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raskrytie-informatsii-po-voprosam-korporativnogo-upravleniya-v-otchetnosti-kompani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estnik.gu-ural.ru/documents/articles/2017/2/2017-2-mecger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Лекция 8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Тема 8. Система раскрытия </a:t>
            </a:r>
            <a:r>
              <a:rPr lang="ru-RU" b="1" dirty="0" smtClean="0"/>
              <a:t>информации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78608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8.1 Раскрытие информации по вопросам корпоративного управления в отчетности компаний</a:t>
            </a:r>
            <a:endParaRPr lang="ru-RU" dirty="0" smtClean="0"/>
          </a:p>
          <a:p>
            <a:r>
              <a:rPr lang="ru-RU" b="1" dirty="0" smtClean="0"/>
              <a:t>8.2 Инвесторы и корпоративное управление	</a:t>
            </a:r>
            <a:endParaRPr lang="ru-RU" dirty="0" smtClean="0"/>
          </a:p>
          <a:p>
            <a:r>
              <a:rPr lang="ru-RU" b="1" dirty="0" smtClean="0"/>
              <a:t>8.3 Способы достижения этических стандартов	</a:t>
            </a:r>
            <a:endParaRPr lang="ru-RU" dirty="0" smtClean="0"/>
          </a:p>
          <a:p>
            <a:r>
              <a:rPr lang="ru-RU" b="1" dirty="0" smtClean="0"/>
              <a:t>8.4 Прозрачность деятельности компании и права инвесторов на получение </a:t>
            </a:r>
            <a:r>
              <a:rPr lang="ru-RU" b="1" dirty="0" smtClean="0"/>
              <a:t>информации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6700" b="1" dirty="0" smtClean="0"/>
              <a:t>9.1 Сущность корпоративных отношений</a:t>
            </a:r>
            <a:endParaRPr lang="ru-RU" sz="6700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		Сущность </a:t>
            </a:r>
            <a:r>
              <a:rPr lang="ru-RU" b="1" dirty="0" smtClean="0"/>
              <a:t>корпоративных отношений</a:t>
            </a:r>
            <a:r>
              <a:rPr lang="ru-RU" dirty="0" smtClean="0"/>
              <a:t> заключается в </a:t>
            </a:r>
            <a:r>
              <a:rPr lang="ru-RU" b="1" dirty="0" smtClean="0"/>
              <a:t>управлении корпоративной организацией</a:t>
            </a:r>
            <a:r>
              <a:rPr lang="ru-RU" dirty="0" smtClean="0"/>
              <a:t> и участии участников в её деятельности. Через систему этих отношений реализуется связь участников корпорации, формируется корпоративная воля и обеспечивается баланс их законных интересов.  </a:t>
            </a:r>
          </a:p>
          <a:p>
            <a:pPr algn="ctr">
              <a:buNone/>
            </a:pPr>
            <a:r>
              <a:rPr lang="ru-RU" b="1" dirty="0" smtClean="0"/>
              <a:t>Понятие </a:t>
            </a:r>
            <a:r>
              <a:rPr lang="ru-RU" b="1" dirty="0" smtClean="0"/>
              <a:t>корпоративных отношений</a:t>
            </a:r>
            <a:endParaRPr lang="ru-RU" dirty="0" smtClean="0"/>
          </a:p>
          <a:p>
            <a:r>
              <a:rPr lang="ru-RU" b="1" dirty="0" smtClean="0"/>
              <a:t>Корпоративные отношения</a:t>
            </a:r>
            <a:r>
              <a:rPr lang="ru-RU" dirty="0" smtClean="0"/>
              <a:t> — это урегулированные нормами права общественные отношения, связанные с участием в корпоративных организациях или с управлением ими.   Основное определение закреплено в п. 1 ст. 2 Гражданского кодекса Российской Федерации (ГК РФ).   </a:t>
            </a:r>
          </a:p>
          <a:p>
            <a:pPr algn="ctr">
              <a:buNone/>
            </a:pPr>
            <a:r>
              <a:rPr lang="ru-RU" b="1" dirty="0" smtClean="0"/>
              <a:t>Виды корпоративных отношений</a:t>
            </a:r>
            <a:endParaRPr lang="ru-RU" dirty="0" smtClean="0"/>
          </a:p>
          <a:p>
            <a:pPr lvl="0"/>
            <a:r>
              <a:rPr lang="ru-RU" b="1" dirty="0" smtClean="0"/>
              <a:t>Внутренние</a:t>
            </a:r>
            <a:r>
              <a:rPr lang="ru-RU" dirty="0" smtClean="0"/>
              <a:t> — возникают внутри корпоративных организаций, участники которых обладают правом на участие в управлении их деятельностью (правом членства).   </a:t>
            </a:r>
          </a:p>
          <a:p>
            <a:pPr lvl="0"/>
            <a:r>
              <a:rPr lang="ru-RU" b="1" dirty="0" smtClean="0"/>
              <a:t>Внешние</a:t>
            </a:r>
            <a:r>
              <a:rPr lang="ru-RU" dirty="0" smtClean="0"/>
              <a:t> — возникают в процессе создания, функционирования, реорганизации и ликвидации корпорации, а также взаимодействия корпорации с государственными и муниципальными органами, другими корпоративными и унитарными организациями.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858312" cy="635798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Участники корпоративных отношений</a:t>
            </a:r>
            <a:endParaRPr lang="ru-RU" dirty="0" smtClean="0"/>
          </a:p>
          <a:p>
            <a:pPr lvl="0"/>
            <a:r>
              <a:rPr lang="ru-RU" b="1" dirty="0" smtClean="0"/>
              <a:t>Участники корпорации</a:t>
            </a:r>
            <a:r>
              <a:rPr lang="ru-RU" dirty="0" smtClean="0"/>
              <a:t> (учредители, члены, акционеры).   </a:t>
            </a:r>
          </a:p>
          <a:p>
            <a:pPr lvl="0"/>
            <a:r>
              <a:rPr lang="ru-RU" b="1" dirty="0" smtClean="0"/>
              <a:t>Органы управления корпорации</a:t>
            </a:r>
            <a:r>
              <a:rPr lang="ru-RU" dirty="0" smtClean="0"/>
              <a:t> и их члены.   </a:t>
            </a:r>
          </a:p>
          <a:p>
            <a:pPr lvl="0"/>
            <a:r>
              <a:rPr lang="ru-RU" b="1" dirty="0" smtClean="0"/>
              <a:t>Само юридическое лицо</a:t>
            </a:r>
            <a:r>
              <a:rPr lang="ru-RU" dirty="0" smtClean="0"/>
              <a:t> — корпорация, которая осуществляет свою деятельность через органы и представителей. </a:t>
            </a:r>
          </a:p>
          <a:p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Регулирование </a:t>
            </a:r>
            <a:r>
              <a:rPr lang="ru-RU" b="1" dirty="0" smtClean="0"/>
              <a:t>корпоративных отношений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		Корпоративные </a:t>
            </a:r>
            <a:r>
              <a:rPr lang="ru-RU" dirty="0" smtClean="0"/>
              <a:t>отношения регулируются </a:t>
            </a:r>
            <a:r>
              <a:rPr lang="ru-RU" b="1" dirty="0" smtClean="0"/>
              <a:t>нормами корпоративного права</a:t>
            </a:r>
            <a:r>
              <a:rPr lang="ru-RU" dirty="0" smtClean="0"/>
              <a:t> — </a:t>
            </a:r>
            <a:r>
              <a:rPr lang="ru-RU" dirty="0" err="1" smtClean="0"/>
              <a:t>подотрасли</a:t>
            </a:r>
            <a:r>
              <a:rPr lang="ru-RU" dirty="0" smtClean="0"/>
              <a:t> гражданского права.  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Некоторые </a:t>
            </a:r>
            <a:r>
              <a:rPr lang="ru-RU" b="1" dirty="0" smtClean="0"/>
              <a:t>источники регулирования:</a:t>
            </a:r>
          </a:p>
          <a:p>
            <a:pPr lvl="0"/>
            <a:r>
              <a:rPr lang="ru-RU" b="1" dirty="0" smtClean="0"/>
              <a:t>Законодательство</a:t>
            </a:r>
            <a:r>
              <a:rPr lang="ru-RU" dirty="0" smtClean="0"/>
              <a:t> — федеральные и региональные законы, антимонопольное законодательство.   </a:t>
            </a:r>
          </a:p>
          <a:p>
            <a:pPr lvl="0"/>
            <a:r>
              <a:rPr lang="ru-RU" b="1" dirty="0" smtClean="0"/>
              <a:t>Уставы и учредительные документы</a:t>
            </a:r>
            <a:r>
              <a:rPr lang="ru-RU" dirty="0" smtClean="0"/>
              <a:t> — основной документ корпорации, определяющий права и обязанности её участников и органов управления.  </a:t>
            </a:r>
          </a:p>
          <a:p>
            <a:pPr lvl="0"/>
            <a:r>
              <a:rPr lang="ru-RU" b="1" dirty="0" smtClean="0"/>
              <a:t>Решения общих собраний и советов директоров</a:t>
            </a:r>
            <a:r>
              <a:rPr lang="ru-RU" dirty="0" smtClean="0"/>
              <a:t> — внутренние решения и документы корпорации, которые имеют юридическую силу.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9.2 Основные характеристики корпоративной формы </a:t>
            </a:r>
            <a:r>
              <a:rPr lang="ru-RU" sz="3200" b="1" dirty="0" smtClean="0"/>
              <a:t>управления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Некоторые </a:t>
            </a:r>
            <a:r>
              <a:rPr lang="ru-RU" b="1" dirty="0" smtClean="0"/>
              <a:t>основные характеристики корпоративной формы управления:</a:t>
            </a:r>
          </a:p>
          <a:p>
            <a:pPr lvl="0"/>
            <a:r>
              <a:rPr lang="ru-RU" b="1" dirty="0" smtClean="0"/>
              <a:t>Долевая собственность</a:t>
            </a:r>
            <a:r>
              <a:rPr lang="ru-RU" dirty="0" smtClean="0"/>
              <a:t>. Уставный капитал корпорации разделён на определённое количество равных частей, которыми владеют акционеры путём покупки акций. Один акционер может владеть любым количеством акций.  </a:t>
            </a:r>
          </a:p>
          <a:p>
            <a:pPr lvl="0"/>
            <a:r>
              <a:rPr lang="ru-RU" b="1" dirty="0" smtClean="0"/>
              <a:t>Сосредоточение функций управления</a:t>
            </a:r>
            <a:r>
              <a:rPr lang="ru-RU" dirty="0" smtClean="0"/>
              <a:t> </a:t>
            </a:r>
            <a:r>
              <a:rPr lang="ru-RU" b="1" dirty="0" smtClean="0"/>
              <a:t>в руках верхнего эшелона профессиональных управляющих (менеджеров), работающих по найму</a:t>
            </a:r>
            <a:r>
              <a:rPr lang="ru-RU" dirty="0" smtClean="0"/>
              <a:t>. Чаще всего акционеры просто владеют акциями, но участия непосредственно в управлении корпорацией не принимают.  </a:t>
            </a:r>
          </a:p>
          <a:p>
            <a:pPr lvl="0"/>
            <a:r>
              <a:rPr lang="ru-RU" b="1" dirty="0" smtClean="0"/>
              <a:t>Свободное обращение акций</a:t>
            </a:r>
            <a:r>
              <a:rPr lang="ru-RU" dirty="0" smtClean="0"/>
              <a:t>. Акционеры при желании могут свободно продать имеющиеся акции или приобрести новые. Корпорация — это юридическое лицо, существующее отдельно от владельцев, поэтому даже частая смена акционеров никак не влияет на целостность корпорации.  </a:t>
            </a:r>
          </a:p>
          <a:p>
            <a:pPr lvl="0"/>
            <a:r>
              <a:rPr lang="ru-RU" b="1" dirty="0" smtClean="0"/>
              <a:t>Отсутствие права представительства</a:t>
            </a:r>
            <a:r>
              <a:rPr lang="ru-RU" dirty="0" smtClean="0"/>
              <a:t>. Если акционер, действуя в качестве владельца, попытается заключить договор от имени корпорации, то корпорация не будет связана этим договором. </a:t>
            </a:r>
          </a:p>
          <a:p>
            <a:pPr lvl="0"/>
            <a:r>
              <a:rPr lang="ru-RU" b="1" dirty="0" smtClean="0"/>
              <a:t>Централизация власти и ответственности</a:t>
            </a:r>
            <a:r>
              <a:rPr lang="ru-RU" dirty="0" smtClean="0"/>
              <a:t>. Совет директоров представляет интересы акционеров, делегируя власть и ответственность за повседневную деятельность корпорации одному лицу, обычно высшему должностному лицу. </a:t>
            </a:r>
          </a:p>
          <a:p>
            <a:pPr lvl="0"/>
            <a:r>
              <a:rPr lang="ru-RU" b="1" dirty="0" smtClean="0"/>
              <a:t>Ограниченная ответственность</a:t>
            </a:r>
            <a:r>
              <a:rPr lang="ru-RU" dirty="0" smtClean="0"/>
              <a:t>. Корпорация отвечает по принятым ею обязательствам и возмещает причинённые убытки только в пределах суммы вложенного капитала.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9.3 Инвесторы и эффективная система управления </a:t>
            </a:r>
            <a:r>
              <a:rPr lang="ru-RU" sz="3200" b="1" dirty="0" smtClean="0"/>
              <a:t>компанией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Инвесторы </a:t>
            </a:r>
            <a:r>
              <a:rPr lang="ru-RU" b="1" dirty="0" smtClean="0"/>
              <a:t>и эффективная система управления компанией</a:t>
            </a:r>
            <a:r>
              <a:rPr lang="ru-RU" dirty="0" smtClean="0"/>
              <a:t> взаимосвязаны: привлечение инвестиций зависит от того, насколько управленцы способны создать условия, при которых инвесторы будут доверять управлению.  </a:t>
            </a:r>
          </a:p>
          <a:p>
            <a:r>
              <a:rPr lang="ru-RU" b="1" dirty="0" smtClean="0"/>
              <a:t>Роль инвесторов в управлении компанией</a:t>
            </a:r>
            <a:endParaRPr lang="ru-RU" dirty="0" smtClean="0"/>
          </a:p>
          <a:p>
            <a:r>
              <a:rPr lang="ru-RU" dirty="0" smtClean="0"/>
              <a:t>Инвесторы не просто предоставляют средства, но и участвуют в управлении компанией, например, через:</a:t>
            </a:r>
          </a:p>
          <a:p>
            <a:pPr lvl="0"/>
            <a:r>
              <a:rPr lang="ru-RU" b="1" dirty="0" smtClean="0"/>
              <a:t>Финансирование</a:t>
            </a:r>
            <a:r>
              <a:rPr lang="ru-RU" dirty="0" smtClean="0"/>
              <a:t>. Инвестиции помогают расширять бизнес, улучшать технологические процессы, сокращать затраты.  </a:t>
            </a:r>
          </a:p>
          <a:p>
            <a:pPr lvl="0"/>
            <a:r>
              <a:rPr lang="ru-RU" b="1" dirty="0" smtClean="0"/>
              <a:t>Экспертную поддержку</a:t>
            </a:r>
            <a:r>
              <a:rPr lang="ru-RU" dirty="0" smtClean="0"/>
              <a:t>. Инвесторы могут делиться опытом в управлении финансами, планировании, составлении отчётности.  </a:t>
            </a:r>
          </a:p>
          <a:p>
            <a:pPr lvl="0"/>
            <a:r>
              <a:rPr lang="ru-RU" b="1" dirty="0" smtClean="0"/>
              <a:t>Участие в принятии решений</a:t>
            </a:r>
            <a:r>
              <a:rPr lang="ru-RU" dirty="0" smtClean="0"/>
              <a:t>. В некоторых случаях инвесторы получают долю в бизнесе и могут влиять на управление.  </a:t>
            </a:r>
          </a:p>
          <a:p>
            <a:r>
              <a:rPr lang="ru-RU" b="1" dirty="0" smtClean="0"/>
              <a:t>Факторы, влияющие на эффективность управления</a:t>
            </a:r>
            <a:endParaRPr lang="ru-RU" dirty="0" smtClean="0"/>
          </a:p>
          <a:p>
            <a:r>
              <a:rPr lang="ru-RU" dirty="0" smtClean="0"/>
              <a:t>Для повышения доверия инвесторов к управлению компанией важно:</a:t>
            </a:r>
          </a:p>
          <a:p>
            <a:pPr lvl="0"/>
            <a:r>
              <a:rPr lang="ru-RU" b="1" dirty="0" smtClean="0"/>
              <a:t>Разработать чёткую стратегию</a:t>
            </a:r>
            <a:r>
              <a:rPr lang="ru-RU" dirty="0" smtClean="0"/>
              <a:t>. Она должна определять направление развития и позволять достигать целей.  </a:t>
            </a:r>
          </a:p>
          <a:p>
            <a:pPr lvl="0"/>
            <a:r>
              <a:rPr lang="ru-RU" b="1" dirty="0" smtClean="0"/>
              <a:t>Обеспечить прозрачность процессов</a:t>
            </a:r>
            <a:r>
              <a:rPr lang="ru-RU" dirty="0" smtClean="0"/>
              <a:t>. Инвесторы хотят видеть, как используются средства и принимаются решения.  </a:t>
            </a:r>
          </a:p>
          <a:p>
            <a:pPr lvl="0"/>
            <a:r>
              <a:rPr lang="ru-RU" b="1" dirty="0" smtClean="0"/>
              <a:t>Создать внутренние механизмы контроля</a:t>
            </a:r>
            <a:r>
              <a:rPr lang="ru-RU" dirty="0" smtClean="0"/>
              <a:t>. Это помогает контролировать работу менеджеров и предотвращать риски.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Примеры взаимодействия инвесторов и </a:t>
            </a:r>
            <a:r>
              <a:rPr lang="ru-RU" sz="3200" b="1" dirty="0" smtClean="0"/>
              <a:t>управленцев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Проведение </a:t>
            </a:r>
            <a:r>
              <a:rPr lang="ru-RU" b="1" dirty="0" smtClean="0"/>
              <a:t>«Дней инвестора»</a:t>
            </a:r>
            <a:r>
              <a:rPr lang="ru-RU" dirty="0" smtClean="0"/>
              <a:t>. Руководители используют такие мероприятия, чтобы обсудить стратегические решения с инвесторами. </a:t>
            </a:r>
          </a:p>
          <a:p>
            <a:pPr lvl="0"/>
            <a:r>
              <a:rPr lang="ru-RU" b="1" dirty="0" smtClean="0"/>
              <a:t>Раскрытие информации</a:t>
            </a:r>
            <a:r>
              <a:rPr lang="ru-RU" dirty="0" smtClean="0"/>
              <a:t>. Компания должна предоставлять инвесторам данные о финансовом состоянии, стратегии и потенциальных рисках.  </a:t>
            </a:r>
          </a:p>
          <a:p>
            <a:r>
              <a:rPr lang="ru-RU" b="1" dirty="0" smtClean="0"/>
              <a:t>Где искать инвесторов и как с ними работать</a:t>
            </a:r>
            <a:endParaRPr lang="ru-RU" dirty="0" smtClean="0"/>
          </a:p>
          <a:p>
            <a:r>
              <a:rPr lang="ru-RU" dirty="0" smtClean="0"/>
              <a:t>Инвесторов можно искать на разных площадках, например:</a:t>
            </a:r>
          </a:p>
          <a:p>
            <a:pPr lvl="0"/>
            <a:r>
              <a:rPr lang="ru-RU" b="1" dirty="0" err="1" smtClean="0"/>
              <a:t>Онлайн-платформы</a:t>
            </a:r>
            <a:r>
              <a:rPr lang="ru-RU" dirty="0" smtClean="0"/>
              <a:t>. Это инвестиционные </a:t>
            </a:r>
            <a:r>
              <a:rPr lang="ru-RU" dirty="0" err="1" smtClean="0"/>
              <a:t>маркетплейсы</a:t>
            </a:r>
            <a:r>
              <a:rPr lang="ru-RU" dirty="0" smtClean="0"/>
              <a:t>, специализированные сервисы для </a:t>
            </a:r>
            <a:r>
              <a:rPr lang="ru-RU" dirty="0" err="1" smtClean="0"/>
              <a:t>стартапов</a:t>
            </a:r>
            <a:r>
              <a:rPr lang="ru-RU" dirty="0" smtClean="0"/>
              <a:t>, профессиональные социальные сети.  </a:t>
            </a:r>
          </a:p>
          <a:p>
            <a:pPr lvl="0"/>
            <a:r>
              <a:rPr lang="ru-RU" b="1" dirty="0" err="1" smtClean="0"/>
              <a:t>Бизнес-инкубаторы</a:t>
            </a:r>
            <a:r>
              <a:rPr lang="ru-RU" b="1" dirty="0" smtClean="0"/>
              <a:t> и акселераторы</a:t>
            </a:r>
            <a:r>
              <a:rPr lang="ru-RU" dirty="0" smtClean="0"/>
              <a:t>. Они предоставляют не только финансирование, но и менторскую поддержку, рабочее пространство, доступ к партнёрам. </a:t>
            </a:r>
          </a:p>
          <a:p>
            <a:pPr lvl="0"/>
            <a:r>
              <a:rPr lang="ru-RU" b="1" dirty="0" smtClean="0"/>
              <a:t>Отраслевые мероприятия</a:t>
            </a:r>
            <a:r>
              <a:rPr lang="ru-RU" dirty="0" smtClean="0"/>
              <a:t>. Конференции, выставки, </a:t>
            </a:r>
            <a:r>
              <a:rPr lang="ru-RU" dirty="0" err="1" smtClean="0"/>
              <a:t>питч-сессии</a:t>
            </a:r>
            <a:r>
              <a:rPr lang="ru-RU" dirty="0" smtClean="0"/>
              <a:t>, где можно лично встретиться с инвесторами и рассказать о проекте.  </a:t>
            </a:r>
          </a:p>
          <a:p>
            <a:r>
              <a:rPr lang="ru-RU" dirty="0" smtClean="0"/>
              <a:t>При работе с инвесторами важно учитывать их предпочтения и адаптировать подачу проекта под аудиторию. Также рекомендуется заранее обговаривать условия финансирования, чтобы снизить риски.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9.4 Соперничество корпоративных </a:t>
            </a:r>
            <a:r>
              <a:rPr lang="ru-RU" sz="3200" b="1" dirty="0" smtClean="0"/>
              <a:t>интересов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9001156" cy="571501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	Соперничество </a:t>
            </a:r>
            <a:r>
              <a:rPr lang="ru-RU" b="1" dirty="0" smtClean="0"/>
              <a:t>корпоративных интересов</a:t>
            </a:r>
            <a:r>
              <a:rPr lang="ru-RU" dirty="0" smtClean="0"/>
              <a:t> (конфликт интересов) — ситуация выбора между интересами отдельных групп в компании. 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Выделяют </a:t>
            </a:r>
            <a:r>
              <a:rPr lang="ru-RU" b="1" dirty="0" smtClean="0"/>
              <a:t>несколько основных типов такого соперничества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между инвесторами и менеджментом;</a:t>
            </a:r>
          </a:p>
          <a:p>
            <a:pPr lvl="0"/>
            <a:r>
              <a:rPr lang="ru-RU" dirty="0" smtClean="0"/>
              <a:t>между акционерами;</a:t>
            </a:r>
          </a:p>
          <a:p>
            <a:pPr lvl="0"/>
            <a:r>
              <a:rPr lang="ru-RU" dirty="0" smtClean="0"/>
              <a:t>между акционерами и советом директоров;</a:t>
            </a:r>
          </a:p>
          <a:p>
            <a:pPr lvl="0"/>
            <a:r>
              <a:rPr lang="ru-RU" dirty="0" smtClean="0"/>
              <a:t>между акционерами и наёмными работниками;</a:t>
            </a:r>
          </a:p>
          <a:p>
            <a:pPr lvl="0"/>
            <a:r>
              <a:rPr lang="ru-RU" dirty="0" smtClean="0"/>
              <a:t>между менеджментом и персоналом.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Суть </a:t>
            </a:r>
            <a:r>
              <a:rPr lang="ru-RU" b="1" dirty="0" smtClean="0"/>
              <a:t>конфликта между инвесторами и менеджментом</a:t>
            </a:r>
            <a:r>
              <a:rPr lang="ru-RU" dirty="0" smtClean="0"/>
              <a:t> заключается в разном подходе к формированию стратегии развития предприятия. Инвесторы (акционеры, кредиторы и персонал) заинтересованы в ограничении риска, а менеджмент нацелен на достижение определённых показателей прироста, освоение новых рискованных проектов и рынков. 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Некоторые причины корпоративных конфликтов</a:t>
            </a:r>
            <a:r>
              <a:rPr lang="ru-RU" sz="3000" dirty="0" smtClean="0"/>
              <a:t>: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разногласия </a:t>
            </a:r>
            <a:r>
              <a:rPr lang="ru-RU" dirty="0" smtClean="0"/>
              <a:t>по вопросам управления и контроля над компанией;</a:t>
            </a:r>
          </a:p>
          <a:p>
            <a:pPr lvl="0"/>
            <a:r>
              <a:rPr lang="ru-RU" dirty="0" smtClean="0"/>
              <a:t>споры о распределении прибыли или дивидендов;</a:t>
            </a:r>
          </a:p>
          <a:p>
            <a:pPr lvl="0"/>
            <a:r>
              <a:rPr lang="ru-RU" dirty="0" smtClean="0"/>
              <a:t>конфликты между сотрудниками и руководством из-за зарплаты, условий работы, карьерного роста, бонусов, премий, стиля и методов управления;</a:t>
            </a:r>
          </a:p>
          <a:p>
            <a:pPr lvl="0"/>
            <a:r>
              <a:rPr lang="ru-RU" dirty="0" smtClean="0"/>
              <a:t>споры внутри корпоративных структур, например, между отделами или филиалами по поводу ресурсов, приоритетов, контроля над проектами;</a:t>
            </a:r>
          </a:p>
          <a:p>
            <a:pPr lvl="0"/>
            <a:r>
              <a:rPr lang="ru-RU" dirty="0" smtClean="0"/>
              <a:t>юридические споры, связанные с нарушением прав интеллектуальной собственности, недобросовестной конкуренцией, трудовыми спорами и т. п.;</a:t>
            </a:r>
          </a:p>
          <a:p>
            <a:pPr lvl="0"/>
            <a:r>
              <a:rPr lang="ru-RU" dirty="0" smtClean="0"/>
              <a:t>экологические проблемы, возникающие в результате деятельности компании — загрязнение окружающей среды или нарушение норм и стандартов;</a:t>
            </a:r>
          </a:p>
          <a:p>
            <a:pPr lvl="0"/>
            <a:r>
              <a:rPr lang="ru-RU" dirty="0" smtClean="0"/>
              <a:t>политические или экономические разногласия между странами, в которых работает компания.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b="1" i="1" dirty="0" smtClean="0"/>
              <a:t>Решить корпоративные конфликты</a:t>
            </a:r>
            <a:r>
              <a:rPr lang="ru-RU" i="1" dirty="0" smtClean="0"/>
              <a:t> можно через переговоры, медиацию, арбитраж или суд</a:t>
            </a:r>
            <a:r>
              <a:rPr lang="ru-RU" i="1" dirty="0" smtClean="0"/>
              <a:t>.</a:t>
            </a:r>
            <a:endParaRPr lang="ru-RU" i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b="1" i="1" dirty="0" smtClean="0"/>
              <a:t>БЛАГОДАРЮ ЗА ВНИМАНИЕ!</a:t>
            </a:r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/>
              <a:t>8.1. Раскрытие информации по вопросам корпоративного управления в отчетности компаний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ЗАДАНИЕ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Проанализировать материал статьи: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Раскрытие </a:t>
            </a:r>
            <a:r>
              <a:rPr lang="ru-RU" dirty="0" smtClean="0"/>
              <a:t>информации по вопросам корпоративного управления в отчетности компаний </a:t>
            </a:r>
          </a:p>
          <a:p>
            <a:pPr lvl="1"/>
            <a:r>
              <a:rPr lang="ru-RU" dirty="0" smtClean="0"/>
              <a:t>ССЫЛКА: </a:t>
            </a:r>
            <a:r>
              <a:rPr lang="ru-RU" u="sng" dirty="0" smtClean="0">
                <a:hlinkClick r:id="rId2"/>
              </a:rPr>
              <a:t>https://cyberleninka.ru/article/n/raskrytie-informatsii-po-voprosam-korporativnogo-upravleniya-v-otchetnosti-kompaniy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8.2 Инвесторы и корпоративное управление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ЗАДАНИЕ:</a:t>
            </a:r>
          </a:p>
          <a:p>
            <a:pPr>
              <a:buNone/>
            </a:pPr>
            <a:r>
              <a:rPr lang="ru-RU" dirty="0" smtClean="0"/>
              <a:t> Проанализировать </a:t>
            </a:r>
            <a:r>
              <a:rPr lang="ru-RU" dirty="0" smtClean="0"/>
              <a:t>материал статьи: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Модели </a:t>
            </a:r>
            <a:r>
              <a:rPr lang="ru-RU" dirty="0" smtClean="0"/>
              <a:t>корпоративного управления в инвестиционных фондах с точки зрения теории </a:t>
            </a:r>
            <a:r>
              <a:rPr lang="ru-RU" dirty="0" err="1" smtClean="0"/>
              <a:t>трансакционных</a:t>
            </a:r>
            <a:r>
              <a:rPr lang="ru-RU" dirty="0" smtClean="0"/>
              <a:t> </a:t>
            </a:r>
            <a:r>
              <a:rPr lang="ru-RU" dirty="0" smtClean="0"/>
              <a:t>издержек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- ССЫЛКА</a:t>
            </a:r>
            <a:r>
              <a:rPr lang="ru-RU" dirty="0" smtClean="0"/>
              <a:t>: </a:t>
            </a:r>
            <a:r>
              <a:rPr lang="ru-RU" u="sng" dirty="0" smtClean="0">
                <a:hlinkClick r:id="rId2"/>
              </a:rPr>
              <a:t>https://vestnik.gu-ural.ru/documents/articles/2017/2/2017-2-mecger.pdf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71514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600" b="1" dirty="0" smtClean="0"/>
              <a:t>8.3 Способы достижения этических стандартов</a:t>
            </a:r>
            <a:endParaRPr lang="ru-RU" sz="4600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		Для </a:t>
            </a:r>
            <a:r>
              <a:rPr lang="ru-RU" b="1" dirty="0" smtClean="0"/>
              <a:t>достижения этических стандартов в организации используют, например, разработку этического кодекса, обучение сотрудников и мониторинг соблюдения норм</a:t>
            </a:r>
            <a:r>
              <a:rPr lang="ru-RU" dirty="0" smtClean="0"/>
              <a:t>.  </a:t>
            </a:r>
          </a:p>
          <a:p>
            <a:pPr lvl="1"/>
            <a:r>
              <a:rPr lang="ru-RU" b="1" dirty="0" smtClean="0"/>
              <a:t>Разработка этического кодекса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		Этический </a:t>
            </a:r>
            <a:r>
              <a:rPr lang="ru-RU" b="1" dirty="0" smtClean="0"/>
              <a:t>кодекс</a:t>
            </a:r>
            <a:r>
              <a:rPr lang="ru-RU" dirty="0" smtClean="0"/>
              <a:t> — документ, который регламентирует правила поведения сотрудников, указывает на ценности компании и стандарты. В нём описывают, в частности:</a:t>
            </a:r>
          </a:p>
          <a:p>
            <a:pPr lvl="0"/>
            <a:r>
              <a:rPr lang="ru-RU" dirty="0" smtClean="0"/>
              <a:t>стандарты допустимого поведения;</a:t>
            </a:r>
          </a:p>
          <a:p>
            <a:pPr lvl="0"/>
            <a:r>
              <a:rPr lang="ru-RU" dirty="0" smtClean="0"/>
              <a:t>варианты нарушений;</a:t>
            </a:r>
          </a:p>
          <a:p>
            <a:pPr lvl="0"/>
            <a:r>
              <a:rPr lang="ru-RU" dirty="0" smtClean="0"/>
              <a:t>как действовать, если их обнаружили;</a:t>
            </a:r>
          </a:p>
          <a:p>
            <a:pPr lvl="0"/>
            <a:r>
              <a:rPr lang="ru-RU" dirty="0" smtClean="0"/>
              <a:t>ответственность за нарушения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	Некоторые </a:t>
            </a:r>
            <a:r>
              <a:rPr lang="ru-RU" b="1" dirty="0" smtClean="0"/>
              <a:t>принципы разработки этического кодекса:</a:t>
            </a:r>
            <a:endParaRPr lang="ru-RU" dirty="0" smtClean="0"/>
          </a:p>
          <a:p>
            <a:pPr lvl="0"/>
            <a:r>
              <a:rPr lang="ru-RU" b="1" dirty="0" smtClean="0"/>
              <a:t>Прозрачность и доступность</a:t>
            </a:r>
            <a:r>
              <a:rPr lang="ru-RU" dirty="0" smtClean="0"/>
              <a:t>. Кодекс должен быть понятным и доступным для всех сотрудников.</a:t>
            </a:r>
          </a:p>
          <a:p>
            <a:pPr lvl="0"/>
            <a:r>
              <a:rPr lang="ru-RU" b="1" dirty="0" smtClean="0"/>
              <a:t>Вовлечение руководства</a:t>
            </a:r>
            <a:r>
              <a:rPr lang="ru-RU" dirty="0" smtClean="0"/>
              <a:t>. Руководители должны служить примером соблюдения кодекса и активно продвигать его ценности.</a:t>
            </a:r>
          </a:p>
          <a:p>
            <a:pPr lvl="0"/>
            <a:r>
              <a:rPr lang="ru-RU" b="1" dirty="0" smtClean="0"/>
              <a:t>Регулярное обновление</a:t>
            </a:r>
            <a:r>
              <a:rPr lang="ru-RU" dirty="0" smtClean="0"/>
              <a:t>. Кодексы должны быть актуальными и соответствовать изменениям в законодательстве и бизнесе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декс пример"/>
          <p:cNvPicPr>
            <a:picLocks noGrp="1"/>
          </p:cNvPicPr>
          <p:nvPr>
            <p:ph idx="1"/>
          </p:nvPr>
        </p:nvPicPr>
        <p:blipFill>
          <a:blip r:embed="rId2"/>
          <a:srcRect l="4712" t="10484" r="7399" b="7460"/>
          <a:stretch>
            <a:fillRect/>
          </a:stretch>
        </p:blipFill>
        <p:spPr bwMode="auto">
          <a:xfrm>
            <a:off x="785786" y="214290"/>
            <a:ext cx="764386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865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Обучение сотрудников</a:t>
            </a:r>
            <a:endParaRPr lang="ru-RU" dirty="0" smtClean="0"/>
          </a:p>
          <a:p>
            <a:r>
              <a:rPr lang="ru-RU" b="1" dirty="0" smtClean="0"/>
              <a:t>Для обучения сотрудников этическим нормам</a:t>
            </a:r>
            <a:r>
              <a:rPr lang="ru-RU" dirty="0" smtClean="0"/>
              <a:t> используют, например:</a:t>
            </a:r>
          </a:p>
          <a:p>
            <a:pPr lvl="0"/>
            <a:r>
              <a:rPr lang="ru-RU" b="1" dirty="0" smtClean="0"/>
              <a:t>Тренинги</a:t>
            </a:r>
            <a:r>
              <a:rPr lang="ru-RU" dirty="0" smtClean="0"/>
              <a:t>. Важно не только объяснить сотрудникам правила, но и пояснить причины их существования, а также последствия нарушений.</a:t>
            </a:r>
          </a:p>
          <a:p>
            <a:pPr lvl="0"/>
            <a:r>
              <a:rPr lang="ru-RU" b="1" dirty="0" smtClean="0"/>
              <a:t>Ролевые игры и </a:t>
            </a:r>
            <a:r>
              <a:rPr lang="ru-RU" b="1" dirty="0" err="1" smtClean="0"/>
              <a:t>кейс-стади</a:t>
            </a:r>
            <a:r>
              <a:rPr lang="ru-RU" dirty="0" smtClean="0"/>
              <a:t>. Занятия с использованием игр по ролям и разбором случаев помогают коллективу понять, как на практике применять регламент.</a:t>
            </a:r>
          </a:p>
          <a:p>
            <a:pPr lvl="0"/>
            <a:r>
              <a:rPr lang="ru-RU" b="1" dirty="0" smtClean="0"/>
              <a:t>Тренинг по коммуникации и конфликтному разрешению</a:t>
            </a:r>
            <a:r>
              <a:rPr lang="ru-RU" dirty="0" smtClean="0"/>
              <a:t>. Помогает людям тренировать навыки конструктивного общения и управления конфликтами.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b="1" dirty="0" smtClean="0"/>
              <a:t>Обучение </a:t>
            </a:r>
            <a:r>
              <a:rPr lang="ru-RU" b="1" dirty="0" smtClean="0"/>
              <a:t>нормам этики </a:t>
            </a:r>
            <a:r>
              <a:rPr lang="ru-RU" dirty="0" smtClean="0"/>
              <a:t>— постоянный процесс, который должен адаптироваться к изменениям в законодательстве и потребностям бизнеса. 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Мониторинг и </a:t>
            </a:r>
            <a:r>
              <a:rPr lang="ru-RU" b="1" dirty="0" smtClean="0"/>
              <a:t>контроль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		Для </a:t>
            </a:r>
            <a:r>
              <a:rPr lang="ru-RU" b="1" dirty="0" smtClean="0"/>
              <a:t>контроля соблюдения этических норм</a:t>
            </a:r>
            <a:r>
              <a:rPr lang="ru-RU" dirty="0" smtClean="0"/>
              <a:t> используют, например:</a:t>
            </a:r>
          </a:p>
          <a:p>
            <a:pPr lvl="0"/>
            <a:r>
              <a:rPr lang="ru-RU" b="1" dirty="0" smtClean="0"/>
              <a:t>Создание комитета по этике</a:t>
            </a:r>
            <a:r>
              <a:rPr lang="ru-RU" dirty="0" smtClean="0"/>
              <a:t>. Его задача — вносить этические вопросы для обсуждения, доводить основные требования кодекса до сведения всех сотрудников, разрабатывать систему санкций.  </a:t>
            </a:r>
          </a:p>
          <a:p>
            <a:pPr lvl="0"/>
            <a:r>
              <a:rPr lang="ru-RU" b="1" dirty="0" smtClean="0"/>
              <a:t>Использование процедур жалоб и расследований</a:t>
            </a:r>
            <a:r>
              <a:rPr lang="ru-RU" dirty="0" smtClean="0"/>
              <a:t>. Кодексы включают механизмы подачи жалоб и конфиденциальные каналы для сообщения о нарушениях, а также процедуры их рассмотрения. 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Примеры </a:t>
            </a:r>
            <a:r>
              <a:rPr lang="ru-RU" b="1" dirty="0" smtClean="0"/>
              <a:t>из практики</a:t>
            </a:r>
            <a:endParaRPr lang="ru-RU" dirty="0" smtClean="0"/>
          </a:p>
          <a:p>
            <a:pPr lvl="0"/>
            <a:r>
              <a:rPr lang="ru-RU" b="1" dirty="0" smtClean="0"/>
              <a:t>Компания </a:t>
            </a:r>
            <a:r>
              <a:rPr lang="ru-RU" b="1" dirty="0" err="1" smtClean="0"/>
              <a:t>Microsoft</a:t>
            </a:r>
            <a:r>
              <a:rPr lang="ru-RU" dirty="0" smtClean="0"/>
              <a:t>. В ней действует система анонимных горячих линий, позволяющая сотрудникам сообщать о нарушениях.</a:t>
            </a:r>
          </a:p>
          <a:p>
            <a:pPr lvl="0"/>
            <a:r>
              <a:rPr lang="ru-RU" b="1" dirty="0" smtClean="0"/>
              <a:t>Компания </a:t>
            </a:r>
            <a:r>
              <a:rPr lang="ru-RU" b="1" dirty="0" err="1" smtClean="0"/>
              <a:t>Starbucks</a:t>
            </a:r>
            <a:r>
              <a:rPr lang="ru-RU" dirty="0" smtClean="0"/>
              <a:t>. Её кодекс этики регулирует вопросы </a:t>
            </a:r>
            <a:r>
              <a:rPr lang="ru-RU" dirty="0" err="1" smtClean="0"/>
              <a:t>инклюзивности</a:t>
            </a:r>
            <a:r>
              <a:rPr lang="ru-RU" dirty="0" smtClean="0"/>
              <a:t> и равенства, запрещая дискриминацию по признаку пола, возраста и расы.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42942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6700" b="1" dirty="0" smtClean="0"/>
              <a:t>8.4 Прозрачность деятельности компании и права инвесторов на получение информации</a:t>
            </a:r>
            <a:endParaRPr lang="ru-RU" sz="6700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ЗАДАНИЕ:</a:t>
            </a:r>
          </a:p>
          <a:p>
            <a:r>
              <a:rPr lang="ru-RU" dirty="0" smtClean="0"/>
              <a:t>Проанализировать материал статьи: </a:t>
            </a:r>
            <a:endParaRPr lang="ru-RU" dirty="0" smtClean="0"/>
          </a:p>
          <a:p>
            <a:r>
              <a:rPr lang="ru-RU" dirty="0" smtClean="0"/>
              <a:t>ИНФОРМАЦИОННАЯ </a:t>
            </a:r>
            <a:r>
              <a:rPr lang="ru-RU" dirty="0" smtClean="0"/>
              <a:t>ПРОЗРАЧНОСТЬ НА РЫНКЕ ЦЕННЫХ БУМАГ: ЭМИТЕНТЫ И УСЛОВИЯ ПЕРВИЧНОГО РАЗМЕЩЕНИЯ ИХ АКЦИЙ </a:t>
            </a:r>
          </a:p>
          <a:p>
            <a:pPr lvl="1"/>
            <a:r>
              <a:rPr lang="ru-RU" dirty="0" smtClean="0"/>
              <a:t>ССЫЛКА: https://docs.yandex.ru/docs/view?tm=1749275041&amp;tld=ru&amp;lang=ru&amp;name=Consultation_Paper_20012025.pdf&amp;text=Прозрачность%20деятельности%20компании%20и%20права%20инвесторов%20на%20получение%20информации&amp;url=https%3A%2F%2Fcbr.ru%2FContent%2FDocument%2FFile%2F171925%2FConsultation_Paper_20012025.pdf&amp;lr=62&amp;mime=pdf&amp;l10n=ru&amp;sign=43fd87a097d11df4c18a4bd2a95857f5&amp;keyno=0&amp;nosw=1&amp;serpParams=tm%3D1749275041%26tld%3Dru%26lang%3Dru%26name%3DConsultation_Paper_20012025.pdf%26text%3D%25D0%259F%25D1%2580%25D0%25BE%25D0%25B7%25D1%2580%25D0%25B0%25D1%2587%25D0%25BD%25D0%25BE%25D1%2581%25D1%2582%25D1%258C%2B%25D0%25B4%25D0%25B5%25D1%258F%25D1%2582%25D0%25B5%25D0%25BB%25D1%258C%25D0%25BD%25D0%25BE%25D1%2581%25D1%2582%25D0%25B8%2B%25D0%25BA%25D0%25BE%25D0%25BC%25D0%25BF%25D0%25B0%25D0%25BD%25D0%25B8%25D0%25B8%2B%25D0%25B8%2B%25D0%25BF%25D1%2580%25D0%25B0%25D0%25B2%25D0%25B0%2B%25D0%25B8%25D0%25BD%25D0%25B2%25D0%25B5%25D1%2581%25D1%2582%25D0%25BE%25D1%2580%25D0%25BE%25D0%25B2%2B%25D0%25BD%25D0%25B0%2B%25D0%25BF%25D0%25BE%25D0%25BB%25D1%2583%25D1%2587%25D0%25B5%25D0%25BD%25D0%25B8%25D0%25B5%2B%25D0%25B8%25D0%25BD%25D1%2584%25D0%25BE%25D1%2580%25D0%25BC%25D0%25B0%25D1%2586%25D0%25B8%25D0%25B8%26url%3Dhttps%253A%2F%2Fcbr.ru%2FContent%2FDocument%2FFile%2F171925%2FConsultation_Paper_20012025.pdf%26lr%3D62%26mime%3Dpdf%26l10n%3Dru%26sign%3D43fd87a097d11df4c18a4bd2a95857f5%26keyno%3D0%26nosw%3D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ЛЕКЦИЯ 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Тема 9. Корпоративные </a:t>
            </a:r>
            <a:r>
              <a:rPr lang="ru-RU" b="1" dirty="0" smtClean="0"/>
              <a:t>конфликты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428868"/>
            <a:ext cx="7615262" cy="36972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9.1 </a:t>
            </a:r>
            <a:r>
              <a:rPr lang="ru-RU" b="1" dirty="0" smtClean="0"/>
              <a:t>Сущность корпоративных отношений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9.2 Основные характеристики корпоративной формы управления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9.3 Инвесторы и эффективная система управления компанией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9.4 Соперничество корпоративных интересов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373</Words>
  <PresentationFormat>Экран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Лекция 8  Тема 8. Система раскрытия информации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ЛЕКЦИЯ 9 Тема 9. Корпоративные конфликты</vt:lpstr>
      <vt:lpstr>Слайд 10</vt:lpstr>
      <vt:lpstr>Слайд 11</vt:lpstr>
      <vt:lpstr>9.2 Основные характеристики корпоративной формы управления</vt:lpstr>
      <vt:lpstr>9.3 Инвесторы и эффективная система управления компанией</vt:lpstr>
      <vt:lpstr>Примеры взаимодействия инвесторов и управленцев</vt:lpstr>
      <vt:lpstr>9.4 Соперничество корпоративных интересов</vt:lpstr>
      <vt:lpstr>Некоторые причины корпоративных конфликтов: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  Тема 8. Система раскрытия информации</dc:title>
  <dc:creator>Anna Anisimova</dc:creator>
  <cp:lastModifiedBy>Anna Anisimova</cp:lastModifiedBy>
  <cp:revision>4</cp:revision>
  <dcterms:created xsi:type="dcterms:W3CDTF">2025-06-07T05:57:43Z</dcterms:created>
  <dcterms:modified xsi:type="dcterms:W3CDTF">2025-06-07T06:13:22Z</dcterms:modified>
</cp:coreProperties>
</file>