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57" r:id="rId4"/>
    <p:sldId id="258" r:id="rId5"/>
    <p:sldId id="259" r:id="rId6"/>
    <p:sldId id="260" r:id="rId7"/>
    <p:sldId id="261" r:id="rId8"/>
    <p:sldId id="262" r:id="rId9"/>
    <p:sldId id="264" r:id="rId10"/>
    <p:sldId id="265" r:id="rId11"/>
    <p:sldId id="266" r:id="rId12"/>
    <p:sldId id="268" r:id="rId13"/>
    <p:sldId id="267" r:id="rId14"/>
    <p:sldId id="269" r:id="rId15"/>
    <p:sldId id="270" r:id="rId16"/>
    <p:sldId id="271" r:id="rId17"/>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75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152AE9C-3C01-4E04-BAE2-EFC3F3BBC20E}" type="doc">
      <dgm:prSet loTypeId="urn:microsoft.com/office/officeart/2005/8/layout/hProcess9" loCatId="process" qsTypeId="urn:microsoft.com/office/officeart/2005/8/quickstyle/simple1" qsCatId="simple" csTypeId="urn:microsoft.com/office/officeart/2005/8/colors/accent1_2" csCatId="accent1" phldr="1"/>
      <dgm:spPr/>
    </dgm:pt>
    <dgm:pt modelId="{53D8BB6F-5687-47DA-809E-DD174C2CD887}">
      <dgm:prSet phldrT="[Текст]"/>
      <dgm:spPr/>
      <dgm:t>
        <a:bodyPr/>
        <a:lstStyle/>
        <a:p>
          <a:r>
            <a:rPr lang="ru-RU" dirty="0">
              <a:solidFill>
                <a:srgbClr val="000000"/>
              </a:solidFill>
              <a:effectLst/>
              <a:latin typeface="Times New Roman" panose="02020603050405020304" pitchFamily="18" charset="0"/>
              <a:ea typeface="Calibri" panose="020F0502020204030204" pitchFamily="34" charset="0"/>
            </a:rPr>
            <a:t>уровень квалификации сотрудников</a:t>
          </a:r>
          <a:endParaRPr lang="ru-RU" dirty="0"/>
        </a:p>
      </dgm:t>
    </dgm:pt>
    <dgm:pt modelId="{B0CBDA07-CF59-40E0-B017-A3C60273D8EC}" type="parTrans" cxnId="{1B5A8649-068B-4439-B7E7-878A5D3B7DB2}">
      <dgm:prSet/>
      <dgm:spPr/>
      <dgm:t>
        <a:bodyPr/>
        <a:lstStyle/>
        <a:p>
          <a:endParaRPr lang="ru-RU"/>
        </a:p>
      </dgm:t>
    </dgm:pt>
    <dgm:pt modelId="{90A058DA-5F3E-4B8C-8DB1-FCBD63C52440}" type="sibTrans" cxnId="{1B5A8649-068B-4439-B7E7-878A5D3B7DB2}">
      <dgm:prSet/>
      <dgm:spPr/>
      <dgm:t>
        <a:bodyPr/>
        <a:lstStyle/>
        <a:p>
          <a:endParaRPr lang="ru-RU"/>
        </a:p>
      </dgm:t>
    </dgm:pt>
    <dgm:pt modelId="{E61C37C5-9633-4DE0-9AA0-E2400A19517D}">
      <dgm:prSet phldrT="[Текст]"/>
      <dgm:spPr/>
      <dgm:t>
        <a:bodyPr/>
        <a:lstStyle/>
        <a:p>
          <a:r>
            <a:rPr lang="ru-RU" dirty="0">
              <a:solidFill>
                <a:srgbClr val="000000"/>
              </a:solidFill>
              <a:effectLst/>
              <a:latin typeface="Times New Roman" panose="02020603050405020304" pitchFamily="18" charset="0"/>
              <a:ea typeface="Calibri" panose="020F0502020204030204" pitchFamily="34" charset="0"/>
            </a:rPr>
            <a:t>степень сплоченности команды, работающей на одну идею</a:t>
          </a:r>
          <a:endParaRPr lang="ru-RU" dirty="0"/>
        </a:p>
      </dgm:t>
    </dgm:pt>
    <dgm:pt modelId="{0C967AFA-B33A-4730-8707-89401351DD53}" type="parTrans" cxnId="{2AF85C5E-516F-4870-8F4E-01976D03B979}">
      <dgm:prSet/>
      <dgm:spPr/>
      <dgm:t>
        <a:bodyPr/>
        <a:lstStyle/>
        <a:p>
          <a:endParaRPr lang="ru-RU"/>
        </a:p>
      </dgm:t>
    </dgm:pt>
    <dgm:pt modelId="{611ADAF1-B786-4EC6-803E-505656F21C6C}" type="sibTrans" cxnId="{2AF85C5E-516F-4870-8F4E-01976D03B979}">
      <dgm:prSet/>
      <dgm:spPr/>
      <dgm:t>
        <a:bodyPr/>
        <a:lstStyle/>
        <a:p>
          <a:endParaRPr lang="ru-RU"/>
        </a:p>
      </dgm:t>
    </dgm:pt>
    <dgm:pt modelId="{6E12DA0B-EF45-4C8E-84AD-BF5EFABEB4D6}" type="pres">
      <dgm:prSet presAssocID="{3152AE9C-3C01-4E04-BAE2-EFC3F3BBC20E}" presName="CompostProcess" presStyleCnt="0">
        <dgm:presLayoutVars>
          <dgm:dir/>
          <dgm:resizeHandles val="exact"/>
        </dgm:presLayoutVars>
      </dgm:prSet>
      <dgm:spPr/>
    </dgm:pt>
    <dgm:pt modelId="{D40DDA19-BC34-4EB7-81F8-52D7EE1A3A88}" type="pres">
      <dgm:prSet presAssocID="{3152AE9C-3C01-4E04-BAE2-EFC3F3BBC20E}" presName="arrow" presStyleLbl="bgShp" presStyleIdx="0" presStyleCnt="1"/>
      <dgm:spPr/>
    </dgm:pt>
    <dgm:pt modelId="{12DDC9A6-A469-43DF-9CB1-665029B81CE8}" type="pres">
      <dgm:prSet presAssocID="{3152AE9C-3C01-4E04-BAE2-EFC3F3BBC20E}" presName="linearProcess" presStyleCnt="0"/>
      <dgm:spPr/>
    </dgm:pt>
    <dgm:pt modelId="{157BAB41-64D1-40AC-AB5A-A1F843E41F81}" type="pres">
      <dgm:prSet presAssocID="{53D8BB6F-5687-47DA-809E-DD174C2CD887}" presName="textNode" presStyleLbl="node1" presStyleIdx="0" presStyleCnt="2">
        <dgm:presLayoutVars>
          <dgm:bulletEnabled val="1"/>
        </dgm:presLayoutVars>
      </dgm:prSet>
      <dgm:spPr/>
    </dgm:pt>
    <dgm:pt modelId="{FAEA670F-F04E-4943-B507-CC6F3C566B93}" type="pres">
      <dgm:prSet presAssocID="{90A058DA-5F3E-4B8C-8DB1-FCBD63C52440}" presName="sibTrans" presStyleCnt="0"/>
      <dgm:spPr/>
    </dgm:pt>
    <dgm:pt modelId="{440E2F1A-49F8-4605-9016-B2CC94C67CE0}" type="pres">
      <dgm:prSet presAssocID="{E61C37C5-9633-4DE0-9AA0-E2400A19517D}" presName="textNode" presStyleLbl="node1" presStyleIdx="1" presStyleCnt="2">
        <dgm:presLayoutVars>
          <dgm:bulletEnabled val="1"/>
        </dgm:presLayoutVars>
      </dgm:prSet>
      <dgm:spPr/>
    </dgm:pt>
  </dgm:ptLst>
  <dgm:cxnLst>
    <dgm:cxn modelId="{B86FD600-EA06-43C7-8781-E57D39E18020}" type="presOf" srcId="{3152AE9C-3C01-4E04-BAE2-EFC3F3BBC20E}" destId="{6E12DA0B-EF45-4C8E-84AD-BF5EFABEB4D6}" srcOrd="0" destOrd="0" presId="urn:microsoft.com/office/officeart/2005/8/layout/hProcess9"/>
    <dgm:cxn modelId="{2AF85C5E-516F-4870-8F4E-01976D03B979}" srcId="{3152AE9C-3C01-4E04-BAE2-EFC3F3BBC20E}" destId="{E61C37C5-9633-4DE0-9AA0-E2400A19517D}" srcOrd="1" destOrd="0" parTransId="{0C967AFA-B33A-4730-8707-89401351DD53}" sibTransId="{611ADAF1-B786-4EC6-803E-505656F21C6C}"/>
    <dgm:cxn modelId="{1B5A8649-068B-4439-B7E7-878A5D3B7DB2}" srcId="{3152AE9C-3C01-4E04-BAE2-EFC3F3BBC20E}" destId="{53D8BB6F-5687-47DA-809E-DD174C2CD887}" srcOrd="0" destOrd="0" parTransId="{B0CBDA07-CF59-40E0-B017-A3C60273D8EC}" sibTransId="{90A058DA-5F3E-4B8C-8DB1-FCBD63C52440}"/>
    <dgm:cxn modelId="{8FBB3FA0-F244-4C17-B129-D0D90E2B8D4F}" type="presOf" srcId="{53D8BB6F-5687-47DA-809E-DD174C2CD887}" destId="{157BAB41-64D1-40AC-AB5A-A1F843E41F81}" srcOrd="0" destOrd="0" presId="urn:microsoft.com/office/officeart/2005/8/layout/hProcess9"/>
    <dgm:cxn modelId="{057C63FC-6DAD-47BD-AF42-838CCCB7EF48}" type="presOf" srcId="{E61C37C5-9633-4DE0-9AA0-E2400A19517D}" destId="{440E2F1A-49F8-4605-9016-B2CC94C67CE0}" srcOrd="0" destOrd="0" presId="urn:microsoft.com/office/officeart/2005/8/layout/hProcess9"/>
    <dgm:cxn modelId="{102EB462-8DEA-41C5-A2BA-30CFC14EF681}" type="presParOf" srcId="{6E12DA0B-EF45-4C8E-84AD-BF5EFABEB4D6}" destId="{D40DDA19-BC34-4EB7-81F8-52D7EE1A3A88}" srcOrd="0" destOrd="0" presId="urn:microsoft.com/office/officeart/2005/8/layout/hProcess9"/>
    <dgm:cxn modelId="{EBE7BA7A-D18C-4857-AE65-70FB2E11D22F}" type="presParOf" srcId="{6E12DA0B-EF45-4C8E-84AD-BF5EFABEB4D6}" destId="{12DDC9A6-A469-43DF-9CB1-665029B81CE8}" srcOrd="1" destOrd="0" presId="urn:microsoft.com/office/officeart/2005/8/layout/hProcess9"/>
    <dgm:cxn modelId="{3DF535A7-F5A9-4716-9836-87620EAD197B}" type="presParOf" srcId="{12DDC9A6-A469-43DF-9CB1-665029B81CE8}" destId="{157BAB41-64D1-40AC-AB5A-A1F843E41F81}" srcOrd="0" destOrd="0" presId="urn:microsoft.com/office/officeart/2005/8/layout/hProcess9"/>
    <dgm:cxn modelId="{AB8B6ACA-0FED-45C2-BEF2-C3EF71C383B8}" type="presParOf" srcId="{12DDC9A6-A469-43DF-9CB1-665029B81CE8}" destId="{FAEA670F-F04E-4943-B507-CC6F3C566B93}" srcOrd="1" destOrd="0" presId="urn:microsoft.com/office/officeart/2005/8/layout/hProcess9"/>
    <dgm:cxn modelId="{79B85BD5-6E4F-419E-AC93-18B362DB5505}" type="presParOf" srcId="{12DDC9A6-A469-43DF-9CB1-665029B81CE8}" destId="{440E2F1A-49F8-4605-9016-B2CC94C67CE0}" srcOrd="2"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0DDA19-BC34-4EB7-81F8-52D7EE1A3A88}">
      <dsp:nvSpPr>
        <dsp:cNvPr id="0" name=""/>
        <dsp:cNvSpPr/>
      </dsp:nvSpPr>
      <dsp:spPr>
        <a:xfrm>
          <a:off x="788669" y="0"/>
          <a:ext cx="8938260" cy="4351338"/>
        </a:xfrm>
        <a:prstGeom prst="rightArrow">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57BAB41-64D1-40AC-AB5A-A1F843E41F81}">
      <dsp:nvSpPr>
        <dsp:cNvPr id="0" name=""/>
        <dsp:cNvSpPr/>
      </dsp:nvSpPr>
      <dsp:spPr>
        <a:xfrm>
          <a:off x="824740" y="1305401"/>
          <a:ext cx="4304823" cy="174053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ru-RU" sz="3200" kern="1200" dirty="0">
              <a:solidFill>
                <a:srgbClr val="000000"/>
              </a:solidFill>
              <a:effectLst/>
              <a:latin typeface="Times New Roman" panose="02020603050405020304" pitchFamily="18" charset="0"/>
              <a:ea typeface="Calibri" panose="020F0502020204030204" pitchFamily="34" charset="0"/>
            </a:rPr>
            <a:t>уровень квалификации сотрудников</a:t>
          </a:r>
          <a:endParaRPr lang="ru-RU" sz="3200" kern="1200" dirty="0"/>
        </a:p>
      </dsp:txBody>
      <dsp:txXfrm>
        <a:off x="909706" y="1390367"/>
        <a:ext cx="4134891" cy="1570603"/>
      </dsp:txXfrm>
    </dsp:sp>
    <dsp:sp modelId="{440E2F1A-49F8-4605-9016-B2CC94C67CE0}">
      <dsp:nvSpPr>
        <dsp:cNvPr id="0" name=""/>
        <dsp:cNvSpPr/>
      </dsp:nvSpPr>
      <dsp:spPr>
        <a:xfrm>
          <a:off x="5386035" y="1305401"/>
          <a:ext cx="4304823" cy="1740535"/>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ru-RU" sz="3200" kern="1200" dirty="0">
              <a:solidFill>
                <a:srgbClr val="000000"/>
              </a:solidFill>
              <a:effectLst/>
              <a:latin typeface="Times New Roman" panose="02020603050405020304" pitchFamily="18" charset="0"/>
              <a:ea typeface="Calibri" panose="020F0502020204030204" pitchFamily="34" charset="0"/>
            </a:rPr>
            <a:t>степень сплоченности команды, работающей на одну идею</a:t>
          </a:r>
          <a:endParaRPr lang="ru-RU" sz="3200" kern="1200" dirty="0"/>
        </a:p>
      </dsp:txBody>
      <dsp:txXfrm>
        <a:off x="5471001" y="1390367"/>
        <a:ext cx="4134891" cy="1570603"/>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4F04317-B2ED-4705-B4A4-C049A9C722D7}"/>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2B55CDA7-80F3-4B05-8A00-DABD080C2CC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125EF4F8-5BE6-4C6E-8C4C-81D698CB8288}"/>
              </a:ext>
            </a:extLst>
          </p:cNvPr>
          <p:cNvSpPr>
            <a:spLocks noGrp="1"/>
          </p:cNvSpPr>
          <p:nvPr>
            <p:ph type="dt" sz="half" idx="10"/>
          </p:nvPr>
        </p:nvSpPr>
        <p:spPr/>
        <p:txBody>
          <a:bodyPr/>
          <a:lstStyle/>
          <a:p>
            <a:fld id="{1D3B2762-EA84-4902-82D1-EF88F7693BA0}" type="datetimeFigureOut">
              <a:rPr lang="ru-RU" smtClean="0"/>
              <a:t>17.03.2025</a:t>
            </a:fld>
            <a:endParaRPr lang="ru-RU"/>
          </a:p>
        </p:txBody>
      </p:sp>
      <p:sp>
        <p:nvSpPr>
          <p:cNvPr id="5" name="Нижний колонтитул 4">
            <a:extLst>
              <a:ext uri="{FF2B5EF4-FFF2-40B4-BE49-F238E27FC236}">
                <a16:creationId xmlns:a16="http://schemas.microsoft.com/office/drawing/2014/main" id="{813C4737-E890-4816-B8D4-25DCFD1B2E4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4F81117F-15D1-44D0-8763-70ED4565DDAA}"/>
              </a:ext>
            </a:extLst>
          </p:cNvPr>
          <p:cNvSpPr>
            <a:spLocks noGrp="1"/>
          </p:cNvSpPr>
          <p:nvPr>
            <p:ph type="sldNum" sz="quarter" idx="12"/>
          </p:nvPr>
        </p:nvSpPr>
        <p:spPr/>
        <p:txBody>
          <a:bodyPr/>
          <a:lstStyle/>
          <a:p>
            <a:fld id="{AE5A9548-0FF4-47A4-8752-1D75E493D8D8}" type="slidenum">
              <a:rPr lang="ru-RU" smtClean="0"/>
              <a:t>‹#›</a:t>
            </a:fld>
            <a:endParaRPr lang="ru-RU"/>
          </a:p>
        </p:txBody>
      </p:sp>
    </p:spTree>
    <p:extLst>
      <p:ext uri="{BB962C8B-B14F-4D97-AF65-F5344CB8AC3E}">
        <p14:creationId xmlns:p14="http://schemas.microsoft.com/office/powerpoint/2010/main" val="662546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E17F57-5A94-4317-BFC5-C13AD74A6CCD}"/>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5E680456-D8F6-4668-9F63-42925A0F4C3D}"/>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44017201-8F77-4C93-BFA7-D39224D9111F}"/>
              </a:ext>
            </a:extLst>
          </p:cNvPr>
          <p:cNvSpPr>
            <a:spLocks noGrp="1"/>
          </p:cNvSpPr>
          <p:nvPr>
            <p:ph type="dt" sz="half" idx="10"/>
          </p:nvPr>
        </p:nvSpPr>
        <p:spPr/>
        <p:txBody>
          <a:bodyPr/>
          <a:lstStyle/>
          <a:p>
            <a:fld id="{1D3B2762-EA84-4902-82D1-EF88F7693BA0}" type="datetimeFigureOut">
              <a:rPr lang="ru-RU" smtClean="0"/>
              <a:t>17.03.2025</a:t>
            </a:fld>
            <a:endParaRPr lang="ru-RU"/>
          </a:p>
        </p:txBody>
      </p:sp>
      <p:sp>
        <p:nvSpPr>
          <p:cNvPr id="5" name="Нижний колонтитул 4">
            <a:extLst>
              <a:ext uri="{FF2B5EF4-FFF2-40B4-BE49-F238E27FC236}">
                <a16:creationId xmlns:a16="http://schemas.microsoft.com/office/drawing/2014/main" id="{996AEFF2-7A8F-4B68-BD7E-EA04ACB29C3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68E09A59-8DFB-468C-92DF-A630538F104E}"/>
              </a:ext>
            </a:extLst>
          </p:cNvPr>
          <p:cNvSpPr>
            <a:spLocks noGrp="1"/>
          </p:cNvSpPr>
          <p:nvPr>
            <p:ph type="sldNum" sz="quarter" idx="12"/>
          </p:nvPr>
        </p:nvSpPr>
        <p:spPr/>
        <p:txBody>
          <a:bodyPr/>
          <a:lstStyle/>
          <a:p>
            <a:fld id="{AE5A9548-0FF4-47A4-8752-1D75E493D8D8}" type="slidenum">
              <a:rPr lang="ru-RU" smtClean="0"/>
              <a:t>‹#›</a:t>
            </a:fld>
            <a:endParaRPr lang="ru-RU"/>
          </a:p>
        </p:txBody>
      </p:sp>
    </p:spTree>
    <p:extLst>
      <p:ext uri="{BB962C8B-B14F-4D97-AF65-F5344CB8AC3E}">
        <p14:creationId xmlns:p14="http://schemas.microsoft.com/office/powerpoint/2010/main" val="37539279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9323DF82-6436-4A8E-8E50-2927B8BE26C9}"/>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79613699-775D-41D6-84B7-D9BD3B44F8F9}"/>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0161C3E3-969B-4FC0-99C9-E61F22CB4AB5}"/>
              </a:ext>
            </a:extLst>
          </p:cNvPr>
          <p:cNvSpPr>
            <a:spLocks noGrp="1"/>
          </p:cNvSpPr>
          <p:nvPr>
            <p:ph type="dt" sz="half" idx="10"/>
          </p:nvPr>
        </p:nvSpPr>
        <p:spPr/>
        <p:txBody>
          <a:bodyPr/>
          <a:lstStyle/>
          <a:p>
            <a:fld id="{1D3B2762-EA84-4902-82D1-EF88F7693BA0}" type="datetimeFigureOut">
              <a:rPr lang="ru-RU" smtClean="0"/>
              <a:t>17.03.2025</a:t>
            </a:fld>
            <a:endParaRPr lang="ru-RU"/>
          </a:p>
        </p:txBody>
      </p:sp>
      <p:sp>
        <p:nvSpPr>
          <p:cNvPr id="5" name="Нижний колонтитул 4">
            <a:extLst>
              <a:ext uri="{FF2B5EF4-FFF2-40B4-BE49-F238E27FC236}">
                <a16:creationId xmlns:a16="http://schemas.microsoft.com/office/drawing/2014/main" id="{C8538A2F-13C4-4A72-9BCA-F8D759F1AAB6}"/>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C3BA4161-C0A5-454D-8947-E749590C893C}"/>
              </a:ext>
            </a:extLst>
          </p:cNvPr>
          <p:cNvSpPr>
            <a:spLocks noGrp="1"/>
          </p:cNvSpPr>
          <p:nvPr>
            <p:ph type="sldNum" sz="quarter" idx="12"/>
          </p:nvPr>
        </p:nvSpPr>
        <p:spPr/>
        <p:txBody>
          <a:bodyPr/>
          <a:lstStyle/>
          <a:p>
            <a:fld id="{AE5A9548-0FF4-47A4-8752-1D75E493D8D8}" type="slidenum">
              <a:rPr lang="ru-RU" smtClean="0"/>
              <a:t>‹#›</a:t>
            </a:fld>
            <a:endParaRPr lang="ru-RU"/>
          </a:p>
        </p:txBody>
      </p:sp>
    </p:spTree>
    <p:extLst>
      <p:ext uri="{BB962C8B-B14F-4D97-AF65-F5344CB8AC3E}">
        <p14:creationId xmlns:p14="http://schemas.microsoft.com/office/powerpoint/2010/main" val="11027693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D00A9E3-3B6E-478E-9B58-A6A1DE7F8FE4}"/>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2921F5AD-B87D-432B-BBC3-EC0AE538D005}"/>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BA96EB81-42DE-4EE0-834A-C8A5E5827B44}"/>
              </a:ext>
            </a:extLst>
          </p:cNvPr>
          <p:cNvSpPr>
            <a:spLocks noGrp="1"/>
          </p:cNvSpPr>
          <p:nvPr>
            <p:ph type="dt" sz="half" idx="10"/>
          </p:nvPr>
        </p:nvSpPr>
        <p:spPr/>
        <p:txBody>
          <a:bodyPr/>
          <a:lstStyle/>
          <a:p>
            <a:fld id="{1D3B2762-EA84-4902-82D1-EF88F7693BA0}" type="datetimeFigureOut">
              <a:rPr lang="ru-RU" smtClean="0"/>
              <a:t>17.03.2025</a:t>
            </a:fld>
            <a:endParaRPr lang="ru-RU"/>
          </a:p>
        </p:txBody>
      </p:sp>
      <p:sp>
        <p:nvSpPr>
          <p:cNvPr id="5" name="Нижний колонтитул 4">
            <a:extLst>
              <a:ext uri="{FF2B5EF4-FFF2-40B4-BE49-F238E27FC236}">
                <a16:creationId xmlns:a16="http://schemas.microsoft.com/office/drawing/2014/main" id="{9B70076B-D314-411C-BD43-5E1679C7044E}"/>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209B5264-E5A8-4985-831D-FAEE4EAEBCDE}"/>
              </a:ext>
            </a:extLst>
          </p:cNvPr>
          <p:cNvSpPr>
            <a:spLocks noGrp="1"/>
          </p:cNvSpPr>
          <p:nvPr>
            <p:ph type="sldNum" sz="quarter" idx="12"/>
          </p:nvPr>
        </p:nvSpPr>
        <p:spPr/>
        <p:txBody>
          <a:bodyPr/>
          <a:lstStyle/>
          <a:p>
            <a:fld id="{AE5A9548-0FF4-47A4-8752-1D75E493D8D8}" type="slidenum">
              <a:rPr lang="ru-RU" smtClean="0"/>
              <a:t>‹#›</a:t>
            </a:fld>
            <a:endParaRPr lang="ru-RU"/>
          </a:p>
        </p:txBody>
      </p:sp>
    </p:spTree>
    <p:extLst>
      <p:ext uri="{BB962C8B-B14F-4D97-AF65-F5344CB8AC3E}">
        <p14:creationId xmlns:p14="http://schemas.microsoft.com/office/powerpoint/2010/main" val="27378512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F7F2057E-C286-4427-AA61-765C0154FC21}"/>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134D5BF0-EA80-4CF3-86B7-042FD48B81F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8B78617B-3832-4BFD-BEA9-AAA5DE5C7C5B}"/>
              </a:ext>
            </a:extLst>
          </p:cNvPr>
          <p:cNvSpPr>
            <a:spLocks noGrp="1"/>
          </p:cNvSpPr>
          <p:nvPr>
            <p:ph type="dt" sz="half" idx="10"/>
          </p:nvPr>
        </p:nvSpPr>
        <p:spPr/>
        <p:txBody>
          <a:bodyPr/>
          <a:lstStyle/>
          <a:p>
            <a:fld id="{1D3B2762-EA84-4902-82D1-EF88F7693BA0}" type="datetimeFigureOut">
              <a:rPr lang="ru-RU" smtClean="0"/>
              <a:t>17.03.2025</a:t>
            </a:fld>
            <a:endParaRPr lang="ru-RU"/>
          </a:p>
        </p:txBody>
      </p:sp>
      <p:sp>
        <p:nvSpPr>
          <p:cNvPr id="5" name="Нижний колонтитул 4">
            <a:extLst>
              <a:ext uri="{FF2B5EF4-FFF2-40B4-BE49-F238E27FC236}">
                <a16:creationId xmlns:a16="http://schemas.microsoft.com/office/drawing/2014/main" id="{A1036E1B-3C9B-48D4-AC3F-F3BF4FFBC181}"/>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60EC3628-05B0-4508-BD38-04A27FC4E676}"/>
              </a:ext>
            </a:extLst>
          </p:cNvPr>
          <p:cNvSpPr>
            <a:spLocks noGrp="1"/>
          </p:cNvSpPr>
          <p:nvPr>
            <p:ph type="sldNum" sz="quarter" idx="12"/>
          </p:nvPr>
        </p:nvSpPr>
        <p:spPr/>
        <p:txBody>
          <a:bodyPr/>
          <a:lstStyle/>
          <a:p>
            <a:fld id="{AE5A9548-0FF4-47A4-8752-1D75E493D8D8}" type="slidenum">
              <a:rPr lang="ru-RU" smtClean="0"/>
              <a:t>‹#›</a:t>
            </a:fld>
            <a:endParaRPr lang="ru-RU"/>
          </a:p>
        </p:txBody>
      </p:sp>
    </p:spTree>
    <p:extLst>
      <p:ext uri="{BB962C8B-B14F-4D97-AF65-F5344CB8AC3E}">
        <p14:creationId xmlns:p14="http://schemas.microsoft.com/office/powerpoint/2010/main" val="21727786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3289CEB-F865-43AA-BF47-AAE3842FB941}"/>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97B92978-36D2-4D46-B6FA-C5174E0CB74B}"/>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8CE025E4-CE25-44DD-B76E-FD7ECB848751}"/>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FF97BAAF-F4F7-4A08-B2CF-CBB27CE66511}"/>
              </a:ext>
            </a:extLst>
          </p:cNvPr>
          <p:cNvSpPr>
            <a:spLocks noGrp="1"/>
          </p:cNvSpPr>
          <p:nvPr>
            <p:ph type="dt" sz="half" idx="10"/>
          </p:nvPr>
        </p:nvSpPr>
        <p:spPr/>
        <p:txBody>
          <a:bodyPr/>
          <a:lstStyle/>
          <a:p>
            <a:fld id="{1D3B2762-EA84-4902-82D1-EF88F7693BA0}" type="datetimeFigureOut">
              <a:rPr lang="ru-RU" smtClean="0"/>
              <a:t>17.03.2025</a:t>
            </a:fld>
            <a:endParaRPr lang="ru-RU"/>
          </a:p>
        </p:txBody>
      </p:sp>
      <p:sp>
        <p:nvSpPr>
          <p:cNvPr id="6" name="Нижний колонтитул 5">
            <a:extLst>
              <a:ext uri="{FF2B5EF4-FFF2-40B4-BE49-F238E27FC236}">
                <a16:creationId xmlns:a16="http://schemas.microsoft.com/office/drawing/2014/main" id="{38596364-4087-4FA8-A93A-07CBF4294327}"/>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FAFAF654-B34F-459A-B7FC-39C2C1504982}"/>
              </a:ext>
            </a:extLst>
          </p:cNvPr>
          <p:cNvSpPr>
            <a:spLocks noGrp="1"/>
          </p:cNvSpPr>
          <p:nvPr>
            <p:ph type="sldNum" sz="quarter" idx="12"/>
          </p:nvPr>
        </p:nvSpPr>
        <p:spPr/>
        <p:txBody>
          <a:bodyPr/>
          <a:lstStyle/>
          <a:p>
            <a:fld id="{AE5A9548-0FF4-47A4-8752-1D75E493D8D8}" type="slidenum">
              <a:rPr lang="ru-RU" smtClean="0"/>
              <a:t>‹#›</a:t>
            </a:fld>
            <a:endParaRPr lang="ru-RU"/>
          </a:p>
        </p:txBody>
      </p:sp>
    </p:spTree>
    <p:extLst>
      <p:ext uri="{BB962C8B-B14F-4D97-AF65-F5344CB8AC3E}">
        <p14:creationId xmlns:p14="http://schemas.microsoft.com/office/powerpoint/2010/main" val="11727765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7FABBA5-5DD1-42D6-8355-2C1527ED7976}"/>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6F599303-52C5-4BC7-98A8-2D95F503204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C3E09FFF-7F14-45CB-875C-5EEC6BD73E50}"/>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FB546A5B-6B86-4262-B5D2-79BA0165AF2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78589070-9D09-44EC-942F-054EDE51A339}"/>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D2C1C1E7-6FDB-4F54-81C2-8D32DF86A2BD}"/>
              </a:ext>
            </a:extLst>
          </p:cNvPr>
          <p:cNvSpPr>
            <a:spLocks noGrp="1"/>
          </p:cNvSpPr>
          <p:nvPr>
            <p:ph type="dt" sz="half" idx="10"/>
          </p:nvPr>
        </p:nvSpPr>
        <p:spPr/>
        <p:txBody>
          <a:bodyPr/>
          <a:lstStyle/>
          <a:p>
            <a:fld id="{1D3B2762-EA84-4902-82D1-EF88F7693BA0}" type="datetimeFigureOut">
              <a:rPr lang="ru-RU" smtClean="0"/>
              <a:t>17.03.2025</a:t>
            </a:fld>
            <a:endParaRPr lang="ru-RU"/>
          </a:p>
        </p:txBody>
      </p:sp>
      <p:sp>
        <p:nvSpPr>
          <p:cNvPr id="8" name="Нижний колонтитул 7">
            <a:extLst>
              <a:ext uri="{FF2B5EF4-FFF2-40B4-BE49-F238E27FC236}">
                <a16:creationId xmlns:a16="http://schemas.microsoft.com/office/drawing/2014/main" id="{2D7A0268-90C1-493C-A494-AA5A32F7548A}"/>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BAFE6D74-394C-407C-A160-E13660C2F731}"/>
              </a:ext>
            </a:extLst>
          </p:cNvPr>
          <p:cNvSpPr>
            <a:spLocks noGrp="1"/>
          </p:cNvSpPr>
          <p:nvPr>
            <p:ph type="sldNum" sz="quarter" idx="12"/>
          </p:nvPr>
        </p:nvSpPr>
        <p:spPr/>
        <p:txBody>
          <a:bodyPr/>
          <a:lstStyle/>
          <a:p>
            <a:fld id="{AE5A9548-0FF4-47A4-8752-1D75E493D8D8}" type="slidenum">
              <a:rPr lang="ru-RU" smtClean="0"/>
              <a:t>‹#›</a:t>
            </a:fld>
            <a:endParaRPr lang="ru-RU"/>
          </a:p>
        </p:txBody>
      </p:sp>
    </p:spTree>
    <p:extLst>
      <p:ext uri="{BB962C8B-B14F-4D97-AF65-F5344CB8AC3E}">
        <p14:creationId xmlns:p14="http://schemas.microsoft.com/office/powerpoint/2010/main" val="22963481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700CDFE-EE04-404A-830A-F37D6E89AB94}"/>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5D078548-3ACC-4B3B-895D-7019D756CA1C}"/>
              </a:ext>
            </a:extLst>
          </p:cNvPr>
          <p:cNvSpPr>
            <a:spLocks noGrp="1"/>
          </p:cNvSpPr>
          <p:nvPr>
            <p:ph type="dt" sz="half" idx="10"/>
          </p:nvPr>
        </p:nvSpPr>
        <p:spPr/>
        <p:txBody>
          <a:bodyPr/>
          <a:lstStyle/>
          <a:p>
            <a:fld id="{1D3B2762-EA84-4902-82D1-EF88F7693BA0}" type="datetimeFigureOut">
              <a:rPr lang="ru-RU" smtClean="0"/>
              <a:t>17.03.2025</a:t>
            </a:fld>
            <a:endParaRPr lang="ru-RU"/>
          </a:p>
        </p:txBody>
      </p:sp>
      <p:sp>
        <p:nvSpPr>
          <p:cNvPr id="4" name="Нижний колонтитул 3">
            <a:extLst>
              <a:ext uri="{FF2B5EF4-FFF2-40B4-BE49-F238E27FC236}">
                <a16:creationId xmlns:a16="http://schemas.microsoft.com/office/drawing/2014/main" id="{B0AF4AAC-42F5-44F8-AD5F-60E19A73CB3A}"/>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40EA4BCC-8760-4DFB-94CE-FC7B58769E0E}"/>
              </a:ext>
            </a:extLst>
          </p:cNvPr>
          <p:cNvSpPr>
            <a:spLocks noGrp="1"/>
          </p:cNvSpPr>
          <p:nvPr>
            <p:ph type="sldNum" sz="quarter" idx="12"/>
          </p:nvPr>
        </p:nvSpPr>
        <p:spPr/>
        <p:txBody>
          <a:bodyPr/>
          <a:lstStyle/>
          <a:p>
            <a:fld id="{AE5A9548-0FF4-47A4-8752-1D75E493D8D8}" type="slidenum">
              <a:rPr lang="ru-RU" smtClean="0"/>
              <a:t>‹#›</a:t>
            </a:fld>
            <a:endParaRPr lang="ru-RU"/>
          </a:p>
        </p:txBody>
      </p:sp>
    </p:spTree>
    <p:extLst>
      <p:ext uri="{BB962C8B-B14F-4D97-AF65-F5344CB8AC3E}">
        <p14:creationId xmlns:p14="http://schemas.microsoft.com/office/powerpoint/2010/main" val="39267603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83949B8F-1B95-4AC7-9F00-B579D5D3185D}"/>
              </a:ext>
            </a:extLst>
          </p:cNvPr>
          <p:cNvSpPr>
            <a:spLocks noGrp="1"/>
          </p:cNvSpPr>
          <p:nvPr>
            <p:ph type="dt" sz="half" idx="10"/>
          </p:nvPr>
        </p:nvSpPr>
        <p:spPr/>
        <p:txBody>
          <a:bodyPr/>
          <a:lstStyle/>
          <a:p>
            <a:fld id="{1D3B2762-EA84-4902-82D1-EF88F7693BA0}" type="datetimeFigureOut">
              <a:rPr lang="ru-RU" smtClean="0"/>
              <a:t>17.03.2025</a:t>
            </a:fld>
            <a:endParaRPr lang="ru-RU"/>
          </a:p>
        </p:txBody>
      </p:sp>
      <p:sp>
        <p:nvSpPr>
          <p:cNvPr id="3" name="Нижний колонтитул 2">
            <a:extLst>
              <a:ext uri="{FF2B5EF4-FFF2-40B4-BE49-F238E27FC236}">
                <a16:creationId xmlns:a16="http://schemas.microsoft.com/office/drawing/2014/main" id="{50BEA305-D00C-4B65-B2ED-2FB92B3BAE5E}"/>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3542A679-53D2-4A4E-9470-7F054D3452A9}"/>
              </a:ext>
            </a:extLst>
          </p:cNvPr>
          <p:cNvSpPr>
            <a:spLocks noGrp="1"/>
          </p:cNvSpPr>
          <p:nvPr>
            <p:ph type="sldNum" sz="quarter" idx="12"/>
          </p:nvPr>
        </p:nvSpPr>
        <p:spPr/>
        <p:txBody>
          <a:bodyPr/>
          <a:lstStyle/>
          <a:p>
            <a:fld id="{AE5A9548-0FF4-47A4-8752-1D75E493D8D8}" type="slidenum">
              <a:rPr lang="ru-RU" smtClean="0"/>
              <a:t>‹#›</a:t>
            </a:fld>
            <a:endParaRPr lang="ru-RU"/>
          </a:p>
        </p:txBody>
      </p:sp>
    </p:spTree>
    <p:extLst>
      <p:ext uri="{BB962C8B-B14F-4D97-AF65-F5344CB8AC3E}">
        <p14:creationId xmlns:p14="http://schemas.microsoft.com/office/powerpoint/2010/main" val="6439775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CE2900F-B4FB-49F0-BE20-93AB4B08ABB3}"/>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4DD6B8CF-F26C-4F7F-96FA-3FE88469B7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6552606F-12AB-4AD8-ADE6-5EB5BE2D83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316EF216-E372-44B4-A30E-63C1ADCAE24B}"/>
              </a:ext>
            </a:extLst>
          </p:cNvPr>
          <p:cNvSpPr>
            <a:spLocks noGrp="1"/>
          </p:cNvSpPr>
          <p:nvPr>
            <p:ph type="dt" sz="half" idx="10"/>
          </p:nvPr>
        </p:nvSpPr>
        <p:spPr/>
        <p:txBody>
          <a:bodyPr/>
          <a:lstStyle/>
          <a:p>
            <a:fld id="{1D3B2762-EA84-4902-82D1-EF88F7693BA0}" type="datetimeFigureOut">
              <a:rPr lang="ru-RU" smtClean="0"/>
              <a:t>17.03.2025</a:t>
            </a:fld>
            <a:endParaRPr lang="ru-RU"/>
          </a:p>
        </p:txBody>
      </p:sp>
      <p:sp>
        <p:nvSpPr>
          <p:cNvPr id="6" name="Нижний колонтитул 5">
            <a:extLst>
              <a:ext uri="{FF2B5EF4-FFF2-40B4-BE49-F238E27FC236}">
                <a16:creationId xmlns:a16="http://schemas.microsoft.com/office/drawing/2014/main" id="{9CC3C13B-3D9E-48CA-A8DF-D32822AB0580}"/>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F69C450F-E8AD-4751-8091-3F1640D8B852}"/>
              </a:ext>
            </a:extLst>
          </p:cNvPr>
          <p:cNvSpPr>
            <a:spLocks noGrp="1"/>
          </p:cNvSpPr>
          <p:nvPr>
            <p:ph type="sldNum" sz="quarter" idx="12"/>
          </p:nvPr>
        </p:nvSpPr>
        <p:spPr/>
        <p:txBody>
          <a:bodyPr/>
          <a:lstStyle/>
          <a:p>
            <a:fld id="{AE5A9548-0FF4-47A4-8752-1D75E493D8D8}" type="slidenum">
              <a:rPr lang="ru-RU" smtClean="0"/>
              <a:t>‹#›</a:t>
            </a:fld>
            <a:endParaRPr lang="ru-RU"/>
          </a:p>
        </p:txBody>
      </p:sp>
    </p:spTree>
    <p:extLst>
      <p:ext uri="{BB962C8B-B14F-4D97-AF65-F5344CB8AC3E}">
        <p14:creationId xmlns:p14="http://schemas.microsoft.com/office/powerpoint/2010/main" val="38669594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7871715-C8A2-4DA7-BD35-F54F8C7960BF}"/>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1F985631-D68E-4E64-8564-FCF362E18D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6729C2B4-3BA1-4CE3-9416-35669AF47E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A97C36A6-5373-4DAD-B87A-9B21B58C54DF}"/>
              </a:ext>
            </a:extLst>
          </p:cNvPr>
          <p:cNvSpPr>
            <a:spLocks noGrp="1"/>
          </p:cNvSpPr>
          <p:nvPr>
            <p:ph type="dt" sz="half" idx="10"/>
          </p:nvPr>
        </p:nvSpPr>
        <p:spPr/>
        <p:txBody>
          <a:bodyPr/>
          <a:lstStyle/>
          <a:p>
            <a:fld id="{1D3B2762-EA84-4902-82D1-EF88F7693BA0}" type="datetimeFigureOut">
              <a:rPr lang="ru-RU" smtClean="0"/>
              <a:t>17.03.2025</a:t>
            </a:fld>
            <a:endParaRPr lang="ru-RU"/>
          </a:p>
        </p:txBody>
      </p:sp>
      <p:sp>
        <p:nvSpPr>
          <p:cNvPr id="6" name="Нижний колонтитул 5">
            <a:extLst>
              <a:ext uri="{FF2B5EF4-FFF2-40B4-BE49-F238E27FC236}">
                <a16:creationId xmlns:a16="http://schemas.microsoft.com/office/drawing/2014/main" id="{3AA02460-DFC1-4F21-A65D-56756A6D442A}"/>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297CC448-FA9B-4BFD-A363-A4103327BF86}"/>
              </a:ext>
            </a:extLst>
          </p:cNvPr>
          <p:cNvSpPr>
            <a:spLocks noGrp="1"/>
          </p:cNvSpPr>
          <p:nvPr>
            <p:ph type="sldNum" sz="quarter" idx="12"/>
          </p:nvPr>
        </p:nvSpPr>
        <p:spPr/>
        <p:txBody>
          <a:bodyPr/>
          <a:lstStyle/>
          <a:p>
            <a:fld id="{AE5A9548-0FF4-47A4-8752-1D75E493D8D8}" type="slidenum">
              <a:rPr lang="ru-RU" smtClean="0"/>
              <a:t>‹#›</a:t>
            </a:fld>
            <a:endParaRPr lang="ru-RU"/>
          </a:p>
        </p:txBody>
      </p:sp>
    </p:spTree>
    <p:extLst>
      <p:ext uri="{BB962C8B-B14F-4D97-AF65-F5344CB8AC3E}">
        <p14:creationId xmlns:p14="http://schemas.microsoft.com/office/powerpoint/2010/main" val="1713282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35F0FBBE-69F5-498C-B6CD-783E76D81F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0679884C-B114-4BD3-93B0-D4039CE87FE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FDC45D97-C3C5-4BE9-873A-58BBD8857BD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3B2762-EA84-4902-82D1-EF88F7693BA0}" type="datetimeFigureOut">
              <a:rPr lang="ru-RU" smtClean="0"/>
              <a:t>17.03.2025</a:t>
            </a:fld>
            <a:endParaRPr lang="ru-RU"/>
          </a:p>
        </p:txBody>
      </p:sp>
      <p:sp>
        <p:nvSpPr>
          <p:cNvPr id="5" name="Нижний колонтитул 4">
            <a:extLst>
              <a:ext uri="{FF2B5EF4-FFF2-40B4-BE49-F238E27FC236}">
                <a16:creationId xmlns:a16="http://schemas.microsoft.com/office/drawing/2014/main" id="{DDCB8C68-2DB2-4206-A589-D54AC6239DC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2225D71F-CE95-4332-A724-2DB8F96FF3D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5A9548-0FF4-47A4-8752-1D75E493D8D8}" type="slidenum">
              <a:rPr lang="ru-RU" smtClean="0"/>
              <a:t>‹#›</a:t>
            </a:fld>
            <a:endParaRPr lang="ru-RU"/>
          </a:p>
        </p:txBody>
      </p:sp>
    </p:spTree>
    <p:extLst>
      <p:ext uri="{BB962C8B-B14F-4D97-AF65-F5344CB8AC3E}">
        <p14:creationId xmlns:p14="http://schemas.microsoft.com/office/powerpoint/2010/main" val="3722572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ktay-ksxt.ru/images/material/svedenya%20ob%20oy/slyzba_sodeistvia/tehnologia_trydoystroistva/Teorya_sobesedovanya.pdf"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8DD5AE8-82F4-4C31-A101-0B75A0BA575B}"/>
              </a:ext>
            </a:extLst>
          </p:cNvPr>
          <p:cNvSpPr>
            <a:spLocks noGrp="1"/>
          </p:cNvSpPr>
          <p:nvPr>
            <p:ph type="ctrTitle"/>
          </p:nvPr>
        </p:nvSpPr>
        <p:spPr>
          <a:xfrm>
            <a:off x="581889" y="1110673"/>
            <a:ext cx="11065164" cy="2387600"/>
          </a:xfrm>
        </p:spPr>
        <p:txBody>
          <a:bodyPr>
            <a:noAutofit/>
          </a:bodyPr>
          <a:lstStyle/>
          <a:p>
            <a:r>
              <a:rPr lang="ru-RU" sz="3900" b="1" i="1" dirty="0">
                <a:latin typeface="Times New Roman" panose="02020603050405020304" pitchFamily="18" charset="0"/>
                <a:cs typeface="Times New Roman" panose="02020603050405020304" pitchFamily="18" charset="0"/>
              </a:rPr>
              <a:t>Лекция 5</a:t>
            </a:r>
            <a:br>
              <a:rPr lang="ru-RU" sz="3900" b="1" i="1" dirty="0">
                <a:latin typeface="Times New Roman" panose="02020603050405020304" pitchFamily="18" charset="0"/>
                <a:cs typeface="Times New Roman" panose="02020603050405020304" pitchFamily="18" charset="0"/>
              </a:rPr>
            </a:br>
            <a:br>
              <a:rPr lang="ru-RU" sz="3900" i="1" dirty="0">
                <a:latin typeface="Times New Roman" panose="02020603050405020304" pitchFamily="18" charset="0"/>
                <a:cs typeface="Times New Roman" panose="02020603050405020304" pitchFamily="18" charset="0"/>
              </a:rPr>
            </a:br>
            <a:r>
              <a:rPr lang="ru-RU" sz="3900" i="1" dirty="0">
                <a:latin typeface="Times New Roman" panose="02020603050405020304" pitchFamily="18" charset="0"/>
                <a:cs typeface="Times New Roman" panose="02020603050405020304" pitchFamily="18" charset="0"/>
              </a:rPr>
              <a:t>Раздел 2 «Психологические и социальные механизмы управления персоналом»</a:t>
            </a:r>
            <a:br>
              <a:rPr lang="ru-RU" sz="3900" i="1" dirty="0">
                <a:latin typeface="Times New Roman" panose="02020603050405020304" pitchFamily="18" charset="0"/>
                <a:cs typeface="Times New Roman" panose="02020603050405020304" pitchFamily="18" charset="0"/>
              </a:rPr>
            </a:br>
            <a:r>
              <a:rPr lang="ru-RU" sz="3900" i="1" dirty="0">
                <a:latin typeface="Times New Roman" panose="02020603050405020304" pitchFamily="18" charset="0"/>
                <a:cs typeface="Times New Roman" panose="02020603050405020304" pitchFamily="18" charset="0"/>
              </a:rPr>
              <a:t>Тема 2.1 «Социально-психологические аспекты управления персоналом»</a:t>
            </a:r>
          </a:p>
        </p:txBody>
      </p:sp>
      <p:sp>
        <p:nvSpPr>
          <p:cNvPr id="3" name="Подзаголовок 2">
            <a:extLst>
              <a:ext uri="{FF2B5EF4-FFF2-40B4-BE49-F238E27FC236}">
                <a16:creationId xmlns:a16="http://schemas.microsoft.com/office/drawing/2014/main" id="{EA6B4722-3133-415B-9319-43D0F29BD063}"/>
              </a:ext>
            </a:extLst>
          </p:cNvPr>
          <p:cNvSpPr>
            <a:spLocks noGrp="1"/>
          </p:cNvSpPr>
          <p:nvPr>
            <p:ph type="subTitle" idx="1"/>
          </p:nvPr>
        </p:nvSpPr>
        <p:spPr>
          <a:xfrm>
            <a:off x="1002143" y="4405602"/>
            <a:ext cx="11065164" cy="1655762"/>
          </a:xfrm>
        </p:spPr>
        <p:txBody>
          <a:bodyPr>
            <a:noAutofit/>
          </a:bodyPr>
          <a:lstStyle/>
          <a:p>
            <a:pPr algn="l"/>
            <a:r>
              <a:rPr lang="ru-RU" sz="2700" i="1" dirty="0">
                <a:solidFill>
                  <a:srgbClr val="0070C0"/>
                </a:solidFill>
                <a:latin typeface="Times New Roman" panose="02020603050405020304" pitchFamily="18" charset="0"/>
                <a:cs typeface="Times New Roman" panose="02020603050405020304" pitchFamily="18" charset="0"/>
              </a:rPr>
              <a:t>5.1 </a:t>
            </a:r>
            <a:r>
              <a:rPr lang="ru-RU" sz="2700"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Социально-психологические аспекты управления персоналом </a:t>
            </a:r>
          </a:p>
          <a:p>
            <a:pPr algn="l"/>
            <a:r>
              <a:rPr lang="ru-RU" sz="2700" i="1" dirty="0">
                <a:solidFill>
                  <a:srgbClr val="0070C0"/>
                </a:solidFill>
                <a:latin typeface="Times New Roman" panose="02020603050405020304" pitchFamily="18" charset="0"/>
                <a:cs typeface="Times New Roman" panose="02020603050405020304" pitchFamily="18" charset="0"/>
              </a:rPr>
              <a:t>5.2 Социологические методы управления</a:t>
            </a:r>
          </a:p>
          <a:p>
            <a:pPr algn="l"/>
            <a:r>
              <a:rPr lang="ru-RU" sz="2700" i="1" dirty="0">
                <a:solidFill>
                  <a:srgbClr val="0070C0"/>
                </a:solidFill>
                <a:latin typeface="Times New Roman" panose="02020603050405020304" pitchFamily="18" charset="0"/>
                <a:cs typeface="Times New Roman" panose="02020603050405020304" pitchFamily="18" charset="0"/>
              </a:rPr>
              <a:t>5.3 Создание оптимального социально-психологического климата в коллективе</a:t>
            </a:r>
          </a:p>
          <a:p>
            <a:pPr algn="l"/>
            <a:r>
              <a:rPr lang="ru-RU" sz="2700" i="1" dirty="0">
                <a:solidFill>
                  <a:srgbClr val="0070C0"/>
                </a:solidFill>
                <a:latin typeface="Times New Roman" panose="02020603050405020304" pitchFamily="18" charset="0"/>
                <a:cs typeface="Times New Roman" panose="02020603050405020304" pitchFamily="18" charset="0"/>
              </a:rPr>
              <a:t>5.3 Способы психологического воздействия на персонал</a:t>
            </a:r>
          </a:p>
          <a:p>
            <a:pPr algn="l"/>
            <a:endParaRPr lang="ru-RU" sz="2700" i="1" dirty="0">
              <a:solidFill>
                <a:srgbClr val="0070C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578829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DA326C42-5D35-41E1-881B-8A0195E96053}"/>
              </a:ext>
            </a:extLst>
          </p:cNvPr>
          <p:cNvSpPr>
            <a:spLocks noGrp="1"/>
          </p:cNvSpPr>
          <p:nvPr>
            <p:ph idx="1"/>
          </p:nvPr>
        </p:nvSpPr>
        <p:spPr>
          <a:xfrm>
            <a:off x="73891" y="92364"/>
            <a:ext cx="12034982" cy="6765636"/>
          </a:xfrm>
        </p:spPr>
        <p:txBody>
          <a:bodyPr>
            <a:normAutofit/>
          </a:bodyPr>
          <a:lstStyle/>
          <a:p>
            <a:pPr indent="0" algn="ctr">
              <a:buNone/>
            </a:pPr>
            <a:r>
              <a:rPr lang="ru-RU" sz="2000" b="1" dirty="0">
                <a:solidFill>
                  <a:srgbClr val="0070C0"/>
                </a:solidFill>
                <a:effectLst/>
                <a:latin typeface="Times New Roman" panose="02020603050405020304" pitchFamily="18" charset="0"/>
                <a:ea typeface="Times New Roman" panose="02020603050405020304" pitchFamily="18" charset="0"/>
              </a:rPr>
              <a:t>Характеристики социально-психологического климата, как:</a:t>
            </a:r>
            <a:endParaRPr lang="ru-RU" sz="2000" dirty="0">
              <a:solidFill>
                <a:srgbClr val="0070C0"/>
              </a:solidFill>
              <a:effectLst/>
              <a:latin typeface="Times New Roman" panose="02020603050405020304" pitchFamily="18" charset="0"/>
              <a:ea typeface="Times New Roman" panose="02020603050405020304" pitchFamily="18" charset="0"/>
            </a:endParaRPr>
          </a:p>
          <a:p>
            <a:pPr indent="0" algn="just">
              <a:buNone/>
            </a:pPr>
            <a:r>
              <a:rPr lang="ru-RU" sz="2000" dirty="0">
                <a:solidFill>
                  <a:srgbClr val="000000"/>
                </a:solidFill>
                <a:effectLst/>
                <a:latin typeface="Times New Roman" panose="02020603050405020304" pitchFamily="18" charset="0"/>
                <a:ea typeface="Times New Roman" panose="02020603050405020304" pitchFamily="18" charset="0"/>
              </a:rPr>
              <a:t>1) общий эмоционально-динамический, эмоционально-психологический настрой;</a:t>
            </a:r>
            <a:endParaRPr lang="ru-RU" sz="2000" dirty="0">
              <a:effectLst/>
              <a:latin typeface="Times New Roman" panose="02020603050405020304" pitchFamily="18" charset="0"/>
              <a:ea typeface="Times New Roman" panose="02020603050405020304" pitchFamily="18" charset="0"/>
            </a:endParaRPr>
          </a:p>
          <a:p>
            <a:pPr indent="0" algn="just">
              <a:buNone/>
            </a:pPr>
            <a:r>
              <a:rPr lang="ru-RU" sz="2000" dirty="0">
                <a:solidFill>
                  <a:srgbClr val="000000"/>
                </a:solidFill>
                <a:effectLst/>
                <a:latin typeface="Times New Roman" panose="02020603050405020304" pitchFamily="18" charset="0"/>
                <a:ea typeface="Times New Roman" panose="02020603050405020304" pitchFamily="18" charset="0"/>
              </a:rPr>
              <a:t>2) настроение группы, определяемое межличностными отношениями совместно живущих, работающих или обучающихся людей;</a:t>
            </a:r>
            <a:endParaRPr lang="ru-RU" sz="2000" dirty="0">
              <a:effectLst/>
              <a:latin typeface="Times New Roman" panose="02020603050405020304" pitchFamily="18" charset="0"/>
              <a:ea typeface="Times New Roman" panose="02020603050405020304" pitchFamily="18" charset="0"/>
            </a:endParaRPr>
          </a:p>
          <a:p>
            <a:pPr indent="0" algn="just">
              <a:buNone/>
            </a:pPr>
            <a:r>
              <a:rPr lang="ru-RU" sz="2000" dirty="0">
                <a:solidFill>
                  <a:srgbClr val="000000"/>
                </a:solidFill>
                <a:effectLst/>
                <a:latin typeface="Times New Roman" panose="02020603050405020304" pitchFamily="18" charset="0"/>
                <a:ea typeface="Times New Roman" panose="02020603050405020304" pitchFamily="18" charset="0"/>
              </a:rPr>
              <a:t>3) атмосфера, складывающаяся между работниками, непосредственно контактирующими друг с другом;</a:t>
            </a:r>
            <a:endParaRPr lang="ru-RU" sz="2000" dirty="0">
              <a:effectLst/>
              <a:latin typeface="Times New Roman" panose="02020603050405020304" pitchFamily="18" charset="0"/>
              <a:ea typeface="Times New Roman" panose="02020603050405020304" pitchFamily="18" charset="0"/>
            </a:endParaRPr>
          </a:p>
          <a:p>
            <a:pPr indent="0" algn="just">
              <a:buNone/>
            </a:pPr>
            <a:r>
              <a:rPr lang="ru-RU" sz="2000" dirty="0">
                <a:solidFill>
                  <a:srgbClr val="000000"/>
                </a:solidFill>
                <a:effectLst/>
                <a:latin typeface="Times New Roman" panose="02020603050405020304" pitchFamily="18" charset="0"/>
                <a:ea typeface="Times New Roman" panose="02020603050405020304" pitchFamily="18" charset="0"/>
              </a:rPr>
              <a:t>4) социально-психологическая обстановка в коллективе, рассматриваемая с точки зрения психологической совместимости индивидов в составе малого трудового коллектива;</a:t>
            </a:r>
            <a:endParaRPr lang="ru-RU" sz="2000" dirty="0">
              <a:effectLst/>
              <a:latin typeface="Times New Roman" panose="02020603050405020304" pitchFamily="18" charset="0"/>
              <a:ea typeface="Times New Roman" panose="02020603050405020304" pitchFamily="18" charset="0"/>
            </a:endParaRPr>
          </a:p>
          <a:p>
            <a:pPr indent="0" algn="just">
              <a:buNone/>
            </a:pPr>
            <a:r>
              <a:rPr lang="ru-RU" sz="2000" dirty="0">
                <a:solidFill>
                  <a:srgbClr val="000000"/>
                </a:solidFill>
                <a:effectLst/>
                <a:latin typeface="Times New Roman" panose="02020603050405020304" pitchFamily="18" charset="0"/>
                <a:ea typeface="Times New Roman" panose="02020603050405020304" pitchFamily="18" charset="0"/>
              </a:rPr>
              <a:t>5) состояние коллектива, включающее эмоциональный, когнитивный, действенный компоненты межличностных отношений;</a:t>
            </a:r>
            <a:endParaRPr lang="ru-RU" sz="2000" dirty="0">
              <a:effectLst/>
              <a:latin typeface="Times New Roman" panose="02020603050405020304" pitchFamily="18" charset="0"/>
              <a:ea typeface="Times New Roman" panose="02020603050405020304" pitchFamily="18" charset="0"/>
            </a:endParaRPr>
          </a:p>
          <a:p>
            <a:pPr indent="0" algn="just">
              <a:buNone/>
            </a:pPr>
            <a:r>
              <a:rPr lang="ru-RU" sz="2000" dirty="0">
                <a:solidFill>
                  <a:srgbClr val="000000"/>
                </a:solidFill>
                <a:effectLst/>
                <a:latin typeface="Times New Roman" panose="02020603050405020304" pitchFamily="18" charset="0"/>
                <a:ea typeface="Times New Roman" panose="02020603050405020304" pitchFamily="18" charset="0"/>
              </a:rPr>
              <a:t>6) отражение комплекса явлений, связанных взаимодействием людей, условий труда, методов его стимулирования, взаимоотношений людей в процессе труда;</a:t>
            </a:r>
            <a:endParaRPr lang="ru-RU" sz="2000" dirty="0">
              <a:effectLst/>
              <a:latin typeface="Times New Roman" panose="02020603050405020304" pitchFamily="18" charset="0"/>
              <a:ea typeface="Times New Roman" panose="02020603050405020304" pitchFamily="18" charset="0"/>
            </a:endParaRPr>
          </a:p>
          <a:p>
            <a:pPr indent="0" algn="just">
              <a:buNone/>
            </a:pPr>
            <a:r>
              <a:rPr lang="ru-RU" sz="2000" dirty="0">
                <a:solidFill>
                  <a:srgbClr val="000000"/>
                </a:solidFill>
                <a:effectLst/>
                <a:latin typeface="Times New Roman" panose="02020603050405020304" pitchFamily="18" charset="0"/>
                <a:ea typeface="Times New Roman" panose="02020603050405020304" pitchFamily="18" charset="0"/>
              </a:rPr>
              <a:t>7) отношение членов коллектива к труду вообще, к выполняемой работе, условиям жизнедеятельности коллектива, ценностям различных социальных общностей, групповой атмосфере, общему стилю и тону групповых взаимодействий, социальным ценностям;</a:t>
            </a:r>
            <a:endParaRPr lang="ru-RU" sz="2000" dirty="0">
              <a:effectLst/>
              <a:latin typeface="Times New Roman" panose="02020603050405020304" pitchFamily="18" charset="0"/>
              <a:ea typeface="Times New Roman" panose="02020603050405020304" pitchFamily="18" charset="0"/>
            </a:endParaRPr>
          </a:p>
          <a:p>
            <a:pPr indent="0" algn="just">
              <a:buNone/>
            </a:pPr>
            <a:r>
              <a:rPr lang="ru-RU" sz="2000" dirty="0">
                <a:solidFill>
                  <a:srgbClr val="000000"/>
                </a:solidFill>
                <a:effectLst/>
                <a:latin typeface="Times New Roman" panose="02020603050405020304" pitchFamily="18" charset="0"/>
                <a:ea typeface="Times New Roman" panose="02020603050405020304" pitchFamily="18" charset="0"/>
              </a:rPr>
              <a:t>8) морально-политическое единство членов коллектива, их сплоченность, взаимоотношения, общие мнения, настроения, традиции и другое.</a:t>
            </a:r>
            <a:endParaRPr lang="ru-RU" sz="2000" dirty="0">
              <a:effectLst/>
              <a:latin typeface="Times New Roman" panose="02020603050405020304" pitchFamily="18" charset="0"/>
              <a:ea typeface="Times New Roman" panose="02020603050405020304" pitchFamily="18" charset="0"/>
            </a:endParaRPr>
          </a:p>
          <a:p>
            <a:pPr indent="0" algn="just">
              <a:buNone/>
            </a:pPr>
            <a:endParaRPr lang="ru-RU" sz="2000" dirty="0">
              <a:solidFill>
                <a:srgbClr val="000000"/>
              </a:solidFill>
              <a:effectLst/>
              <a:latin typeface="Times New Roman" panose="02020603050405020304" pitchFamily="18" charset="0"/>
              <a:ea typeface="Times New Roman" panose="02020603050405020304" pitchFamily="18" charset="0"/>
            </a:endParaRPr>
          </a:p>
          <a:p>
            <a:pPr indent="0" algn="r">
              <a:buNone/>
            </a:pPr>
            <a:r>
              <a:rPr lang="ru-RU" sz="2000" b="1" i="1" dirty="0">
                <a:solidFill>
                  <a:srgbClr val="0070C0"/>
                </a:solidFill>
                <a:effectLst/>
                <a:latin typeface="Times New Roman" panose="02020603050405020304" pitchFamily="18" charset="0"/>
                <a:ea typeface="Times New Roman" panose="02020603050405020304" pitchFamily="18" charset="0"/>
              </a:rPr>
              <a:t>Характер руководства также воздействует на социально-психологический климат коллектива</a:t>
            </a:r>
            <a:r>
              <a:rPr lang="ru-RU" sz="2000" dirty="0">
                <a:solidFill>
                  <a:srgbClr val="000000"/>
                </a:solidFill>
                <a:effectLst/>
                <a:latin typeface="Times New Roman" panose="02020603050405020304" pitchFamily="18" charset="0"/>
                <a:ea typeface="Times New Roman" panose="02020603050405020304" pitchFamily="18" charset="0"/>
              </a:rPr>
              <a:t>.</a:t>
            </a:r>
            <a:endParaRPr lang="ru-RU"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3439609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B889CA3-2A9D-46AD-9B36-EB1200654B4C}"/>
              </a:ext>
            </a:extLst>
          </p:cNvPr>
          <p:cNvSpPr>
            <a:spLocks noGrp="1"/>
          </p:cNvSpPr>
          <p:nvPr>
            <p:ph type="title"/>
          </p:nvPr>
        </p:nvSpPr>
        <p:spPr>
          <a:xfrm>
            <a:off x="138545" y="106508"/>
            <a:ext cx="11914909" cy="743238"/>
          </a:xfrm>
        </p:spPr>
        <p:txBody>
          <a:bodyPr>
            <a:normAutofit/>
          </a:bodyPr>
          <a:lstStyle/>
          <a:p>
            <a:pPr algn="ctr"/>
            <a:r>
              <a:rPr lang="ru-RU" sz="3600" b="1" kern="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5.4 Способы психологического воздействия на персонал</a:t>
            </a:r>
            <a:endParaRPr lang="ru-RU" sz="3600" dirty="0"/>
          </a:p>
        </p:txBody>
      </p:sp>
      <p:sp>
        <p:nvSpPr>
          <p:cNvPr id="3" name="Объект 2">
            <a:extLst>
              <a:ext uri="{FF2B5EF4-FFF2-40B4-BE49-F238E27FC236}">
                <a16:creationId xmlns:a16="http://schemas.microsoft.com/office/drawing/2014/main" id="{20717D72-9AAD-4945-872E-234D3FBFCC95}"/>
              </a:ext>
            </a:extLst>
          </p:cNvPr>
          <p:cNvSpPr>
            <a:spLocks noGrp="1"/>
          </p:cNvSpPr>
          <p:nvPr>
            <p:ph idx="1"/>
          </p:nvPr>
        </p:nvSpPr>
        <p:spPr>
          <a:xfrm>
            <a:off x="1" y="849746"/>
            <a:ext cx="12053454" cy="5901746"/>
          </a:xfrm>
        </p:spPr>
        <p:txBody>
          <a:bodyPr>
            <a:normAutofit/>
          </a:bodyPr>
          <a:lstStyle/>
          <a:p>
            <a:pPr indent="0" algn="ctr">
              <a:buNone/>
            </a:pPr>
            <a:r>
              <a:rPr lang="ru-RU" sz="2000" b="1" i="1" dirty="0">
                <a:solidFill>
                  <a:srgbClr val="0070C0"/>
                </a:solidFill>
                <a:effectLst/>
                <a:latin typeface="Times New Roman" panose="02020603050405020304" pitchFamily="18" charset="0"/>
                <a:ea typeface="Times New Roman" panose="02020603050405020304" pitchFamily="18" charset="0"/>
              </a:rPr>
              <a:t>Способы психологического воздействия относят к числу важнейших элементов психологических методов управления. Они концентрируют все необходимые и разрешенные законом приемы воздействия на людей для координации в процессе совместной трудовой деятельности. Рассмотрим их более подробно.</a:t>
            </a:r>
          </a:p>
          <a:p>
            <a:pPr indent="450215" algn="just"/>
            <a:r>
              <a:rPr lang="ru-RU" sz="2000" b="1" i="1" dirty="0">
                <a:solidFill>
                  <a:srgbClr val="000000"/>
                </a:solidFill>
                <a:effectLst/>
                <a:latin typeface="Times New Roman" panose="02020603050405020304" pitchFamily="18" charset="0"/>
                <a:ea typeface="Times New Roman" panose="02020603050405020304" pitchFamily="18" charset="0"/>
              </a:rPr>
              <a:t>Внушение</a:t>
            </a:r>
            <a:r>
              <a:rPr lang="ru-RU" sz="2000" dirty="0">
                <a:solidFill>
                  <a:srgbClr val="000000"/>
                </a:solidFill>
                <a:effectLst/>
                <a:latin typeface="Times New Roman" panose="02020603050405020304" pitchFamily="18" charset="0"/>
                <a:ea typeface="Times New Roman" panose="02020603050405020304" pitchFamily="18" charset="0"/>
              </a:rPr>
              <a:t> представляет собой психологическое целенаправленное воздействие на личность подчиненного со стороны руководителя при помощи его апелляции к групповым ожиданиям и мотивам побуждения к труду. Внушение может вызвать у человека, иногда помимо его воли и сознания, определенное состояние чувств и привести к совершению человеком определенного поступка. Крайне негативной формой внушения является зомбирование личности, когда человеку прививаются строго определенные формы поведения, выходящие за пределы моральных норм.</a:t>
            </a:r>
            <a:endParaRPr lang="ru-RU" sz="2000" dirty="0">
              <a:effectLst/>
              <a:latin typeface="Times New Roman" panose="02020603050405020304" pitchFamily="18" charset="0"/>
              <a:ea typeface="Times New Roman" panose="02020603050405020304" pitchFamily="18" charset="0"/>
            </a:endParaRPr>
          </a:p>
          <a:p>
            <a:pPr indent="450215" algn="just"/>
            <a:r>
              <a:rPr lang="ru-RU" sz="2000" b="1" i="1" dirty="0">
                <a:solidFill>
                  <a:srgbClr val="000000"/>
                </a:solidFill>
                <a:effectLst/>
                <a:latin typeface="Times New Roman" panose="02020603050405020304" pitchFamily="18" charset="0"/>
                <a:ea typeface="Times New Roman" panose="02020603050405020304" pitchFamily="18" charset="0"/>
              </a:rPr>
              <a:t>Убеждение</a:t>
            </a:r>
            <a:r>
              <a:rPr lang="ru-RU" sz="2000" dirty="0">
                <a:solidFill>
                  <a:srgbClr val="000000"/>
                </a:solidFill>
                <a:effectLst/>
                <a:latin typeface="Times New Roman" panose="02020603050405020304" pitchFamily="18" charset="0"/>
                <a:ea typeface="Times New Roman" panose="02020603050405020304" pitchFamily="18" charset="0"/>
              </a:rPr>
              <a:t> базируется на аргументированном и логическом воздействии на психику человека для достижения поставленных целей, снятия психологических барьеров, устранения конфликтов в коллективе.</a:t>
            </a:r>
            <a:endParaRPr lang="ru-RU" sz="2000" dirty="0">
              <a:effectLst/>
              <a:latin typeface="Times New Roman" panose="02020603050405020304" pitchFamily="18" charset="0"/>
              <a:ea typeface="Times New Roman" panose="02020603050405020304" pitchFamily="18" charset="0"/>
            </a:endParaRPr>
          </a:p>
          <a:p>
            <a:pPr indent="450215" algn="just"/>
            <a:r>
              <a:rPr lang="ru-RU" sz="2000" b="1" i="1" dirty="0">
                <a:solidFill>
                  <a:srgbClr val="000000"/>
                </a:solidFill>
                <a:effectLst/>
                <a:latin typeface="Times New Roman" panose="02020603050405020304" pitchFamily="18" charset="0"/>
                <a:ea typeface="Times New Roman" panose="02020603050405020304" pitchFamily="18" charset="0"/>
              </a:rPr>
              <a:t>Подражание </a:t>
            </a:r>
            <a:r>
              <a:rPr lang="ru-RU" sz="2000" dirty="0">
                <a:solidFill>
                  <a:srgbClr val="000000"/>
                </a:solidFill>
                <a:effectLst/>
                <a:latin typeface="Times New Roman" panose="02020603050405020304" pitchFamily="18" charset="0"/>
                <a:ea typeface="Times New Roman" panose="02020603050405020304" pitchFamily="18" charset="0"/>
              </a:rPr>
              <a:t>является способом воздействия на отдельного работника или социальную группу путем личного примера руководителя или новатора производства, образцы поведения которого являются примером для других.</a:t>
            </a:r>
            <a:endParaRPr lang="ru-RU" sz="2000" dirty="0">
              <a:effectLst/>
              <a:latin typeface="Times New Roman" panose="02020603050405020304" pitchFamily="18" charset="0"/>
              <a:ea typeface="Times New Roman" panose="02020603050405020304" pitchFamily="18" charset="0"/>
            </a:endParaRPr>
          </a:p>
          <a:p>
            <a:pPr indent="450215" algn="just"/>
            <a:r>
              <a:rPr lang="ru-RU" sz="2000" b="1" i="1" dirty="0">
                <a:solidFill>
                  <a:srgbClr val="000000"/>
                </a:solidFill>
                <a:effectLst/>
                <a:latin typeface="Times New Roman" panose="02020603050405020304" pitchFamily="18" charset="0"/>
                <a:ea typeface="Times New Roman" panose="02020603050405020304" pitchFamily="18" charset="0"/>
              </a:rPr>
              <a:t>Вовлечение </a:t>
            </a:r>
            <a:r>
              <a:rPr lang="ru-RU" sz="2000" dirty="0">
                <a:solidFill>
                  <a:srgbClr val="000000"/>
                </a:solidFill>
                <a:effectLst/>
                <a:latin typeface="Times New Roman" panose="02020603050405020304" pitchFamily="18" charset="0"/>
                <a:ea typeface="Times New Roman" panose="02020603050405020304" pitchFamily="18" charset="0"/>
              </a:rPr>
              <a:t>является психологическим приемом, при помощи которого работники становятся соучастниками трудового или общественного процесса, например выборов руководителя, принятия согласованных решений, соревнования в коллективе и др.</a:t>
            </a:r>
            <a:endParaRPr lang="ru-RU"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94648907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6C0D9E4-EA48-4584-9C40-CA817D746668}"/>
              </a:ext>
            </a:extLst>
          </p:cNvPr>
          <p:cNvSpPr>
            <a:spLocks noGrp="1"/>
          </p:cNvSpPr>
          <p:nvPr>
            <p:ph idx="1"/>
          </p:nvPr>
        </p:nvSpPr>
        <p:spPr>
          <a:xfrm>
            <a:off x="138545" y="341744"/>
            <a:ext cx="11914910" cy="6419273"/>
          </a:xfrm>
        </p:spPr>
        <p:txBody>
          <a:bodyPr>
            <a:noAutofit/>
          </a:bodyPr>
          <a:lstStyle/>
          <a:p>
            <a:pPr indent="450215" algn="just"/>
            <a:r>
              <a:rPr lang="ru-RU" sz="2000" b="1" i="1" dirty="0">
                <a:solidFill>
                  <a:srgbClr val="000000"/>
                </a:solidFill>
                <a:effectLst/>
                <a:latin typeface="Times New Roman" panose="02020603050405020304" pitchFamily="18" charset="0"/>
                <a:ea typeface="Times New Roman" panose="02020603050405020304" pitchFamily="18" charset="0"/>
              </a:rPr>
              <a:t>Побуждение </a:t>
            </a:r>
            <a:r>
              <a:rPr lang="ru-RU" sz="2000" dirty="0">
                <a:solidFill>
                  <a:srgbClr val="000000"/>
                </a:solidFill>
                <a:effectLst/>
                <a:latin typeface="Times New Roman" panose="02020603050405020304" pitchFamily="18" charset="0"/>
                <a:ea typeface="Times New Roman" panose="02020603050405020304" pitchFamily="18" charset="0"/>
              </a:rPr>
              <a:t>– позитивная форма морального воздействия на человека, когда подчеркиваются положительные качества работника, его квалификация и опыт, уверенность в успешном выполнении порученной работы, что позволяет повысить моральную значимость сотрудника в организации.</a:t>
            </a:r>
            <a:endParaRPr lang="ru-RU" sz="2000" dirty="0">
              <a:effectLst/>
              <a:latin typeface="Times New Roman" panose="02020603050405020304" pitchFamily="18" charset="0"/>
              <a:ea typeface="Times New Roman" panose="02020603050405020304" pitchFamily="18" charset="0"/>
            </a:endParaRPr>
          </a:p>
          <a:p>
            <a:pPr indent="450215" algn="just"/>
            <a:r>
              <a:rPr lang="ru-RU" sz="2000" b="1" i="1" dirty="0">
                <a:solidFill>
                  <a:srgbClr val="000000"/>
                </a:solidFill>
                <a:effectLst/>
                <a:latin typeface="Times New Roman" panose="02020603050405020304" pitchFamily="18" charset="0"/>
                <a:ea typeface="Times New Roman" panose="02020603050405020304" pitchFamily="18" charset="0"/>
              </a:rPr>
              <a:t>Принуждение </a:t>
            </a:r>
            <a:r>
              <a:rPr lang="ru-RU" sz="2000" dirty="0">
                <a:solidFill>
                  <a:srgbClr val="000000"/>
                </a:solidFill>
                <a:effectLst/>
                <a:latin typeface="Times New Roman" panose="02020603050405020304" pitchFamily="18" charset="0"/>
                <a:ea typeface="Times New Roman" panose="02020603050405020304" pitchFamily="18" charset="0"/>
              </a:rPr>
              <a:t>– крайняя форма морального воздействия, когда другие приемы воздействия на личность не дали результатов и работника заставляют, возможно, даже против его воли и желания, выполнять определенную работу. Желательно применять принуждение только в чрезвычайных (форс-мажорных) обстоятельствах, когда бездействие может привести к жертвам, ущербу, гибели имущества, людей, несчастным случаям.</a:t>
            </a:r>
            <a:endParaRPr lang="ru-RU" sz="2000" dirty="0">
              <a:effectLst/>
              <a:latin typeface="Times New Roman" panose="02020603050405020304" pitchFamily="18" charset="0"/>
              <a:ea typeface="Times New Roman" panose="02020603050405020304" pitchFamily="18" charset="0"/>
            </a:endParaRPr>
          </a:p>
          <a:p>
            <a:pPr indent="450215" algn="just"/>
            <a:r>
              <a:rPr lang="ru-RU" sz="2000" b="1" i="1" dirty="0">
                <a:solidFill>
                  <a:srgbClr val="000000"/>
                </a:solidFill>
                <a:effectLst/>
                <a:latin typeface="Times New Roman" panose="02020603050405020304" pitchFamily="18" charset="0"/>
                <a:ea typeface="Times New Roman" panose="02020603050405020304" pitchFamily="18" charset="0"/>
              </a:rPr>
              <a:t>Осуждение</a:t>
            </a:r>
            <a:r>
              <a:rPr lang="ru-RU" sz="2000" dirty="0">
                <a:solidFill>
                  <a:srgbClr val="000000"/>
                </a:solidFill>
                <a:effectLst/>
                <a:latin typeface="Times New Roman" panose="02020603050405020304" pitchFamily="18" charset="0"/>
                <a:ea typeface="Times New Roman" panose="02020603050405020304" pitchFamily="18" charset="0"/>
              </a:rPr>
              <a:t> – прием психологического воздействия на человека, который допускает большие отклонения от моральных норм в коллективе или результаты труда и качество работы которого крайне неудовлетворительны. Такой прием не может применяться для воздействия на людей со слабой психикой и практически бесполезен для воздействия на отсталую часть коллектива.</a:t>
            </a:r>
            <a:endParaRPr lang="ru-RU" sz="2000" dirty="0">
              <a:effectLst/>
              <a:latin typeface="Times New Roman" panose="02020603050405020304" pitchFamily="18" charset="0"/>
              <a:ea typeface="Times New Roman" panose="02020603050405020304" pitchFamily="18" charset="0"/>
            </a:endParaRPr>
          </a:p>
          <a:p>
            <a:pPr indent="450215" algn="just"/>
            <a:r>
              <a:rPr lang="ru-RU" sz="2000" b="1" i="1" dirty="0">
                <a:solidFill>
                  <a:srgbClr val="000000"/>
                </a:solidFill>
                <a:effectLst/>
                <a:latin typeface="Times New Roman" panose="02020603050405020304" pitchFamily="18" charset="0"/>
                <a:ea typeface="Times New Roman" panose="02020603050405020304" pitchFamily="18" charset="0"/>
              </a:rPr>
              <a:t>Требование</a:t>
            </a:r>
            <a:r>
              <a:rPr lang="ru-RU" sz="2000" dirty="0">
                <a:solidFill>
                  <a:srgbClr val="000000"/>
                </a:solidFill>
                <a:effectLst/>
                <a:latin typeface="Times New Roman" panose="02020603050405020304" pitchFamily="18" charset="0"/>
                <a:ea typeface="Times New Roman" panose="02020603050405020304" pitchFamily="18" charset="0"/>
              </a:rPr>
              <a:t> имеет силу распоряжения. В связи с этим оно может быть эффективным только в том случае, когда руководитель обладает большой властью или пользуется непререкаемым авторитетом. В других случаях этот прием может оказаться бесполезным или даже вредным. Во многих отношениях категорическое требование идентично с запрещением, выступающим в виде легкой формы принуждения.</a:t>
            </a:r>
            <a:endParaRPr lang="ru-RU" sz="2000" dirty="0">
              <a:effectLst/>
              <a:latin typeface="Times New Roman" panose="02020603050405020304" pitchFamily="18" charset="0"/>
              <a:ea typeface="Times New Roman" panose="02020603050405020304" pitchFamily="18" charset="0"/>
            </a:endParaRPr>
          </a:p>
          <a:p>
            <a:pPr indent="450215" algn="just"/>
            <a:r>
              <a:rPr lang="ru-RU" sz="2000" b="1" i="1" dirty="0">
                <a:solidFill>
                  <a:srgbClr val="000000"/>
                </a:solidFill>
                <a:effectLst/>
                <a:latin typeface="Times New Roman" panose="02020603050405020304" pitchFamily="18" charset="0"/>
                <a:ea typeface="Times New Roman" panose="02020603050405020304" pitchFamily="18" charset="0"/>
              </a:rPr>
              <a:t>Запрещение</a:t>
            </a:r>
            <a:r>
              <a:rPr lang="ru-RU" sz="2000" dirty="0">
                <a:solidFill>
                  <a:srgbClr val="000000"/>
                </a:solidFill>
                <a:effectLst/>
                <a:latin typeface="Times New Roman" panose="02020603050405020304" pitchFamily="18" charset="0"/>
                <a:ea typeface="Times New Roman" panose="02020603050405020304" pitchFamily="18" charset="0"/>
              </a:rPr>
              <a:t> предполагает тормозящее воздействие на личность. К нему мы относим запрещение импульсивных действий неустойчивого характера, что, в сущности, является вариантом внушения, а также запрещение недозволенного поведения (выпивка, бездеятельность, попытка хищения или брака). Этот метод стоит на грани двух главных методов воздействия – принуждения и убеждения.</a:t>
            </a:r>
            <a:endParaRPr lang="ru-RU"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54065016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7E9CF4FD-130E-45AF-B6A4-F2DD1438F476}"/>
              </a:ext>
            </a:extLst>
          </p:cNvPr>
          <p:cNvSpPr>
            <a:spLocks noGrp="1"/>
          </p:cNvSpPr>
          <p:nvPr>
            <p:ph idx="1"/>
          </p:nvPr>
        </p:nvSpPr>
        <p:spPr>
          <a:xfrm>
            <a:off x="360218" y="637308"/>
            <a:ext cx="11369964" cy="6220691"/>
          </a:xfrm>
        </p:spPr>
        <p:txBody>
          <a:bodyPr>
            <a:normAutofit fontScale="70000" lnSpcReduction="20000"/>
          </a:bodyPr>
          <a:lstStyle/>
          <a:p>
            <a:pPr indent="450215" algn="just"/>
            <a:r>
              <a:rPr lang="ru-RU" b="1" i="1" dirty="0">
                <a:solidFill>
                  <a:srgbClr val="000000"/>
                </a:solidFill>
                <a:effectLst/>
                <a:latin typeface="Times New Roman" panose="02020603050405020304" pitchFamily="18" charset="0"/>
                <a:ea typeface="Times New Roman" panose="02020603050405020304" pitchFamily="18" charset="0"/>
              </a:rPr>
              <a:t>Порицание</a:t>
            </a:r>
            <a:r>
              <a:rPr lang="ru-RU" dirty="0">
                <a:solidFill>
                  <a:srgbClr val="000000"/>
                </a:solidFill>
                <a:effectLst/>
                <a:latin typeface="Times New Roman" panose="02020603050405020304" pitchFamily="18" charset="0"/>
                <a:ea typeface="Times New Roman" panose="02020603050405020304" pitchFamily="18" charset="0"/>
              </a:rPr>
              <a:t> обладает убеждающей силой только в условиях, когда собеседник идентифицирует себя с руководителем: «он один из нас». В других случаях порицание воспринимается как менторское назидание, которое можно выслушать, но которому не нужно следовать. В силу того, что человек довольно активно защищает свое «Я», он часто рассматривает этот прием как покушение на свою самостоятельность.</a:t>
            </a:r>
            <a:endParaRPr lang="ru-RU" dirty="0">
              <a:effectLst/>
              <a:latin typeface="Times New Roman" panose="02020603050405020304" pitchFamily="18" charset="0"/>
              <a:ea typeface="Times New Roman" panose="02020603050405020304" pitchFamily="18" charset="0"/>
            </a:endParaRPr>
          </a:p>
          <a:p>
            <a:pPr indent="450215" algn="just"/>
            <a:r>
              <a:rPr lang="ru-RU" b="1" i="1" dirty="0">
                <a:solidFill>
                  <a:srgbClr val="000000"/>
                </a:solidFill>
                <a:effectLst/>
                <a:latin typeface="Times New Roman" panose="02020603050405020304" pitchFamily="18" charset="0"/>
                <a:ea typeface="Times New Roman" panose="02020603050405020304" pitchFamily="18" charset="0"/>
              </a:rPr>
              <a:t>Командование</a:t>
            </a:r>
            <a:r>
              <a:rPr lang="ru-RU" dirty="0">
                <a:solidFill>
                  <a:srgbClr val="000000"/>
                </a:solidFill>
                <a:effectLst/>
                <a:latin typeface="Times New Roman" panose="02020603050405020304" pitchFamily="18" charset="0"/>
                <a:ea typeface="Times New Roman" panose="02020603050405020304" pitchFamily="18" charset="0"/>
              </a:rPr>
              <a:t> применяется тогда, когда требуется быстрое и точное исполнение без каких бы-то ни было критических реакций. При выполнении команд не рассуждают. В жизни встречаются запретительные и побудительные разновидности команд. Первые: «Прекратите!», «Перестаньте нервничать!», «Замолчите!» и т.д. – направлены на немедленное торможение нежелательных актов поведения. Они подаются твердым спокойным голосом или голосом с эмоционально окрашенным оттенком. Вторые: «Идите!», «Принесите!», «Выполняйте!» и т.д. – нацелены на включение поведенческих механизмов людей.</a:t>
            </a:r>
            <a:endParaRPr lang="ru-RU" dirty="0">
              <a:effectLst/>
              <a:latin typeface="Times New Roman" panose="02020603050405020304" pitchFamily="18" charset="0"/>
              <a:ea typeface="Times New Roman" panose="02020603050405020304" pitchFamily="18" charset="0"/>
            </a:endParaRPr>
          </a:p>
          <a:p>
            <a:pPr indent="450215" algn="just"/>
            <a:r>
              <a:rPr lang="ru-RU" b="1" i="1" dirty="0">
                <a:solidFill>
                  <a:srgbClr val="000000"/>
                </a:solidFill>
                <a:effectLst/>
                <a:latin typeface="Times New Roman" panose="02020603050405020304" pitchFamily="18" charset="0"/>
                <a:ea typeface="Times New Roman" panose="02020603050405020304" pitchFamily="18" charset="0"/>
              </a:rPr>
              <a:t>«Взрыв» </a:t>
            </a:r>
            <a:r>
              <a:rPr lang="ru-RU" dirty="0">
                <a:solidFill>
                  <a:srgbClr val="000000"/>
                </a:solidFill>
                <a:effectLst/>
                <a:latin typeface="Times New Roman" panose="02020603050405020304" pitchFamily="18" charset="0"/>
                <a:ea typeface="Times New Roman" panose="02020603050405020304" pitchFamily="18" charset="0"/>
              </a:rPr>
              <a:t>– прием, известный как мгновенная перестройка личности под влиянием сильных эмоциональных переживаний. Применение «взрыва» требует создания специальной обстановки, в которой возникли бы чувства, способные поразить человека своей неожиданностью и необычностью. В такой обстановке у человека происходит сбой нервных процессов. Неожиданный раздражитель вызывает у него сильный стресс. Это приводит к коренному изменению взглядов на вещи, события, отдельных людей и даже мир в целом.</a:t>
            </a:r>
            <a:endParaRPr lang="ru-RU" dirty="0">
              <a:effectLst/>
              <a:latin typeface="Times New Roman" panose="02020603050405020304" pitchFamily="18" charset="0"/>
              <a:ea typeface="Times New Roman" panose="02020603050405020304" pitchFamily="18" charset="0"/>
            </a:endParaRPr>
          </a:p>
          <a:p>
            <a:pPr indent="450215" algn="just"/>
            <a:r>
              <a:rPr lang="ru-RU" b="1" i="1" dirty="0">
                <a:solidFill>
                  <a:srgbClr val="000000"/>
                </a:solidFill>
                <a:effectLst/>
                <a:latin typeface="Times New Roman" panose="02020603050405020304" pitchFamily="18" charset="0"/>
                <a:ea typeface="Times New Roman" panose="02020603050405020304" pitchFamily="18" charset="0"/>
              </a:rPr>
              <a:t>Метод Сократа </a:t>
            </a:r>
            <a:r>
              <a:rPr lang="ru-RU" dirty="0">
                <a:solidFill>
                  <a:srgbClr val="000000"/>
                </a:solidFill>
                <a:effectLst/>
                <a:latin typeface="Times New Roman" panose="02020603050405020304" pitchFamily="18" charset="0"/>
                <a:ea typeface="Times New Roman" panose="02020603050405020304" pitchFamily="18" charset="0"/>
              </a:rPr>
              <a:t>основан на стремлении оградить собеседника от того, чтобы тот сказал «нет». Как только собеседник скажет «нет», его очень трудно повернуть в обратную сторону. Метод назван именем древнегреческого философа Сократа, который часто пользовался им, стараясь вести беседу так, чтобы собеседнику было легче сказать «да». Как мы знаем, Сократ непременно доказывал свою точку зрения, не вызывая со стороны оппонентов не только явного негодования, но даже самых незначительных негативных реакций.</a:t>
            </a:r>
            <a:endParaRPr lang="ru-RU"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86729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1E564E9A-E92D-4813-8F52-E158531F044B}"/>
              </a:ext>
            </a:extLst>
          </p:cNvPr>
          <p:cNvSpPr>
            <a:spLocks noGrp="1"/>
          </p:cNvSpPr>
          <p:nvPr>
            <p:ph idx="1"/>
          </p:nvPr>
        </p:nvSpPr>
        <p:spPr>
          <a:xfrm>
            <a:off x="157017" y="138545"/>
            <a:ext cx="11905673" cy="6650182"/>
          </a:xfrm>
        </p:spPr>
        <p:txBody>
          <a:bodyPr>
            <a:normAutofit fontScale="70000" lnSpcReduction="20000"/>
          </a:bodyPr>
          <a:lstStyle/>
          <a:p>
            <a:pPr indent="450215" algn="just"/>
            <a:r>
              <a:rPr lang="ru-RU" b="1" i="1" dirty="0">
                <a:solidFill>
                  <a:srgbClr val="000000"/>
                </a:solidFill>
                <a:effectLst/>
                <a:latin typeface="Times New Roman" panose="02020603050405020304" pitchFamily="18" charset="0"/>
                <a:ea typeface="Times New Roman" panose="02020603050405020304" pitchFamily="18" charset="0"/>
              </a:rPr>
              <a:t>Намек </a:t>
            </a:r>
            <a:r>
              <a:rPr lang="ru-RU" dirty="0">
                <a:solidFill>
                  <a:srgbClr val="000000"/>
                </a:solidFill>
                <a:effectLst/>
                <a:latin typeface="Times New Roman" panose="02020603050405020304" pitchFamily="18" charset="0"/>
                <a:ea typeface="Times New Roman" panose="02020603050405020304" pitchFamily="18" charset="0"/>
              </a:rPr>
              <a:t>– прием косвенного убеждения посредством шутки, иронии и аналогии. В некотором смысле формой намека может быть совет. Сущность намека состоит в том, что он апеллирует не к сознанию, не к логическому рассуждению, а к эмоциям. Поскольку намек таит в себе потенциальную возможность оскорбления личности собеседника, то пользоваться им лучше всего в ситуации конкретного настроения. Критерием меры здесь может выступить прогнозирование </a:t>
            </a:r>
            <a:r>
              <a:rPr lang="ru-RU" dirty="0" err="1">
                <a:solidFill>
                  <a:srgbClr val="000000"/>
                </a:solidFill>
                <a:effectLst/>
                <a:latin typeface="Times New Roman" panose="02020603050405020304" pitchFamily="18" charset="0"/>
                <a:ea typeface="Times New Roman" panose="02020603050405020304" pitchFamily="18" charset="0"/>
              </a:rPr>
              <a:t>самопереживания</a:t>
            </a:r>
            <a:r>
              <a:rPr lang="ru-RU" dirty="0">
                <a:solidFill>
                  <a:srgbClr val="000000"/>
                </a:solidFill>
                <a:effectLst/>
                <a:latin typeface="Times New Roman" panose="02020603050405020304" pitchFamily="18" charset="0"/>
                <a:ea typeface="Times New Roman" panose="02020603050405020304" pitchFamily="18" charset="0"/>
              </a:rPr>
              <a:t>: «Как бы я сам чувствовал себя, если бы мне подавали такие намеки?»</a:t>
            </a:r>
          </a:p>
          <a:p>
            <a:pPr indent="450215" algn="just"/>
            <a:r>
              <a:rPr lang="ru-RU" sz="2800" b="1" i="1" dirty="0">
                <a:solidFill>
                  <a:srgbClr val="000000"/>
                </a:solidFill>
                <a:effectLst/>
                <a:latin typeface="Times New Roman" panose="02020603050405020304" pitchFamily="18" charset="0"/>
                <a:ea typeface="Times New Roman" panose="02020603050405020304" pitchFamily="18" charset="0"/>
              </a:rPr>
              <a:t>Комплимент</a:t>
            </a:r>
            <a:r>
              <a:rPr lang="ru-RU" sz="2800" dirty="0">
                <a:solidFill>
                  <a:srgbClr val="000000"/>
                </a:solidFill>
                <a:effectLst/>
                <a:latin typeface="Times New Roman" panose="02020603050405020304" pitchFamily="18" charset="0"/>
                <a:ea typeface="Times New Roman" panose="02020603050405020304" pitchFamily="18" charset="0"/>
              </a:rPr>
              <a:t> нередко смешивают с лестью. Если сказать человеку: «Как складно вы говорите!», то это польстит ему. Лесть приятна далеко не каждому, хотя часто люди не отмахиваются от нее. Французская пословица гласит: «Лесть – это умение сказать человеку то, что он сам о себе думает». Комплимент никого не обижает, он всех возвышает.</a:t>
            </a:r>
            <a:endParaRPr lang="ru-RU" sz="2800" dirty="0">
              <a:effectLst/>
              <a:latin typeface="Times New Roman" panose="02020603050405020304" pitchFamily="18" charset="0"/>
              <a:ea typeface="Times New Roman" panose="02020603050405020304" pitchFamily="18" charset="0"/>
            </a:endParaRPr>
          </a:p>
          <a:p>
            <a:pPr indent="450215" algn="just"/>
            <a:r>
              <a:rPr lang="ru-RU" sz="2800" b="1" i="1" dirty="0">
                <a:solidFill>
                  <a:srgbClr val="000000"/>
                </a:solidFill>
                <a:effectLst/>
                <a:latin typeface="Times New Roman" panose="02020603050405020304" pitchFamily="18" charset="0"/>
                <a:ea typeface="Times New Roman" panose="02020603050405020304" pitchFamily="18" charset="0"/>
              </a:rPr>
              <a:t>Похвала</a:t>
            </a:r>
            <a:r>
              <a:rPr lang="ru-RU" sz="2800" dirty="0">
                <a:solidFill>
                  <a:srgbClr val="000000"/>
                </a:solidFill>
                <a:effectLst/>
                <a:latin typeface="Times New Roman" panose="02020603050405020304" pitchFamily="18" charset="0"/>
                <a:ea typeface="Times New Roman" panose="02020603050405020304" pitchFamily="18" charset="0"/>
              </a:rPr>
              <a:t> является позитивным психологическим приемом воздействия на человека и оказывает более сильное действие, чем осуждение. Иногда достаточно сказать молодому сотруднику: «Сегодня Вы работаете значительно лучше и если еще чуть-чуть улучшите качество, то Вы достигнете превосходных результатов». Однако такая похвала опытному работнику может быть воспринята как обида, и его успехи лучше отметить в торжественной обстановке перед всем коллективом.</a:t>
            </a:r>
            <a:endParaRPr lang="ru-RU" sz="2800" dirty="0">
              <a:effectLst/>
              <a:latin typeface="Times New Roman" panose="02020603050405020304" pitchFamily="18" charset="0"/>
              <a:ea typeface="Times New Roman" panose="02020603050405020304" pitchFamily="18" charset="0"/>
            </a:endParaRPr>
          </a:p>
          <a:p>
            <a:pPr indent="450215" algn="just"/>
            <a:r>
              <a:rPr lang="ru-RU" sz="2800" b="1" i="1" dirty="0">
                <a:solidFill>
                  <a:srgbClr val="000000"/>
                </a:solidFill>
                <a:effectLst/>
                <a:latin typeface="Times New Roman" panose="02020603050405020304" pitchFamily="18" charset="0"/>
                <a:ea typeface="Times New Roman" panose="02020603050405020304" pitchFamily="18" charset="0"/>
              </a:rPr>
              <a:t>Просьба</a:t>
            </a:r>
            <a:r>
              <a:rPr lang="ru-RU" sz="2800" dirty="0">
                <a:solidFill>
                  <a:srgbClr val="000000"/>
                </a:solidFill>
                <a:effectLst/>
                <a:latin typeface="Times New Roman" panose="02020603050405020304" pitchFamily="18" charset="0"/>
                <a:ea typeface="Times New Roman" panose="02020603050405020304" pitchFamily="18" charset="0"/>
              </a:rPr>
              <a:t> является весьма распространенной формой общения между коллегами, молодыми и опытными работниками и реже применяется во взаимоотношениях руководителя с подчиненными. Просящий обращается за советом, помощью, инструкцией к другому сотруднику, когда сомневается в формах и методах выполнения работы или не в силах ее сделать самостоятельно. Просьба руководителя является эффективным методом руководства, т. к. воспринимается подчиненным как доброжелательное распоряжение и демонстрирует уважение к его личности.</a:t>
            </a:r>
            <a:endParaRPr lang="ru-RU" sz="2800" dirty="0">
              <a:effectLst/>
              <a:latin typeface="Times New Roman" panose="02020603050405020304" pitchFamily="18" charset="0"/>
              <a:ea typeface="Times New Roman" panose="02020603050405020304" pitchFamily="18" charset="0"/>
            </a:endParaRPr>
          </a:p>
          <a:p>
            <a:pPr indent="450215" algn="just"/>
            <a:r>
              <a:rPr lang="ru-RU" sz="2800" b="1" i="1" dirty="0">
                <a:solidFill>
                  <a:srgbClr val="000000"/>
                </a:solidFill>
                <a:effectLst/>
                <a:latin typeface="Times New Roman" panose="02020603050405020304" pitchFamily="18" charset="0"/>
                <a:ea typeface="Times New Roman" panose="02020603050405020304" pitchFamily="18" charset="0"/>
              </a:rPr>
              <a:t>Совет </a:t>
            </a:r>
            <a:r>
              <a:rPr lang="ru-RU" sz="2800" dirty="0">
                <a:solidFill>
                  <a:srgbClr val="000000"/>
                </a:solidFill>
                <a:effectLst/>
                <a:latin typeface="Times New Roman" panose="02020603050405020304" pitchFamily="18" charset="0"/>
                <a:ea typeface="Times New Roman" panose="02020603050405020304" pitchFamily="18" charset="0"/>
              </a:rPr>
              <a:t>– психологический метод, основанный на сочетании просьбы и убеждения, часто применяемый во взаимоотношениях коллег, наставников молодых рабочих и опытных руководителей. Можно сказать рабочему: «Иванов, замени инструмент» – это форма распоряжения. Можно сказать по-другому: «Я Вам советую заменить инструмент». Однако в оперативной работе, требующей принятия быстрых решений, использование советов и просьб руководителем должно быть минимизировано и исключено в тех случаях, когда рабочий допускает брак и срыв заданий.</a:t>
            </a:r>
            <a:endParaRPr lang="ru-RU"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2242436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3236E80-B98B-4594-82C0-9DFDA1FCA7E4}"/>
              </a:ext>
            </a:extLst>
          </p:cNvPr>
          <p:cNvSpPr>
            <a:spLocks noGrp="1"/>
          </p:cNvSpPr>
          <p:nvPr>
            <p:ph type="title"/>
          </p:nvPr>
        </p:nvSpPr>
        <p:spPr>
          <a:xfrm>
            <a:off x="755073" y="38244"/>
            <a:ext cx="10515600" cy="1325563"/>
          </a:xfrm>
        </p:spPr>
        <p:txBody>
          <a:bodyPr>
            <a:normAutofit/>
          </a:bodyPr>
          <a:lstStyle/>
          <a:p>
            <a:r>
              <a:rPr lang="ru-RU" sz="3600" b="1" dirty="0">
                <a:latin typeface="Times New Roman" panose="02020603050405020304" pitchFamily="18" charset="0"/>
                <a:cs typeface="Times New Roman" panose="02020603050405020304" pitchFamily="18" charset="0"/>
              </a:rPr>
              <a:t>Вывод</a:t>
            </a:r>
          </a:p>
        </p:txBody>
      </p:sp>
      <p:sp>
        <p:nvSpPr>
          <p:cNvPr id="3" name="Объект 2">
            <a:extLst>
              <a:ext uri="{FF2B5EF4-FFF2-40B4-BE49-F238E27FC236}">
                <a16:creationId xmlns:a16="http://schemas.microsoft.com/office/drawing/2014/main" id="{899F75A3-39AE-4D91-AB1B-B14D1A99E5B3}"/>
              </a:ext>
            </a:extLst>
          </p:cNvPr>
          <p:cNvSpPr>
            <a:spLocks noGrp="1"/>
          </p:cNvSpPr>
          <p:nvPr>
            <p:ph idx="1"/>
          </p:nvPr>
        </p:nvSpPr>
        <p:spPr>
          <a:xfrm>
            <a:off x="551873" y="1188316"/>
            <a:ext cx="10515600" cy="4351338"/>
          </a:xfrm>
        </p:spPr>
        <p:txBody>
          <a:bodyPr>
            <a:normAutofit/>
          </a:bodyPr>
          <a:lstStyle/>
          <a:p>
            <a:pPr indent="450215" algn="just"/>
            <a:r>
              <a:rPr lang="ru-RU" sz="2200" b="1" i="1" dirty="0">
                <a:solidFill>
                  <a:srgbClr val="0070C0"/>
                </a:solidFill>
                <a:effectLst/>
                <a:latin typeface="Times New Roman" panose="02020603050405020304" pitchFamily="18" charset="0"/>
                <a:ea typeface="Times New Roman" panose="02020603050405020304" pitchFamily="18" charset="0"/>
              </a:rPr>
              <a:t>Социально-психологические методы</a:t>
            </a:r>
            <a:r>
              <a:rPr lang="ru-RU" sz="2200" b="1" dirty="0">
                <a:solidFill>
                  <a:srgbClr val="0070C0"/>
                </a:solidFill>
                <a:effectLst/>
                <a:latin typeface="Times New Roman" panose="02020603050405020304" pitchFamily="18" charset="0"/>
                <a:ea typeface="Times New Roman" panose="02020603050405020304" pitchFamily="18" charset="0"/>
              </a:rPr>
              <a:t> </a:t>
            </a:r>
            <a:r>
              <a:rPr lang="ru-RU" sz="2200" dirty="0">
                <a:solidFill>
                  <a:srgbClr val="000000"/>
                </a:solidFill>
                <a:effectLst/>
                <a:latin typeface="Times New Roman" panose="02020603050405020304" pitchFamily="18" charset="0"/>
                <a:ea typeface="Times New Roman" panose="02020603050405020304" pitchFamily="18" charset="0"/>
              </a:rPr>
              <a:t>– это способы осуществления управленческих воздействий на персонал, базирующиеся на использовании закономерностей социологии и психологии.</a:t>
            </a:r>
            <a:endParaRPr lang="ru-RU" sz="2200" dirty="0">
              <a:effectLst/>
              <a:latin typeface="Times New Roman" panose="02020603050405020304" pitchFamily="18" charset="0"/>
              <a:ea typeface="Times New Roman" panose="02020603050405020304" pitchFamily="18" charset="0"/>
            </a:endParaRPr>
          </a:p>
          <a:p>
            <a:pPr indent="450215" algn="just"/>
            <a:r>
              <a:rPr lang="ru-RU" sz="2200" b="1" i="1" dirty="0">
                <a:solidFill>
                  <a:srgbClr val="0070C0"/>
                </a:solidFill>
                <a:effectLst/>
                <a:latin typeface="Times New Roman" panose="02020603050405020304" pitchFamily="18" charset="0"/>
                <a:ea typeface="Times New Roman" panose="02020603050405020304" pitchFamily="18" charset="0"/>
              </a:rPr>
              <a:t>Социально-психологический климат</a:t>
            </a:r>
            <a:r>
              <a:rPr lang="ru-RU" sz="2200" b="1" dirty="0">
                <a:solidFill>
                  <a:srgbClr val="0070C0"/>
                </a:solidFill>
                <a:effectLst/>
                <a:latin typeface="Times New Roman" panose="02020603050405020304" pitchFamily="18" charset="0"/>
                <a:ea typeface="Times New Roman" panose="02020603050405020304" pitchFamily="18" charset="0"/>
              </a:rPr>
              <a:t> </a:t>
            </a:r>
            <a:r>
              <a:rPr lang="ru-RU" sz="2200" dirty="0">
                <a:solidFill>
                  <a:srgbClr val="000000"/>
                </a:solidFill>
                <a:effectLst/>
                <a:latin typeface="Times New Roman" panose="02020603050405020304" pitchFamily="18" charset="0"/>
                <a:ea typeface="Times New Roman" panose="02020603050405020304" pitchFamily="18" charset="0"/>
              </a:rPr>
              <a:t>– качественная сторона межличностных отношений, проявляющаяся в виде совокупности психологических условий, способствующих или препятствующих продуктивной совместной деятельности и всестороннему развитию личности в группе.</a:t>
            </a:r>
            <a:endParaRPr lang="ru-RU" sz="2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275735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E08C56FF-352A-4E65-B2B9-252DEB91E23A}"/>
              </a:ext>
            </a:extLst>
          </p:cNvPr>
          <p:cNvSpPr>
            <a:spLocks noGrp="1"/>
          </p:cNvSpPr>
          <p:nvPr>
            <p:ph idx="1"/>
          </p:nvPr>
        </p:nvSpPr>
        <p:spPr/>
        <p:txBody>
          <a:bodyPr>
            <a:normAutofit/>
          </a:bodyPr>
          <a:lstStyle/>
          <a:p>
            <a:pPr marL="0" indent="0" algn="r">
              <a:buNone/>
            </a:pPr>
            <a:r>
              <a:rPr lang="ru-RU" sz="4000" b="1" i="1" dirty="0">
                <a:solidFill>
                  <a:srgbClr val="0070C0"/>
                </a:solidFill>
                <a:latin typeface="Times New Roman" panose="02020603050405020304" pitchFamily="18" charset="0"/>
                <a:cs typeface="Times New Roman" panose="02020603050405020304" pitchFamily="18" charset="0"/>
              </a:rPr>
              <a:t>Благодарю за внимание!</a:t>
            </a:r>
          </a:p>
        </p:txBody>
      </p:sp>
    </p:spTree>
    <p:extLst>
      <p:ext uri="{BB962C8B-B14F-4D97-AF65-F5344CB8AC3E}">
        <p14:creationId xmlns:p14="http://schemas.microsoft.com/office/powerpoint/2010/main" val="38517150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6D195B76-92A3-4F8B-9585-027844C93249}"/>
              </a:ext>
            </a:extLst>
          </p:cNvPr>
          <p:cNvSpPr>
            <a:spLocks noGrp="1"/>
          </p:cNvSpPr>
          <p:nvPr>
            <p:ph type="title"/>
          </p:nvPr>
        </p:nvSpPr>
        <p:spPr>
          <a:xfrm>
            <a:off x="838200" y="18255"/>
            <a:ext cx="10515600" cy="1325563"/>
          </a:xfrm>
        </p:spPr>
        <p:txBody>
          <a:bodyPr>
            <a:noAutofit/>
          </a:bodyPr>
          <a:lstStyle/>
          <a:p>
            <a:pPr algn="ctr"/>
            <a:r>
              <a:rPr lang="ru-RU" sz="3600" b="1" dirty="0">
                <a:solidFill>
                  <a:srgbClr val="333333"/>
                </a:solidFill>
                <a:latin typeface="Times New Roman" panose="02020603050405020304" pitchFamily="18" charset="0"/>
                <a:ea typeface="Times New Roman" panose="02020603050405020304" pitchFamily="18" charset="0"/>
              </a:rPr>
              <a:t>5.1 Социально-психологические аспекты управления персоналом</a:t>
            </a:r>
            <a:r>
              <a:rPr lang="ru-RU" sz="3600" dirty="0">
                <a:solidFill>
                  <a:srgbClr val="333333"/>
                </a:solidFill>
                <a:latin typeface="Times New Roman" panose="02020603050405020304" pitchFamily="18" charset="0"/>
                <a:ea typeface="Times New Roman" panose="02020603050405020304" pitchFamily="18" charset="0"/>
              </a:rPr>
              <a:t> </a:t>
            </a:r>
            <a:endParaRPr lang="ru-RU" sz="3600" dirty="0"/>
          </a:p>
        </p:txBody>
      </p:sp>
      <p:sp>
        <p:nvSpPr>
          <p:cNvPr id="3" name="Объект 2">
            <a:extLst>
              <a:ext uri="{FF2B5EF4-FFF2-40B4-BE49-F238E27FC236}">
                <a16:creationId xmlns:a16="http://schemas.microsoft.com/office/drawing/2014/main" id="{6D9AB437-6109-41AC-924D-8E5AF4FFD2C9}"/>
              </a:ext>
            </a:extLst>
          </p:cNvPr>
          <p:cNvSpPr>
            <a:spLocks noGrp="1"/>
          </p:cNvSpPr>
          <p:nvPr>
            <p:ph idx="1"/>
          </p:nvPr>
        </p:nvSpPr>
        <p:spPr>
          <a:xfrm>
            <a:off x="129309" y="1274618"/>
            <a:ext cx="11951855" cy="5565127"/>
          </a:xfrm>
        </p:spPr>
        <p:txBody>
          <a:bodyPr>
            <a:normAutofit fontScale="92500" lnSpcReduction="20000"/>
          </a:bodyPr>
          <a:lstStyle/>
          <a:p>
            <a:pPr indent="0" algn="ctr">
              <a:buNone/>
              <a:tabLst>
                <a:tab pos="630555" algn="l"/>
              </a:tabLst>
            </a:pPr>
            <a:r>
              <a:rPr lang="ru-RU" sz="1800" b="1" dirty="0">
                <a:solidFill>
                  <a:srgbClr val="0070C0"/>
                </a:solidFill>
                <a:effectLst/>
                <a:latin typeface="Times New Roman" panose="02020603050405020304" pitchFamily="18" charset="0"/>
                <a:ea typeface="Times New Roman" panose="02020603050405020304" pitchFamily="18" charset="0"/>
              </a:rPr>
              <a:t>Социально-психологические аспекты управления персоналом</a:t>
            </a:r>
            <a:r>
              <a:rPr lang="ru-RU" sz="1800" dirty="0">
                <a:solidFill>
                  <a:srgbClr val="0070C0"/>
                </a:solidFill>
                <a:effectLst/>
                <a:latin typeface="Times New Roman" panose="02020603050405020304" pitchFamily="18" charset="0"/>
                <a:ea typeface="Times New Roman" panose="02020603050405020304" pitchFamily="18" charset="0"/>
              </a:rPr>
              <a:t> </a:t>
            </a:r>
            <a:r>
              <a:rPr lang="ru-RU" sz="1800" dirty="0">
                <a:solidFill>
                  <a:srgbClr val="333333"/>
                </a:solidFill>
                <a:effectLst/>
                <a:latin typeface="Times New Roman" panose="02020603050405020304" pitchFamily="18" charset="0"/>
                <a:ea typeface="Times New Roman" panose="02020603050405020304" pitchFamily="18" charset="0"/>
              </a:rPr>
              <a:t>— это способы влияния на коллектив или отдельных работников для координации их деятельности в процессе функционирования организации, основанные на использовании социальных механизмов управления (система взаимоотношений, социальных потребностей).  </a:t>
            </a:r>
            <a:endParaRPr lang="ru-RU" sz="1800" dirty="0">
              <a:effectLst/>
              <a:latin typeface="Times New Roman" panose="02020603050405020304" pitchFamily="18" charset="0"/>
              <a:ea typeface="Times New Roman" panose="02020603050405020304" pitchFamily="18" charset="0"/>
            </a:endParaRPr>
          </a:p>
          <a:p>
            <a:pPr indent="0" algn="ctr">
              <a:buNone/>
              <a:tabLst>
                <a:tab pos="630555" algn="l"/>
              </a:tabLst>
            </a:pPr>
            <a:r>
              <a:rPr lang="ru-RU" sz="1800" b="1" dirty="0">
                <a:solidFill>
                  <a:srgbClr val="333333"/>
                </a:solidFill>
                <a:effectLst/>
                <a:latin typeface="Times New Roman" panose="02020603050405020304" pitchFamily="18" charset="0"/>
                <a:ea typeface="Times New Roman" panose="02020603050405020304" pitchFamily="18" charset="0"/>
              </a:rPr>
              <a:t>	</a:t>
            </a:r>
          </a:p>
          <a:p>
            <a:pPr indent="0" algn="ctr">
              <a:buNone/>
              <a:tabLst>
                <a:tab pos="630555" algn="l"/>
              </a:tabLst>
            </a:pPr>
            <a:r>
              <a:rPr lang="ru-RU" sz="1800" b="1" dirty="0">
                <a:solidFill>
                  <a:srgbClr val="0070C0"/>
                </a:solidFill>
                <a:effectLst/>
                <a:latin typeface="Times New Roman" panose="02020603050405020304" pitchFamily="18" charset="0"/>
                <a:ea typeface="Times New Roman" panose="02020603050405020304" pitchFamily="18" charset="0"/>
              </a:rPr>
              <a:t>Некоторые элементы социально-психологических аспектов управления персоналом</a:t>
            </a:r>
            <a:r>
              <a:rPr lang="ru-RU" sz="1800" dirty="0">
                <a:solidFill>
                  <a:srgbClr val="0070C0"/>
                </a:solidFill>
                <a:effectLst/>
                <a:latin typeface="Times New Roman" panose="02020603050405020304" pitchFamily="18" charset="0"/>
                <a:ea typeface="Times New Roman" panose="02020603050405020304" pitchFamily="18" charset="0"/>
              </a:rPr>
              <a:t>:</a:t>
            </a:r>
          </a:p>
          <a:p>
            <a:pPr marL="342900" lvl="0" indent="-342900" algn="just">
              <a:buSzPts val="1000"/>
              <a:buFont typeface="Symbol" panose="05050102010706020507" pitchFamily="18" charset="2"/>
              <a:buChar char=""/>
              <a:tabLst>
                <a:tab pos="457200" algn="l"/>
                <a:tab pos="630555" algn="l"/>
              </a:tabLst>
            </a:pPr>
            <a:r>
              <a:rPr lang="ru-RU" sz="1800" dirty="0">
                <a:solidFill>
                  <a:srgbClr val="333333"/>
                </a:solidFill>
                <a:effectLst/>
                <a:latin typeface="Times New Roman" panose="02020603050405020304" pitchFamily="18" charset="0"/>
                <a:ea typeface="Times New Roman" panose="02020603050405020304" pitchFamily="18" charset="0"/>
              </a:rPr>
              <a:t>социальный анализ в коллективе работников;  </a:t>
            </a:r>
            <a:endParaRPr lang="ru-RU" sz="1800" dirty="0">
              <a:effectLst/>
              <a:latin typeface="Times New Roman" panose="02020603050405020304" pitchFamily="18" charset="0"/>
              <a:ea typeface="Times New Roman" panose="02020603050405020304" pitchFamily="18" charset="0"/>
            </a:endParaRPr>
          </a:p>
          <a:p>
            <a:pPr marL="342900" lvl="0" indent="-342900" algn="just">
              <a:buSzPts val="1000"/>
              <a:buFont typeface="Symbol" panose="05050102010706020507" pitchFamily="18" charset="2"/>
              <a:buChar char=""/>
              <a:tabLst>
                <a:tab pos="457200" algn="l"/>
                <a:tab pos="630555" algn="l"/>
              </a:tabLst>
            </a:pPr>
            <a:r>
              <a:rPr lang="ru-RU" sz="1800" dirty="0">
                <a:solidFill>
                  <a:srgbClr val="333333"/>
                </a:solidFill>
                <a:effectLst/>
                <a:latin typeface="Times New Roman" panose="02020603050405020304" pitchFamily="18" charset="0"/>
                <a:ea typeface="Times New Roman" panose="02020603050405020304" pitchFamily="18" charset="0"/>
              </a:rPr>
              <a:t>планирование социального развития;  </a:t>
            </a:r>
            <a:endParaRPr lang="ru-RU" sz="1800" dirty="0">
              <a:effectLst/>
              <a:latin typeface="Times New Roman" panose="02020603050405020304" pitchFamily="18" charset="0"/>
              <a:ea typeface="Times New Roman" panose="02020603050405020304" pitchFamily="18" charset="0"/>
            </a:endParaRPr>
          </a:p>
          <a:p>
            <a:pPr marL="342900" lvl="0" indent="-342900" algn="just">
              <a:buSzPts val="1000"/>
              <a:buFont typeface="Symbol" panose="05050102010706020507" pitchFamily="18" charset="2"/>
              <a:buChar char=""/>
              <a:tabLst>
                <a:tab pos="457200" algn="l"/>
                <a:tab pos="630555" algn="l"/>
              </a:tabLst>
            </a:pPr>
            <a:r>
              <a:rPr lang="ru-RU" sz="1800" dirty="0">
                <a:solidFill>
                  <a:srgbClr val="333333"/>
                </a:solidFill>
                <a:effectLst/>
                <a:latin typeface="Times New Roman" panose="02020603050405020304" pitchFamily="18" charset="0"/>
                <a:ea typeface="Times New Roman" panose="02020603050405020304" pitchFamily="18" charset="0"/>
              </a:rPr>
              <a:t>создание творческой атмосферы в коллективе;  </a:t>
            </a:r>
            <a:endParaRPr lang="ru-RU" sz="1800" dirty="0">
              <a:effectLst/>
              <a:latin typeface="Times New Roman" panose="02020603050405020304" pitchFamily="18" charset="0"/>
              <a:ea typeface="Times New Roman" panose="02020603050405020304" pitchFamily="18" charset="0"/>
            </a:endParaRPr>
          </a:p>
          <a:p>
            <a:pPr marL="342900" lvl="0" indent="-342900" algn="just">
              <a:buSzPts val="1000"/>
              <a:buFont typeface="Symbol" panose="05050102010706020507" pitchFamily="18" charset="2"/>
              <a:buChar char=""/>
              <a:tabLst>
                <a:tab pos="457200" algn="l"/>
                <a:tab pos="630555" algn="l"/>
              </a:tabLst>
            </a:pPr>
            <a:r>
              <a:rPr lang="ru-RU" sz="1800" dirty="0">
                <a:solidFill>
                  <a:srgbClr val="333333"/>
                </a:solidFill>
                <a:effectLst/>
                <a:latin typeface="Times New Roman" panose="02020603050405020304" pitchFamily="18" charset="0"/>
                <a:ea typeface="Times New Roman" panose="02020603050405020304" pitchFamily="18" charset="0"/>
              </a:rPr>
              <a:t>участие работников в управлении;  </a:t>
            </a:r>
            <a:endParaRPr lang="ru-RU" sz="1800" dirty="0">
              <a:effectLst/>
              <a:latin typeface="Times New Roman" panose="02020603050405020304" pitchFamily="18" charset="0"/>
              <a:ea typeface="Times New Roman" panose="02020603050405020304" pitchFamily="18" charset="0"/>
            </a:endParaRPr>
          </a:p>
          <a:p>
            <a:pPr marL="342900" lvl="0" indent="-342900" algn="just">
              <a:buSzPts val="1000"/>
              <a:buFont typeface="Symbol" panose="05050102010706020507" pitchFamily="18" charset="2"/>
              <a:buChar char=""/>
              <a:tabLst>
                <a:tab pos="457200" algn="l"/>
                <a:tab pos="630555" algn="l"/>
              </a:tabLst>
            </a:pPr>
            <a:r>
              <a:rPr lang="ru-RU" sz="1800" dirty="0">
                <a:solidFill>
                  <a:srgbClr val="333333"/>
                </a:solidFill>
                <a:effectLst/>
                <a:latin typeface="Times New Roman" panose="02020603050405020304" pitchFamily="18" charset="0"/>
                <a:ea typeface="Times New Roman" panose="02020603050405020304" pitchFamily="18" charset="0"/>
              </a:rPr>
              <a:t>стимулирование социального коллектива;  </a:t>
            </a:r>
            <a:endParaRPr lang="ru-RU" sz="1800" dirty="0">
              <a:effectLst/>
              <a:latin typeface="Times New Roman" panose="02020603050405020304" pitchFamily="18" charset="0"/>
              <a:ea typeface="Times New Roman" panose="02020603050405020304" pitchFamily="18" charset="0"/>
            </a:endParaRPr>
          </a:p>
          <a:p>
            <a:pPr marL="342900" lvl="0" indent="-342900" algn="just">
              <a:buSzPts val="1000"/>
              <a:buFont typeface="Symbol" panose="05050102010706020507" pitchFamily="18" charset="2"/>
              <a:buChar char=""/>
              <a:tabLst>
                <a:tab pos="457200" algn="l"/>
                <a:tab pos="630555" algn="l"/>
              </a:tabLst>
            </a:pPr>
            <a:r>
              <a:rPr lang="ru-RU" sz="1800" dirty="0">
                <a:solidFill>
                  <a:srgbClr val="333333"/>
                </a:solidFill>
                <a:effectLst/>
                <a:latin typeface="Times New Roman" panose="02020603050405020304" pitchFamily="18" charset="0"/>
                <a:ea typeface="Times New Roman" panose="02020603050405020304" pitchFamily="18" charset="0"/>
              </a:rPr>
              <a:t>удовлетворение духовных потребностей и культурных прав;  </a:t>
            </a:r>
            <a:endParaRPr lang="ru-RU" sz="1800" dirty="0">
              <a:effectLst/>
              <a:latin typeface="Times New Roman" panose="02020603050405020304" pitchFamily="18" charset="0"/>
              <a:ea typeface="Times New Roman" panose="02020603050405020304" pitchFamily="18" charset="0"/>
            </a:endParaRPr>
          </a:p>
          <a:p>
            <a:pPr marL="342900" lvl="0" indent="-342900" algn="just">
              <a:buSzPts val="1000"/>
              <a:buFont typeface="Symbol" panose="05050102010706020507" pitchFamily="18" charset="2"/>
              <a:buChar char=""/>
              <a:tabLst>
                <a:tab pos="457200" algn="l"/>
                <a:tab pos="630555" algn="l"/>
              </a:tabLst>
            </a:pPr>
            <a:r>
              <a:rPr lang="ru-RU" sz="1800" dirty="0">
                <a:solidFill>
                  <a:srgbClr val="333333"/>
                </a:solidFill>
                <a:effectLst/>
                <a:latin typeface="Times New Roman" panose="02020603050405020304" pitchFamily="18" charset="0"/>
                <a:ea typeface="Times New Roman" panose="02020603050405020304" pitchFamily="18" charset="0"/>
              </a:rPr>
              <a:t>формирование коллективов, групп;  </a:t>
            </a:r>
            <a:endParaRPr lang="ru-RU" sz="1800" dirty="0">
              <a:effectLst/>
              <a:latin typeface="Times New Roman" panose="02020603050405020304" pitchFamily="18" charset="0"/>
              <a:ea typeface="Times New Roman" panose="02020603050405020304" pitchFamily="18" charset="0"/>
            </a:endParaRPr>
          </a:p>
          <a:p>
            <a:pPr marL="342900" lvl="0" indent="-342900" algn="just">
              <a:buSzPts val="1000"/>
              <a:buFont typeface="Symbol" panose="05050102010706020507" pitchFamily="18" charset="2"/>
              <a:buChar char=""/>
              <a:tabLst>
                <a:tab pos="457200" algn="l"/>
                <a:tab pos="630555" algn="l"/>
              </a:tabLst>
            </a:pPr>
            <a:r>
              <a:rPr lang="ru-RU" sz="1800" dirty="0">
                <a:solidFill>
                  <a:srgbClr val="333333"/>
                </a:solidFill>
                <a:effectLst/>
                <a:latin typeface="Times New Roman" panose="02020603050405020304" pitchFamily="18" charset="0"/>
                <a:ea typeface="Times New Roman" panose="02020603050405020304" pitchFamily="18" charset="0"/>
              </a:rPr>
              <a:t>создание нормального психологического климата (адаптация в коллективе);  </a:t>
            </a:r>
            <a:endParaRPr lang="ru-RU" sz="1800" dirty="0">
              <a:effectLst/>
              <a:latin typeface="Times New Roman" panose="02020603050405020304" pitchFamily="18" charset="0"/>
              <a:ea typeface="Times New Roman" panose="02020603050405020304" pitchFamily="18" charset="0"/>
            </a:endParaRPr>
          </a:p>
          <a:p>
            <a:pPr marL="342900" lvl="0" indent="-342900" algn="just">
              <a:buSzPts val="1000"/>
              <a:buFont typeface="Symbol" panose="05050102010706020507" pitchFamily="18" charset="2"/>
              <a:buChar char=""/>
              <a:tabLst>
                <a:tab pos="457200" algn="l"/>
                <a:tab pos="630555" algn="l"/>
              </a:tabLst>
            </a:pPr>
            <a:r>
              <a:rPr lang="ru-RU" sz="1800" dirty="0">
                <a:solidFill>
                  <a:srgbClr val="333333"/>
                </a:solidFill>
                <a:effectLst/>
                <a:latin typeface="Times New Roman" panose="02020603050405020304" pitchFamily="18" charset="0"/>
                <a:ea typeface="Times New Roman" panose="02020603050405020304" pitchFamily="18" charset="0"/>
              </a:rPr>
              <a:t>установление социальных норм поведения;  </a:t>
            </a:r>
            <a:endParaRPr lang="ru-RU" sz="1800" dirty="0">
              <a:effectLst/>
              <a:latin typeface="Times New Roman" panose="02020603050405020304" pitchFamily="18" charset="0"/>
              <a:ea typeface="Times New Roman" panose="02020603050405020304" pitchFamily="18" charset="0"/>
            </a:endParaRPr>
          </a:p>
          <a:p>
            <a:pPr marL="342900" lvl="0" indent="-342900" algn="just">
              <a:buSzPts val="1000"/>
              <a:buFont typeface="Symbol" panose="05050102010706020507" pitchFamily="18" charset="2"/>
              <a:buChar char=""/>
              <a:tabLst>
                <a:tab pos="457200" algn="l"/>
                <a:tab pos="630555" algn="l"/>
              </a:tabLst>
            </a:pPr>
            <a:r>
              <a:rPr lang="ru-RU" sz="1800" dirty="0">
                <a:solidFill>
                  <a:srgbClr val="333333"/>
                </a:solidFill>
                <a:effectLst/>
                <a:latin typeface="Times New Roman" panose="02020603050405020304" pitchFamily="18" charset="0"/>
                <a:ea typeface="Times New Roman" panose="02020603050405020304" pitchFamily="18" charset="0"/>
              </a:rPr>
              <a:t>развитие инициативы и ответственности работников;  </a:t>
            </a:r>
            <a:endParaRPr lang="ru-RU" sz="1800" dirty="0">
              <a:effectLst/>
              <a:latin typeface="Times New Roman" panose="02020603050405020304" pitchFamily="18" charset="0"/>
              <a:ea typeface="Times New Roman" panose="02020603050405020304" pitchFamily="18" charset="0"/>
            </a:endParaRPr>
          </a:p>
          <a:p>
            <a:pPr marL="342900" lvl="0" indent="-342900" algn="just">
              <a:buSzPts val="1000"/>
              <a:buFont typeface="Symbol" panose="05050102010706020507" pitchFamily="18" charset="2"/>
              <a:buChar char=""/>
              <a:tabLst>
                <a:tab pos="457200" algn="l"/>
                <a:tab pos="630555" algn="l"/>
              </a:tabLst>
            </a:pPr>
            <a:r>
              <a:rPr lang="ru-RU" sz="1800" dirty="0">
                <a:solidFill>
                  <a:srgbClr val="333333"/>
                </a:solidFill>
                <a:effectLst/>
                <a:latin typeface="Times New Roman" panose="02020603050405020304" pitchFamily="18" charset="0"/>
                <a:ea typeface="Times New Roman" panose="02020603050405020304" pitchFamily="18" charset="0"/>
              </a:rPr>
              <a:t>установление моральных санкций и поощрений.  </a:t>
            </a:r>
            <a:endParaRPr lang="ru-RU" sz="1800" dirty="0">
              <a:effectLst/>
              <a:latin typeface="Times New Roman" panose="02020603050405020304" pitchFamily="18" charset="0"/>
              <a:ea typeface="Times New Roman" panose="02020603050405020304" pitchFamily="18" charset="0"/>
            </a:endParaRPr>
          </a:p>
          <a:p>
            <a:pPr indent="0" algn="l">
              <a:buNone/>
              <a:tabLst>
                <a:tab pos="630555" algn="l"/>
              </a:tabLst>
            </a:pPr>
            <a:endParaRPr lang="ru-RU" sz="1800" dirty="0">
              <a:solidFill>
                <a:srgbClr val="333333"/>
              </a:solidFill>
              <a:effectLst/>
              <a:latin typeface="Times New Roman" panose="02020603050405020304" pitchFamily="18" charset="0"/>
              <a:ea typeface="Times New Roman" panose="02020603050405020304" pitchFamily="18" charset="0"/>
            </a:endParaRPr>
          </a:p>
          <a:p>
            <a:pPr indent="0" algn="r">
              <a:buNone/>
              <a:tabLst>
                <a:tab pos="630555" algn="l"/>
              </a:tabLst>
            </a:pPr>
            <a:r>
              <a:rPr lang="ru-RU" sz="1800" dirty="0">
                <a:solidFill>
                  <a:srgbClr val="333333"/>
                </a:solidFill>
                <a:effectLst/>
                <a:latin typeface="Times New Roman" panose="02020603050405020304" pitchFamily="18" charset="0"/>
                <a:ea typeface="Times New Roman" panose="02020603050405020304" pitchFamily="18" charset="0"/>
              </a:rPr>
              <a:t>	</a:t>
            </a:r>
            <a:r>
              <a:rPr lang="ru-RU" sz="1800" b="1" i="1" dirty="0">
                <a:solidFill>
                  <a:srgbClr val="0070C0"/>
                </a:solidFill>
                <a:effectLst/>
                <a:latin typeface="Times New Roman" panose="02020603050405020304" pitchFamily="18" charset="0"/>
                <a:ea typeface="Times New Roman" panose="02020603050405020304" pitchFamily="18" charset="0"/>
              </a:rPr>
              <a:t>Специфика социально-психологических аспектов состоит в том, что преимущественно используются неформальные объекты воздействия: интересы личности, группы или коллектива в целом. </a:t>
            </a:r>
          </a:p>
        </p:txBody>
      </p:sp>
    </p:spTree>
    <p:extLst>
      <p:ext uri="{BB962C8B-B14F-4D97-AF65-F5344CB8AC3E}">
        <p14:creationId xmlns:p14="http://schemas.microsoft.com/office/powerpoint/2010/main" val="12718443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8480EA0-56DA-41DD-BC9C-616633E063DC}"/>
              </a:ext>
            </a:extLst>
          </p:cNvPr>
          <p:cNvSpPr>
            <a:spLocks noGrp="1"/>
          </p:cNvSpPr>
          <p:nvPr>
            <p:ph type="title"/>
          </p:nvPr>
        </p:nvSpPr>
        <p:spPr/>
        <p:txBody>
          <a:bodyPr>
            <a:normAutofit/>
          </a:bodyPr>
          <a:lstStyle/>
          <a:p>
            <a:pPr algn="ctr"/>
            <a:r>
              <a:rPr lang="ru-RU" sz="4000" b="1" dirty="0">
                <a:solidFill>
                  <a:srgbClr val="0070C0"/>
                </a:solidFill>
                <a:effectLst/>
                <a:latin typeface="Times New Roman" panose="02020603050405020304" pitchFamily="18" charset="0"/>
                <a:ea typeface="Calibri" panose="020F0502020204030204" pitchFamily="34" charset="0"/>
              </a:rPr>
              <a:t>Успех деятельности организации </a:t>
            </a:r>
            <a:br>
              <a:rPr lang="ru-RU" sz="4000" b="1" dirty="0">
                <a:solidFill>
                  <a:srgbClr val="0070C0"/>
                </a:solidFill>
                <a:effectLst/>
                <a:latin typeface="Times New Roman" panose="02020603050405020304" pitchFamily="18" charset="0"/>
                <a:ea typeface="Calibri" panose="020F0502020204030204" pitchFamily="34" charset="0"/>
              </a:rPr>
            </a:br>
            <a:r>
              <a:rPr lang="ru-RU" sz="4000" b="1" dirty="0">
                <a:solidFill>
                  <a:srgbClr val="0070C0"/>
                </a:solidFill>
                <a:effectLst/>
                <a:latin typeface="Times New Roman" panose="02020603050405020304" pitchFamily="18" charset="0"/>
                <a:ea typeface="Calibri" panose="020F0502020204030204" pitchFamily="34" charset="0"/>
              </a:rPr>
              <a:t>во многом определяется</a:t>
            </a:r>
            <a:endParaRPr lang="ru-RU" sz="4000" b="1" dirty="0">
              <a:solidFill>
                <a:srgbClr val="0070C0"/>
              </a:solidFill>
            </a:endParaRPr>
          </a:p>
        </p:txBody>
      </p:sp>
      <p:graphicFrame>
        <p:nvGraphicFramePr>
          <p:cNvPr id="4" name="Объект 3">
            <a:extLst>
              <a:ext uri="{FF2B5EF4-FFF2-40B4-BE49-F238E27FC236}">
                <a16:creationId xmlns:a16="http://schemas.microsoft.com/office/drawing/2014/main" id="{3A9E5453-8E16-4D8B-99A2-924445860CA6}"/>
              </a:ext>
            </a:extLst>
          </p:cNvPr>
          <p:cNvGraphicFramePr>
            <a:graphicFrameLocks noGrp="1"/>
          </p:cNvGraphicFramePr>
          <p:nvPr>
            <p:ph idx="1"/>
            <p:extLst>
              <p:ext uri="{D42A27DB-BD31-4B8C-83A1-F6EECF244321}">
                <p14:modId xmlns:p14="http://schemas.microsoft.com/office/powerpoint/2010/main" val="2710247636"/>
              </p:ext>
            </p:extLst>
          </p:nvPr>
        </p:nvGraphicFramePr>
        <p:xfrm>
          <a:off x="930563" y="2304472"/>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Стрелка: вниз 4">
            <a:extLst>
              <a:ext uri="{FF2B5EF4-FFF2-40B4-BE49-F238E27FC236}">
                <a16:creationId xmlns:a16="http://schemas.microsoft.com/office/drawing/2014/main" id="{CC083A3D-94D1-4106-9C2B-425B13311B4B}"/>
              </a:ext>
            </a:extLst>
          </p:cNvPr>
          <p:cNvSpPr/>
          <p:nvPr/>
        </p:nvSpPr>
        <p:spPr>
          <a:xfrm>
            <a:off x="5421746" y="1796328"/>
            <a:ext cx="1200727" cy="125614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27652742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27C9409-ADCE-4BDE-B87F-FA8B6136BFA5}"/>
              </a:ext>
            </a:extLst>
          </p:cNvPr>
          <p:cNvSpPr>
            <a:spLocks noGrp="1"/>
          </p:cNvSpPr>
          <p:nvPr>
            <p:ph type="title"/>
          </p:nvPr>
        </p:nvSpPr>
        <p:spPr>
          <a:xfrm>
            <a:off x="880918" y="630308"/>
            <a:ext cx="10515600" cy="1325563"/>
          </a:xfrm>
        </p:spPr>
        <p:txBody>
          <a:bodyPr>
            <a:noAutofit/>
          </a:bodyPr>
          <a:lstStyle/>
          <a:p>
            <a:pPr algn="ctr"/>
            <a:r>
              <a:rPr lang="ru-RU" sz="2400" b="1" dirty="0">
                <a:solidFill>
                  <a:srgbClr val="0070C0"/>
                </a:solidFill>
                <a:latin typeface="Times New Roman" panose="02020603050405020304" pitchFamily="18" charset="0"/>
                <a:ea typeface="Times New Roman" panose="02020603050405020304" pitchFamily="18" charset="0"/>
              </a:rPr>
              <a:t>Социально-психологические методы </a:t>
            </a:r>
            <a:r>
              <a:rPr lang="ru-RU" sz="2400" dirty="0">
                <a:solidFill>
                  <a:srgbClr val="000000"/>
                </a:solidFill>
                <a:latin typeface="Times New Roman" panose="02020603050405020304" pitchFamily="18" charset="0"/>
                <a:ea typeface="Times New Roman" panose="02020603050405020304" pitchFamily="18" charset="0"/>
              </a:rPr>
              <a:t>– это способы осуществления управленческих воздействий на персонал, базирующиеся на использовании закономерностей социологии и психологии. </a:t>
            </a:r>
            <a:br>
              <a:rPr lang="ru-RU" sz="2400" dirty="0">
                <a:solidFill>
                  <a:srgbClr val="000000"/>
                </a:solidFill>
                <a:latin typeface="Times New Roman" panose="02020603050405020304" pitchFamily="18" charset="0"/>
                <a:ea typeface="Times New Roman" panose="02020603050405020304" pitchFamily="18" charset="0"/>
              </a:rPr>
            </a:br>
            <a:br>
              <a:rPr lang="ru-RU" sz="2400" dirty="0">
                <a:solidFill>
                  <a:srgbClr val="000000"/>
                </a:solidFill>
                <a:latin typeface="Times New Roman" panose="02020603050405020304" pitchFamily="18" charset="0"/>
                <a:ea typeface="Times New Roman" panose="02020603050405020304" pitchFamily="18" charset="0"/>
              </a:rPr>
            </a:br>
            <a:br>
              <a:rPr lang="ru-RU" sz="2400" dirty="0">
                <a:solidFill>
                  <a:srgbClr val="000000"/>
                </a:solidFill>
                <a:latin typeface="Times New Roman" panose="02020603050405020304" pitchFamily="18" charset="0"/>
                <a:ea typeface="Times New Roman" panose="02020603050405020304" pitchFamily="18" charset="0"/>
              </a:rPr>
            </a:br>
            <a:r>
              <a:rPr lang="ru-RU" sz="2400" dirty="0">
                <a:solidFill>
                  <a:srgbClr val="000000"/>
                </a:solidFill>
                <a:latin typeface="Times New Roman" panose="02020603050405020304" pitchFamily="18" charset="0"/>
                <a:ea typeface="Times New Roman" panose="02020603050405020304" pitchFamily="18" charset="0"/>
              </a:rPr>
              <a:t>Объект воздействия этих методов – </a:t>
            </a:r>
            <a:br>
              <a:rPr lang="ru-RU" sz="2400" dirty="0">
                <a:solidFill>
                  <a:srgbClr val="000000"/>
                </a:solidFill>
                <a:latin typeface="Times New Roman" panose="02020603050405020304" pitchFamily="18" charset="0"/>
                <a:ea typeface="Times New Roman" panose="02020603050405020304" pitchFamily="18" charset="0"/>
              </a:rPr>
            </a:br>
            <a:r>
              <a:rPr lang="ru-RU" sz="2400" dirty="0">
                <a:solidFill>
                  <a:srgbClr val="000000"/>
                </a:solidFill>
                <a:latin typeface="Times New Roman" panose="02020603050405020304" pitchFamily="18" charset="0"/>
                <a:ea typeface="Times New Roman" panose="02020603050405020304" pitchFamily="18" charset="0"/>
              </a:rPr>
              <a:t>группы людей и отдельные личности. </a:t>
            </a:r>
            <a:endParaRPr lang="ru-RU" sz="2400" dirty="0"/>
          </a:p>
        </p:txBody>
      </p:sp>
      <p:sp>
        <p:nvSpPr>
          <p:cNvPr id="3" name="Объект 2">
            <a:extLst>
              <a:ext uri="{FF2B5EF4-FFF2-40B4-BE49-F238E27FC236}">
                <a16:creationId xmlns:a16="http://schemas.microsoft.com/office/drawing/2014/main" id="{E8F2D09A-9D7A-4E4C-AE54-EB283CF3033B}"/>
              </a:ext>
            </a:extLst>
          </p:cNvPr>
          <p:cNvSpPr>
            <a:spLocks noGrp="1"/>
          </p:cNvSpPr>
          <p:nvPr>
            <p:ph idx="1"/>
          </p:nvPr>
        </p:nvSpPr>
        <p:spPr>
          <a:xfrm>
            <a:off x="147782" y="2713254"/>
            <a:ext cx="11841018" cy="4075473"/>
          </a:xfrm>
        </p:spPr>
        <p:txBody>
          <a:bodyPr>
            <a:normAutofit/>
          </a:bodyPr>
          <a:lstStyle/>
          <a:p>
            <a:pPr indent="450215" algn="just"/>
            <a:r>
              <a:rPr lang="ru-RU" sz="2000" b="1" i="1" dirty="0">
                <a:solidFill>
                  <a:srgbClr val="0070C0"/>
                </a:solidFill>
                <a:effectLst/>
                <a:latin typeface="Times New Roman" panose="02020603050405020304" pitchFamily="18" charset="0"/>
                <a:ea typeface="Times New Roman" panose="02020603050405020304" pitchFamily="18" charset="0"/>
              </a:rPr>
              <a:t>Социально-психологические методы управления</a:t>
            </a:r>
            <a:r>
              <a:rPr lang="ru-RU" sz="2000" dirty="0">
                <a:solidFill>
                  <a:srgbClr val="0070C0"/>
                </a:solidFill>
                <a:effectLst/>
                <a:latin typeface="Times New Roman" panose="02020603050405020304" pitchFamily="18" charset="0"/>
                <a:ea typeface="Times New Roman" panose="02020603050405020304" pitchFamily="18" charset="0"/>
              </a:rPr>
              <a:t> </a:t>
            </a:r>
            <a:r>
              <a:rPr lang="ru-RU" sz="2000" dirty="0">
                <a:solidFill>
                  <a:srgbClr val="000000"/>
                </a:solidFill>
                <a:effectLst/>
                <a:latin typeface="Times New Roman" panose="02020603050405020304" pitchFamily="18" charset="0"/>
                <a:ea typeface="Times New Roman" panose="02020603050405020304" pitchFamily="18" charset="0"/>
              </a:rPr>
              <a:t>основаны на использовании социального механизма управления (система взаимоотношений в коллективе, социальные потребности и т.п.). </a:t>
            </a:r>
          </a:p>
          <a:p>
            <a:pPr indent="450215" algn="just"/>
            <a:r>
              <a:rPr lang="ru-RU" sz="2000" b="1" i="1" dirty="0">
                <a:solidFill>
                  <a:srgbClr val="0070C0"/>
                </a:solidFill>
                <a:effectLst/>
                <a:latin typeface="Times New Roman" panose="02020603050405020304" pitchFamily="18" charset="0"/>
                <a:ea typeface="Times New Roman" panose="02020603050405020304" pitchFamily="18" charset="0"/>
              </a:rPr>
              <a:t>Специфика этих методов заключается </a:t>
            </a:r>
            <a:r>
              <a:rPr lang="ru-RU" sz="2000" dirty="0">
                <a:solidFill>
                  <a:srgbClr val="000000"/>
                </a:solidFill>
                <a:effectLst/>
                <a:latin typeface="Times New Roman" panose="02020603050405020304" pitchFamily="18" charset="0"/>
                <a:ea typeface="Times New Roman" panose="02020603050405020304" pitchFamily="18" charset="0"/>
              </a:rPr>
              <a:t>в значительной доле использования неформальных факторов, интересов личности, группы, коллектива в процессе управления персоналом.</a:t>
            </a:r>
            <a:endParaRPr lang="ru-RU" sz="2000" dirty="0">
              <a:effectLst/>
              <a:latin typeface="Times New Roman" panose="02020603050405020304" pitchFamily="18" charset="0"/>
              <a:ea typeface="Times New Roman" panose="02020603050405020304" pitchFamily="18" charset="0"/>
            </a:endParaRPr>
          </a:p>
          <a:p>
            <a:pPr indent="0" algn="just">
              <a:buNone/>
            </a:pPr>
            <a:r>
              <a:rPr lang="ru-RU" sz="2000" dirty="0">
                <a:solidFill>
                  <a:srgbClr val="000000"/>
                </a:solidFill>
                <a:effectLst/>
                <a:latin typeface="Times New Roman" panose="02020603050405020304" pitchFamily="18" charset="0"/>
                <a:ea typeface="Times New Roman" panose="02020603050405020304" pitchFamily="18" charset="0"/>
              </a:rPr>
              <a:t>	По масштабу и способам воздействия эти методы можно разделить на две основные группы:</a:t>
            </a:r>
            <a:endParaRPr lang="ru-RU" sz="2000" dirty="0">
              <a:effectLst/>
              <a:latin typeface="Times New Roman" panose="02020603050405020304" pitchFamily="18" charset="0"/>
              <a:ea typeface="Times New Roman" panose="02020603050405020304" pitchFamily="18" charset="0"/>
            </a:endParaRPr>
          </a:p>
          <a:p>
            <a:pPr indent="0" algn="just">
              <a:buNone/>
            </a:pPr>
            <a:r>
              <a:rPr lang="ru-RU" sz="2000" dirty="0">
                <a:solidFill>
                  <a:srgbClr val="000000"/>
                </a:solidFill>
                <a:effectLst/>
                <a:latin typeface="Times New Roman" panose="02020603050405020304" pitchFamily="18" charset="0"/>
                <a:ea typeface="Times New Roman" panose="02020603050405020304" pitchFamily="18" charset="0"/>
              </a:rPr>
              <a:t>	– </a:t>
            </a:r>
            <a:r>
              <a:rPr lang="ru-RU" sz="2000" b="1" i="1" dirty="0">
                <a:solidFill>
                  <a:srgbClr val="000000"/>
                </a:solidFill>
                <a:effectLst/>
                <a:latin typeface="Times New Roman" panose="02020603050405020304" pitchFamily="18" charset="0"/>
                <a:ea typeface="Times New Roman" panose="02020603050405020304" pitchFamily="18" charset="0"/>
              </a:rPr>
              <a:t>социологические методы;</a:t>
            </a:r>
            <a:endParaRPr lang="ru-RU" sz="2000" dirty="0">
              <a:effectLst/>
              <a:latin typeface="Times New Roman" panose="02020603050405020304" pitchFamily="18" charset="0"/>
              <a:ea typeface="Times New Roman" panose="02020603050405020304" pitchFamily="18" charset="0"/>
            </a:endParaRPr>
          </a:p>
          <a:p>
            <a:pPr indent="0" algn="just">
              <a:buNone/>
            </a:pPr>
            <a:r>
              <a:rPr lang="ru-RU" sz="2000" dirty="0">
                <a:solidFill>
                  <a:srgbClr val="000000"/>
                </a:solidFill>
                <a:effectLst/>
                <a:latin typeface="Times New Roman" panose="02020603050405020304" pitchFamily="18" charset="0"/>
                <a:ea typeface="Times New Roman" panose="02020603050405020304" pitchFamily="18" charset="0"/>
              </a:rPr>
              <a:t>	– </a:t>
            </a:r>
            <a:r>
              <a:rPr lang="ru-RU" sz="2000" b="1" i="1" dirty="0">
                <a:solidFill>
                  <a:srgbClr val="000000"/>
                </a:solidFill>
                <a:effectLst/>
                <a:latin typeface="Times New Roman" panose="02020603050405020304" pitchFamily="18" charset="0"/>
                <a:ea typeface="Times New Roman" panose="02020603050405020304" pitchFamily="18" charset="0"/>
              </a:rPr>
              <a:t>психологические методы.</a:t>
            </a:r>
          </a:p>
          <a:p>
            <a:pPr indent="0" algn="just">
              <a:buNone/>
            </a:pPr>
            <a:endParaRPr lang="ru-RU" sz="2000" b="1" i="1" dirty="0">
              <a:solidFill>
                <a:srgbClr val="000000"/>
              </a:solidFill>
              <a:latin typeface="Times New Roman" panose="02020603050405020304" pitchFamily="18" charset="0"/>
              <a:ea typeface="Times New Roman" panose="02020603050405020304" pitchFamily="18" charset="0"/>
            </a:endParaRPr>
          </a:p>
          <a:p>
            <a:pPr indent="0" algn="just">
              <a:buNone/>
            </a:pPr>
            <a:r>
              <a:rPr lang="ru-RU" sz="2000" b="1" i="1" dirty="0">
                <a:solidFill>
                  <a:srgbClr val="0070C0"/>
                </a:solidFill>
                <a:effectLst/>
                <a:latin typeface="Times New Roman" panose="02020603050405020304" pitchFamily="18" charset="0"/>
                <a:ea typeface="Calibri" panose="020F0502020204030204" pitchFamily="34" charset="0"/>
              </a:rPr>
              <a:t>Главная цель применения этих методов</a:t>
            </a:r>
            <a:r>
              <a:rPr lang="ru-RU" sz="2000" dirty="0">
                <a:solidFill>
                  <a:srgbClr val="0070C0"/>
                </a:solidFill>
                <a:effectLst/>
                <a:latin typeface="Times New Roman" panose="02020603050405020304" pitchFamily="18" charset="0"/>
                <a:ea typeface="Calibri" panose="020F0502020204030204" pitchFamily="34" charset="0"/>
              </a:rPr>
              <a:t> </a:t>
            </a:r>
            <a:r>
              <a:rPr lang="ru-RU" sz="2000" dirty="0">
                <a:solidFill>
                  <a:srgbClr val="000000"/>
                </a:solidFill>
                <a:effectLst/>
                <a:latin typeface="Times New Roman" panose="02020603050405020304" pitchFamily="18" charset="0"/>
                <a:ea typeface="Calibri" panose="020F0502020204030204" pitchFamily="34" charset="0"/>
              </a:rPr>
              <a:t>– формирование в коллективе положительного социально-психологического климата, благодаря чему в значительной мере будут решаться воспитательные, организационные и экономические задачи.</a:t>
            </a:r>
            <a:endParaRPr lang="ru-RU" sz="2000" dirty="0">
              <a:effectLst/>
              <a:latin typeface="Times New Roman" panose="02020603050405020304" pitchFamily="18" charset="0"/>
              <a:ea typeface="Times New Roman" panose="02020603050405020304" pitchFamily="18" charset="0"/>
            </a:endParaRPr>
          </a:p>
        </p:txBody>
      </p:sp>
      <p:sp>
        <p:nvSpPr>
          <p:cNvPr id="4" name="Стрелка: вниз 3">
            <a:extLst>
              <a:ext uri="{FF2B5EF4-FFF2-40B4-BE49-F238E27FC236}">
                <a16:creationId xmlns:a16="http://schemas.microsoft.com/office/drawing/2014/main" id="{16A33061-B7CE-48EE-9F9A-FEE3A0F0C021}"/>
              </a:ext>
            </a:extLst>
          </p:cNvPr>
          <p:cNvSpPr/>
          <p:nvPr/>
        </p:nvSpPr>
        <p:spPr>
          <a:xfrm>
            <a:off x="5482936" y="1080653"/>
            <a:ext cx="655782" cy="757382"/>
          </a:xfrm>
          <a:prstGeom prst="downArrow">
            <a:avLst>
              <a:gd name="adj1" fmla="val 50000"/>
              <a:gd name="adj2" fmla="val 4718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4162200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73CF9CE-7B6A-4A8C-8EAE-7C5068ADA8FE}"/>
              </a:ext>
            </a:extLst>
          </p:cNvPr>
          <p:cNvSpPr>
            <a:spLocks noGrp="1"/>
          </p:cNvSpPr>
          <p:nvPr>
            <p:ph type="title"/>
          </p:nvPr>
        </p:nvSpPr>
        <p:spPr>
          <a:xfrm>
            <a:off x="184727" y="0"/>
            <a:ext cx="11720946" cy="1002146"/>
          </a:xfrm>
        </p:spPr>
        <p:txBody>
          <a:bodyPr>
            <a:normAutofit fontScale="90000"/>
          </a:bodyPr>
          <a:lstStyle/>
          <a:p>
            <a:pPr indent="450215" algn="ctr"/>
            <a:r>
              <a:rPr lang="ru-RU" sz="3600" dirty="0">
                <a:solidFill>
                  <a:srgbClr val="000000"/>
                </a:solidFill>
                <a:effectLst/>
                <a:latin typeface="Times New Roman" panose="02020603050405020304" pitchFamily="18" charset="0"/>
                <a:ea typeface="Times New Roman" panose="02020603050405020304" pitchFamily="18" charset="0"/>
              </a:rPr>
              <a:t>Основное средство воздействия на коллектив –</a:t>
            </a:r>
            <a:r>
              <a:rPr lang="ru-RU" sz="3600" dirty="0">
                <a:solidFill>
                  <a:srgbClr val="0070C0"/>
                </a:solidFill>
                <a:effectLst/>
                <a:latin typeface="Times New Roman" panose="02020603050405020304" pitchFamily="18" charset="0"/>
                <a:ea typeface="Times New Roman" panose="02020603050405020304" pitchFamily="18" charset="0"/>
              </a:rPr>
              <a:t> </a:t>
            </a:r>
            <a:r>
              <a:rPr lang="ru-RU" sz="3600" b="1" i="1" dirty="0">
                <a:solidFill>
                  <a:srgbClr val="0070C0"/>
                </a:solidFill>
                <a:effectLst/>
                <a:latin typeface="Times New Roman" panose="02020603050405020304" pitchFamily="18" charset="0"/>
                <a:ea typeface="Times New Roman" panose="02020603050405020304" pitchFamily="18" charset="0"/>
              </a:rPr>
              <a:t>убеждение.</a:t>
            </a:r>
            <a:endParaRPr lang="ru-RU" sz="3600" dirty="0">
              <a:solidFill>
                <a:srgbClr val="0070C0"/>
              </a:solidFill>
            </a:endParaRPr>
          </a:p>
        </p:txBody>
      </p:sp>
      <p:sp>
        <p:nvSpPr>
          <p:cNvPr id="3" name="Объект 2">
            <a:extLst>
              <a:ext uri="{FF2B5EF4-FFF2-40B4-BE49-F238E27FC236}">
                <a16:creationId xmlns:a16="http://schemas.microsoft.com/office/drawing/2014/main" id="{45C109C4-BB9C-4BA7-9FC4-C3CD13BB2DB1}"/>
              </a:ext>
            </a:extLst>
          </p:cNvPr>
          <p:cNvSpPr>
            <a:spLocks noGrp="1"/>
          </p:cNvSpPr>
          <p:nvPr>
            <p:ph idx="1"/>
          </p:nvPr>
        </p:nvSpPr>
        <p:spPr>
          <a:xfrm>
            <a:off x="0" y="932874"/>
            <a:ext cx="12007273" cy="5925126"/>
          </a:xfrm>
        </p:spPr>
        <p:txBody>
          <a:bodyPr>
            <a:noAutofit/>
          </a:bodyPr>
          <a:lstStyle/>
          <a:p>
            <a:pPr indent="450215" algn="just"/>
            <a:r>
              <a:rPr lang="ru-RU" sz="2250" b="1" dirty="0">
                <a:solidFill>
                  <a:srgbClr val="000000"/>
                </a:solidFill>
                <a:effectLst/>
                <a:latin typeface="Times New Roman" panose="02020603050405020304" pitchFamily="18" charset="0"/>
                <a:ea typeface="Times New Roman" panose="02020603050405020304" pitchFamily="18" charset="0"/>
              </a:rPr>
              <a:t>Убеждая</a:t>
            </a:r>
            <a:r>
              <a:rPr lang="ru-RU" sz="2250" dirty="0">
                <a:solidFill>
                  <a:srgbClr val="000000"/>
                </a:solidFill>
                <a:effectLst/>
                <a:latin typeface="Times New Roman" panose="02020603050405020304" pitchFamily="18" charset="0"/>
                <a:ea typeface="Times New Roman" panose="02020603050405020304" pitchFamily="18" charset="0"/>
              </a:rPr>
              <a:t>, руководитель должен </a:t>
            </a:r>
            <a:r>
              <a:rPr lang="ru-RU" sz="2250" b="1" dirty="0">
                <a:solidFill>
                  <a:srgbClr val="0070C0"/>
                </a:solidFill>
                <a:effectLst/>
                <a:latin typeface="Times New Roman" panose="02020603050405020304" pitchFamily="18" charset="0"/>
                <a:ea typeface="Times New Roman" panose="02020603050405020304" pitchFamily="18" charset="0"/>
              </a:rPr>
              <a:t>максимально полно учитывать природу человеческого поведения и человеческих отношений </a:t>
            </a:r>
            <a:r>
              <a:rPr lang="ru-RU" sz="2250" dirty="0">
                <a:solidFill>
                  <a:srgbClr val="000000"/>
                </a:solidFill>
                <a:effectLst/>
                <a:latin typeface="Times New Roman" panose="02020603050405020304" pitchFamily="18" charset="0"/>
                <a:ea typeface="Times New Roman" panose="02020603050405020304" pitchFamily="18" charset="0"/>
              </a:rPr>
              <a:t>в процессе совместной деятельности. </a:t>
            </a:r>
          </a:p>
          <a:p>
            <a:pPr indent="450215" algn="just"/>
            <a:r>
              <a:rPr lang="ru-RU" sz="2250" b="1" dirty="0">
                <a:solidFill>
                  <a:srgbClr val="0070C0"/>
                </a:solidFill>
                <a:effectLst/>
                <a:latin typeface="Times New Roman" panose="02020603050405020304" pitchFamily="18" charset="0"/>
                <a:ea typeface="Times New Roman" panose="02020603050405020304" pitchFamily="18" charset="0"/>
              </a:rPr>
              <a:t>Понимание руководителем биологической природы и внутреннего мира личности </a:t>
            </a:r>
            <a:r>
              <a:rPr lang="ru-RU" sz="2250" dirty="0">
                <a:solidFill>
                  <a:srgbClr val="000000"/>
                </a:solidFill>
                <a:effectLst/>
                <a:latin typeface="Times New Roman" panose="02020603050405020304" pitchFamily="18" charset="0"/>
                <a:ea typeface="Times New Roman" panose="02020603050405020304" pitchFamily="18" charset="0"/>
              </a:rPr>
              <a:t>помогает ему подобрать наиболее эффективные формы сплочения и активизации коллектива. </a:t>
            </a:r>
          </a:p>
          <a:p>
            <a:pPr indent="450215" algn="just"/>
            <a:r>
              <a:rPr lang="ru-RU" sz="2250" dirty="0">
                <a:solidFill>
                  <a:srgbClr val="000000"/>
                </a:solidFill>
                <a:effectLst/>
                <a:latin typeface="Times New Roman" panose="02020603050405020304" pitchFamily="18" charset="0"/>
                <a:ea typeface="Times New Roman" panose="02020603050405020304" pitchFamily="18" charset="0"/>
              </a:rPr>
              <a:t>Объектом же социально-психологического руководства в трудовом коллективе являются </a:t>
            </a:r>
            <a:r>
              <a:rPr lang="ru-RU" sz="2250" b="1" i="1" dirty="0">
                <a:solidFill>
                  <a:srgbClr val="0070C0"/>
                </a:solidFill>
                <a:effectLst/>
                <a:latin typeface="Times New Roman" panose="02020603050405020304" pitchFamily="18" charset="0"/>
                <a:ea typeface="Times New Roman" panose="02020603050405020304" pitchFamily="18" charset="0"/>
              </a:rPr>
              <a:t>взаимоотношения работников, их отношение к средствам труда и окружающей среде</a:t>
            </a:r>
            <a:r>
              <a:rPr lang="ru-RU" sz="2250" i="1" dirty="0">
                <a:solidFill>
                  <a:srgbClr val="000000"/>
                </a:solidFill>
                <a:effectLst/>
                <a:latin typeface="Times New Roman" panose="02020603050405020304" pitchFamily="18" charset="0"/>
                <a:ea typeface="Times New Roman" panose="02020603050405020304" pitchFamily="18" charset="0"/>
              </a:rPr>
              <a:t>.</a:t>
            </a:r>
            <a:endParaRPr lang="ru-RU" sz="2250" i="1" dirty="0">
              <a:effectLst/>
              <a:latin typeface="Times New Roman" panose="02020603050405020304" pitchFamily="18" charset="0"/>
              <a:ea typeface="Times New Roman" panose="02020603050405020304" pitchFamily="18" charset="0"/>
            </a:endParaRPr>
          </a:p>
          <a:p>
            <a:pPr indent="450215" algn="just"/>
            <a:r>
              <a:rPr lang="ru-RU" sz="2250" dirty="0">
                <a:solidFill>
                  <a:srgbClr val="000000"/>
                </a:solidFill>
                <a:effectLst/>
                <a:latin typeface="Times New Roman" panose="02020603050405020304" pitchFamily="18" charset="0"/>
                <a:ea typeface="Times New Roman" panose="02020603050405020304" pitchFamily="18" charset="0"/>
              </a:rPr>
              <a:t>Приемы и способы социально-психологического воздействия во многом определяются </a:t>
            </a:r>
            <a:r>
              <a:rPr lang="ru-RU" sz="2250" b="1" i="1" dirty="0">
                <a:solidFill>
                  <a:srgbClr val="0070C0"/>
                </a:solidFill>
                <a:effectLst/>
                <a:latin typeface="Times New Roman" panose="02020603050405020304" pitchFamily="18" charset="0"/>
                <a:ea typeface="Times New Roman" panose="02020603050405020304" pitchFamily="18" charset="0"/>
              </a:rPr>
              <a:t>подготовленностью руководителя, его компетентностью, организаторскими способностями и знаниями в области социальной психологии</a:t>
            </a:r>
            <a:r>
              <a:rPr lang="ru-RU" sz="2250" dirty="0">
                <a:solidFill>
                  <a:srgbClr val="000000"/>
                </a:solidFill>
                <a:effectLst/>
                <a:latin typeface="Times New Roman" panose="02020603050405020304" pitchFamily="18" charset="0"/>
                <a:ea typeface="Times New Roman" panose="02020603050405020304" pitchFamily="18" charset="0"/>
              </a:rPr>
              <a:t>.</a:t>
            </a:r>
            <a:endParaRPr lang="ru-RU" sz="2250" dirty="0">
              <a:effectLst/>
              <a:latin typeface="Times New Roman" panose="02020603050405020304" pitchFamily="18" charset="0"/>
              <a:ea typeface="Times New Roman" panose="02020603050405020304" pitchFamily="18" charset="0"/>
            </a:endParaRPr>
          </a:p>
          <a:p>
            <a:pPr indent="450215" algn="just"/>
            <a:r>
              <a:rPr lang="ru-RU" sz="2250" dirty="0">
                <a:solidFill>
                  <a:srgbClr val="000000"/>
                </a:solidFill>
                <a:effectLst/>
                <a:latin typeface="Times New Roman" panose="02020603050405020304" pitchFamily="18" charset="0"/>
                <a:ea typeface="Times New Roman" panose="02020603050405020304" pitchFamily="18" charset="0"/>
              </a:rPr>
              <a:t>Социально-психологические методы руководства требуют, чтобы </a:t>
            </a:r>
            <a:r>
              <a:rPr lang="ru-RU" sz="2250" b="1" i="1" dirty="0">
                <a:solidFill>
                  <a:srgbClr val="0070C0"/>
                </a:solidFill>
                <a:effectLst/>
                <a:latin typeface="Times New Roman" panose="02020603050405020304" pitchFamily="18" charset="0"/>
                <a:ea typeface="Times New Roman" panose="02020603050405020304" pitchFamily="18" charset="0"/>
              </a:rPr>
              <a:t>во главе коллектива были люди достаточно гибкие, умеющие использовать разнообразные аспекты управления</a:t>
            </a:r>
            <a:r>
              <a:rPr lang="ru-RU" sz="2250" dirty="0">
                <a:solidFill>
                  <a:srgbClr val="000000"/>
                </a:solidFill>
                <a:effectLst/>
                <a:latin typeface="Times New Roman" panose="02020603050405020304" pitchFamily="18" charset="0"/>
                <a:ea typeface="Times New Roman" panose="02020603050405020304" pitchFamily="18" charset="0"/>
              </a:rPr>
              <a:t>. </a:t>
            </a:r>
          </a:p>
          <a:p>
            <a:pPr indent="450215" algn="just"/>
            <a:r>
              <a:rPr lang="ru-RU" sz="2250" dirty="0">
                <a:solidFill>
                  <a:srgbClr val="000000"/>
                </a:solidFill>
                <a:effectLst/>
                <a:latin typeface="Times New Roman" panose="02020603050405020304" pitchFamily="18" charset="0"/>
                <a:ea typeface="Times New Roman" panose="02020603050405020304" pitchFamily="18" charset="0"/>
              </a:rPr>
              <a:t>Успех деятельности руководителя в этом направлении зависит от того, </a:t>
            </a:r>
            <a:r>
              <a:rPr lang="ru-RU" sz="2250" b="1" i="1" dirty="0">
                <a:solidFill>
                  <a:srgbClr val="0070C0"/>
                </a:solidFill>
                <a:effectLst/>
                <a:latin typeface="Times New Roman" panose="02020603050405020304" pitchFamily="18" charset="0"/>
                <a:ea typeface="Times New Roman" panose="02020603050405020304" pitchFamily="18" charset="0"/>
              </a:rPr>
              <a:t>насколько правильно применяет он различные формы социально-психологического воздействия, которые, в конечном счете, сформируют здоровые межличностные отношения.</a:t>
            </a:r>
          </a:p>
        </p:txBody>
      </p:sp>
    </p:spTree>
    <p:extLst>
      <p:ext uri="{BB962C8B-B14F-4D97-AF65-F5344CB8AC3E}">
        <p14:creationId xmlns:p14="http://schemas.microsoft.com/office/powerpoint/2010/main" val="14647898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4ACDCE2-3021-4B39-84E3-3BCF2D12A895}"/>
              </a:ext>
            </a:extLst>
          </p:cNvPr>
          <p:cNvSpPr>
            <a:spLocks noGrp="1"/>
          </p:cNvSpPr>
          <p:nvPr>
            <p:ph type="title"/>
          </p:nvPr>
        </p:nvSpPr>
        <p:spPr>
          <a:xfrm>
            <a:off x="838200" y="0"/>
            <a:ext cx="10515600" cy="983384"/>
          </a:xfrm>
        </p:spPr>
        <p:txBody>
          <a:bodyPr>
            <a:noAutofit/>
          </a:bodyPr>
          <a:lstStyle/>
          <a:p>
            <a:pPr indent="450215" algn="ctr">
              <a:lnSpc>
                <a:spcPct val="107000"/>
              </a:lnSpc>
              <a:spcBef>
                <a:spcPts val="200"/>
              </a:spcBef>
            </a:pPr>
            <a:r>
              <a:rPr lang="ru-RU" sz="3600" b="1"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5.2 Социологические методы управления</a:t>
            </a:r>
            <a:endParaRPr lang="ru-RU" sz="3600" dirty="0"/>
          </a:p>
        </p:txBody>
      </p:sp>
      <p:sp>
        <p:nvSpPr>
          <p:cNvPr id="3" name="Объект 2">
            <a:extLst>
              <a:ext uri="{FF2B5EF4-FFF2-40B4-BE49-F238E27FC236}">
                <a16:creationId xmlns:a16="http://schemas.microsoft.com/office/drawing/2014/main" id="{3D351DBB-067E-4C2C-95B5-BEAFE200A982}"/>
              </a:ext>
            </a:extLst>
          </p:cNvPr>
          <p:cNvSpPr>
            <a:spLocks noGrp="1"/>
          </p:cNvSpPr>
          <p:nvPr>
            <p:ph idx="1"/>
          </p:nvPr>
        </p:nvSpPr>
        <p:spPr>
          <a:xfrm>
            <a:off x="73891" y="983384"/>
            <a:ext cx="12025745" cy="5874616"/>
          </a:xfrm>
        </p:spPr>
        <p:txBody>
          <a:bodyPr>
            <a:normAutofit/>
          </a:bodyPr>
          <a:lstStyle/>
          <a:p>
            <a:pPr indent="0" algn="r">
              <a:buNone/>
            </a:pPr>
            <a:r>
              <a:rPr lang="ru-RU" sz="1800" dirty="0">
                <a:solidFill>
                  <a:srgbClr val="000000"/>
                </a:solidFill>
                <a:effectLst/>
                <a:latin typeface="Times New Roman" panose="02020603050405020304" pitchFamily="18" charset="0"/>
                <a:ea typeface="Times New Roman" panose="02020603050405020304" pitchFamily="18" charset="0"/>
              </a:rPr>
              <a:t>	</a:t>
            </a:r>
            <a:r>
              <a:rPr lang="ru-RU" sz="1800" b="1" i="1" dirty="0">
                <a:solidFill>
                  <a:srgbClr val="0070C0"/>
                </a:solidFill>
                <a:effectLst/>
                <a:latin typeface="Times New Roman" panose="02020603050405020304" pitchFamily="18" charset="0"/>
                <a:ea typeface="Times New Roman" panose="02020603050405020304" pitchFamily="18" charset="0"/>
              </a:rPr>
              <a:t>Социологические методы исследования составляют научный инструментарий в работе с персоналом, они предоставляют необходимые данные для подбора, оценки, расстановки и обучения персонала и позволяют обоснованно принимать кадровые решения</a:t>
            </a:r>
            <a:r>
              <a:rPr lang="ru-RU" sz="1800" b="1" dirty="0">
                <a:solidFill>
                  <a:srgbClr val="0070C0"/>
                </a:solidFill>
                <a:effectLst/>
                <a:latin typeface="Times New Roman" panose="02020603050405020304" pitchFamily="18" charset="0"/>
                <a:ea typeface="Times New Roman" panose="02020603050405020304" pitchFamily="18" charset="0"/>
              </a:rPr>
              <a:t>.</a:t>
            </a:r>
          </a:p>
          <a:p>
            <a:pPr indent="0" algn="just">
              <a:buNone/>
            </a:pPr>
            <a:r>
              <a:rPr lang="ru-RU" sz="2200" b="1" i="1" dirty="0">
                <a:solidFill>
                  <a:srgbClr val="0070C0"/>
                </a:solidFill>
                <a:effectLst/>
                <a:latin typeface="Times New Roman" panose="02020603050405020304" pitchFamily="18" charset="0"/>
                <a:ea typeface="Times New Roman" panose="02020603050405020304" pitchFamily="18" charset="0"/>
              </a:rPr>
              <a:t>1. Анкетирование</a:t>
            </a:r>
            <a:r>
              <a:rPr lang="ru-RU" sz="2200" dirty="0">
                <a:solidFill>
                  <a:srgbClr val="0070C0"/>
                </a:solidFill>
                <a:effectLst/>
                <a:latin typeface="Times New Roman" panose="02020603050405020304" pitchFamily="18" charset="0"/>
                <a:ea typeface="Times New Roman" panose="02020603050405020304" pitchFamily="18" charset="0"/>
              </a:rPr>
              <a:t> </a:t>
            </a:r>
            <a:r>
              <a:rPr lang="ru-RU" sz="1800" dirty="0">
                <a:solidFill>
                  <a:srgbClr val="000000"/>
                </a:solidFill>
                <a:effectLst/>
                <a:latin typeface="Times New Roman" panose="02020603050405020304" pitchFamily="18" charset="0"/>
                <a:ea typeface="Times New Roman" panose="02020603050405020304" pitchFamily="18" charset="0"/>
              </a:rPr>
              <a:t>является важной процедурой оценки и отбора претендентов.</a:t>
            </a:r>
            <a:endParaRPr lang="ru-RU" sz="1800" dirty="0">
              <a:effectLst/>
              <a:latin typeface="Times New Roman" panose="02020603050405020304" pitchFamily="18" charset="0"/>
              <a:ea typeface="Times New Roman" panose="02020603050405020304" pitchFamily="18" charset="0"/>
            </a:endParaRPr>
          </a:p>
          <a:p>
            <a:pPr indent="0" algn="just">
              <a:buNone/>
            </a:pPr>
            <a:r>
              <a:rPr lang="ru-RU" sz="1800" dirty="0">
                <a:solidFill>
                  <a:srgbClr val="000000"/>
                </a:solidFill>
                <a:effectLst/>
                <a:latin typeface="Times New Roman" panose="02020603050405020304" pitchFamily="18" charset="0"/>
                <a:ea typeface="Times New Roman" panose="02020603050405020304" pitchFamily="18" charset="0"/>
              </a:rPr>
              <a:t>	Анализ анкетных данных в сочетании с другими методами отбора выявляет следующее:</a:t>
            </a:r>
            <a:endParaRPr lang="ru-RU" sz="1800" dirty="0">
              <a:effectLst/>
              <a:latin typeface="Times New Roman" panose="02020603050405020304" pitchFamily="18" charset="0"/>
              <a:ea typeface="Times New Roman" panose="02020603050405020304" pitchFamily="18" charset="0"/>
            </a:endParaRPr>
          </a:p>
          <a:p>
            <a:pPr indent="0" algn="just">
              <a:buNone/>
            </a:pPr>
            <a:r>
              <a:rPr lang="ru-RU" sz="1800" dirty="0">
                <a:solidFill>
                  <a:srgbClr val="000000"/>
                </a:solidFill>
                <a:effectLst/>
                <a:latin typeface="Times New Roman" panose="02020603050405020304" pitchFamily="18" charset="0"/>
                <a:ea typeface="Times New Roman" panose="02020603050405020304" pitchFamily="18" charset="0"/>
              </a:rPr>
              <a:t>1) соответствие уровня образования заявителя минимальным квалификационным требованиям;</a:t>
            </a:r>
            <a:endParaRPr lang="ru-RU" sz="1800" dirty="0">
              <a:effectLst/>
              <a:latin typeface="Times New Roman" panose="02020603050405020304" pitchFamily="18" charset="0"/>
              <a:ea typeface="Times New Roman" panose="02020603050405020304" pitchFamily="18" charset="0"/>
            </a:endParaRPr>
          </a:p>
          <a:p>
            <a:pPr indent="0" algn="just">
              <a:buNone/>
            </a:pPr>
            <a:r>
              <a:rPr lang="ru-RU" sz="1800" dirty="0">
                <a:solidFill>
                  <a:srgbClr val="000000"/>
                </a:solidFill>
                <a:effectLst/>
                <a:latin typeface="Times New Roman" panose="02020603050405020304" pitchFamily="18" charset="0"/>
                <a:ea typeface="Times New Roman" panose="02020603050405020304" pitchFamily="18" charset="0"/>
              </a:rPr>
              <a:t>2) соответствие практического опыта характеру должности;</a:t>
            </a:r>
            <a:endParaRPr lang="ru-RU" sz="1800" dirty="0">
              <a:effectLst/>
              <a:latin typeface="Times New Roman" panose="02020603050405020304" pitchFamily="18" charset="0"/>
              <a:ea typeface="Times New Roman" panose="02020603050405020304" pitchFamily="18" charset="0"/>
            </a:endParaRPr>
          </a:p>
          <a:p>
            <a:pPr indent="0" algn="just">
              <a:buNone/>
            </a:pPr>
            <a:r>
              <a:rPr lang="ru-RU" sz="1800" dirty="0">
                <a:solidFill>
                  <a:srgbClr val="000000"/>
                </a:solidFill>
                <a:effectLst/>
                <a:latin typeface="Times New Roman" panose="02020603050405020304" pitchFamily="18" charset="0"/>
                <a:ea typeface="Times New Roman" panose="02020603050405020304" pitchFamily="18" charset="0"/>
              </a:rPr>
              <a:t>3) наличие ограничений иного рода на выполнение должностных обязанностей;</a:t>
            </a:r>
            <a:endParaRPr lang="ru-RU" sz="1800" dirty="0">
              <a:effectLst/>
              <a:latin typeface="Times New Roman" panose="02020603050405020304" pitchFamily="18" charset="0"/>
              <a:ea typeface="Times New Roman" panose="02020603050405020304" pitchFamily="18" charset="0"/>
            </a:endParaRPr>
          </a:p>
          <a:p>
            <a:pPr indent="0" algn="just">
              <a:buNone/>
            </a:pPr>
            <a:r>
              <a:rPr lang="ru-RU" sz="1800" dirty="0">
                <a:solidFill>
                  <a:srgbClr val="000000"/>
                </a:solidFill>
                <a:effectLst/>
                <a:latin typeface="Times New Roman" panose="02020603050405020304" pitchFamily="18" charset="0"/>
                <a:ea typeface="Times New Roman" panose="02020603050405020304" pitchFamily="18" charset="0"/>
              </a:rPr>
              <a:t>4) готовность к принятию дополнительных нагрузок (сверхурочные работы, командировки);</a:t>
            </a:r>
            <a:endParaRPr lang="ru-RU" sz="1800" dirty="0">
              <a:effectLst/>
              <a:latin typeface="Times New Roman" panose="02020603050405020304" pitchFamily="18" charset="0"/>
              <a:ea typeface="Times New Roman" panose="02020603050405020304" pitchFamily="18" charset="0"/>
            </a:endParaRPr>
          </a:p>
          <a:p>
            <a:pPr indent="0" algn="just">
              <a:buNone/>
            </a:pPr>
            <a:r>
              <a:rPr lang="ru-RU" sz="1800" dirty="0">
                <a:solidFill>
                  <a:srgbClr val="000000"/>
                </a:solidFill>
                <a:effectLst/>
                <a:latin typeface="Times New Roman" panose="02020603050405020304" pitchFamily="18" charset="0"/>
                <a:ea typeface="Times New Roman" panose="02020603050405020304" pitchFamily="18" charset="0"/>
              </a:rPr>
              <a:t>5) круг лиц, которые могут рекомендовать работника, помочь наведению справок и получению дополнительной информации.</a:t>
            </a:r>
          </a:p>
          <a:p>
            <a:pPr indent="0" algn="just">
              <a:buNone/>
            </a:pPr>
            <a:endParaRPr lang="ru-RU" sz="1800" dirty="0">
              <a:effectLst/>
              <a:latin typeface="Times New Roman" panose="02020603050405020304" pitchFamily="18" charset="0"/>
              <a:ea typeface="Times New Roman" panose="02020603050405020304" pitchFamily="18" charset="0"/>
            </a:endParaRPr>
          </a:p>
          <a:p>
            <a:pPr indent="450215" algn="just"/>
            <a:r>
              <a:rPr lang="ru-RU" sz="1800" b="1" dirty="0">
                <a:solidFill>
                  <a:srgbClr val="0070C0"/>
                </a:solidFill>
                <a:effectLst/>
                <a:latin typeface="Times New Roman" panose="02020603050405020304" pitchFamily="18" charset="0"/>
                <a:ea typeface="Times New Roman" panose="02020603050405020304" pitchFamily="18" charset="0"/>
              </a:rPr>
              <a:t>Одна из задач анкетирования </a:t>
            </a:r>
            <a:r>
              <a:rPr lang="ru-RU" sz="1800" dirty="0">
                <a:solidFill>
                  <a:srgbClr val="000000"/>
                </a:solidFill>
                <a:effectLst/>
                <a:latin typeface="Times New Roman" panose="02020603050405020304" pitchFamily="18" charset="0"/>
                <a:ea typeface="Times New Roman" panose="02020603050405020304" pitchFamily="18" charset="0"/>
              </a:rPr>
              <a:t>– определить личностные качества и обстоятельства, которые могут помочь в работе кандидата в случае найма. </a:t>
            </a:r>
          </a:p>
          <a:p>
            <a:pPr indent="450215" algn="just"/>
            <a:r>
              <a:rPr lang="ru-RU" sz="1800" b="1" dirty="0">
                <a:solidFill>
                  <a:srgbClr val="0070C0"/>
                </a:solidFill>
                <a:effectLst/>
                <a:latin typeface="Times New Roman" panose="02020603050405020304" pitchFamily="18" charset="0"/>
                <a:ea typeface="Times New Roman" panose="02020603050405020304" pitchFamily="18" charset="0"/>
              </a:rPr>
              <a:t>Устанавливается частота смены работы</a:t>
            </a:r>
            <a:r>
              <a:rPr lang="ru-RU" sz="1800" dirty="0">
                <a:solidFill>
                  <a:srgbClr val="000000"/>
                </a:solidFill>
                <a:effectLst/>
                <a:latin typeface="Times New Roman" panose="02020603050405020304" pitchFamily="18" charset="0"/>
                <a:ea typeface="Times New Roman" panose="02020603050405020304" pitchFamily="18" charset="0"/>
              </a:rPr>
              <a:t>. Собираются общие сведения об источниках мотивации и делаются предположения о факторах, препятствующих работе, которые перепроверяются и уточняются, становятся предметом тщательного изучения при наведении справок и собеседовании с претендентом.</a:t>
            </a:r>
            <a:endParaRPr lang="ru-RU"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00772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58E2BE7F-9E12-4934-8485-13601D7396F1}"/>
              </a:ext>
            </a:extLst>
          </p:cNvPr>
          <p:cNvSpPr>
            <a:spLocks noGrp="1"/>
          </p:cNvSpPr>
          <p:nvPr>
            <p:ph idx="1"/>
          </p:nvPr>
        </p:nvSpPr>
        <p:spPr>
          <a:xfrm>
            <a:off x="101600" y="221672"/>
            <a:ext cx="11942617" cy="6493163"/>
          </a:xfrm>
        </p:spPr>
        <p:txBody>
          <a:bodyPr>
            <a:normAutofit/>
          </a:bodyPr>
          <a:lstStyle/>
          <a:p>
            <a:pPr indent="0" algn="just">
              <a:buNone/>
            </a:pPr>
            <a:r>
              <a:rPr lang="ru-RU" sz="2200" b="1" i="1" dirty="0">
                <a:solidFill>
                  <a:srgbClr val="0070C0"/>
                </a:solidFill>
                <a:effectLst/>
                <a:latin typeface="Times New Roman" panose="02020603050405020304" pitchFamily="18" charset="0"/>
                <a:ea typeface="Times New Roman" panose="02020603050405020304" pitchFamily="18" charset="0"/>
              </a:rPr>
              <a:t>2. Интервью-собеседование</a:t>
            </a:r>
            <a:r>
              <a:rPr lang="ru-RU" sz="2200" b="1" dirty="0">
                <a:solidFill>
                  <a:srgbClr val="0070C0"/>
                </a:solidFill>
                <a:effectLst/>
                <a:latin typeface="Times New Roman" panose="02020603050405020304" pitchFamily="18" charset="0"/>
                <a:ea typeface="Times New Roman" panose="02020603050405020304" pitchFamily="18" charset="0"/>
              </a:rPr>
              <a:t> </a:t>
            </a:r>
            <a:r>
              <a:rPr lang="ru-RU" sz="2000" dirty="0">
                <a:solidFill>
                  <a:srgbClr val="000000"/>
                </a:solidFill>
                <a:effectLst/>
                <a:latin typeface="Times New Roman" panose="02020603050405020304" pitchFamily="18" charset="0"/>
                <a:ea typeface="Times New Roman" panose="02020603050405020304" pitchFamily="18" charset="0"/>
              </a:rPr>
              <a:t>не является идеальным методом личностной оценки претендента, поэтому оно дополняется другими методами. </a:t>
            </a:r>
          </a:p>
          <a:p>
            <a:pPr indent="0" algn="just">
              <a:buNone/>
            </a:pPr>
            <a:r>
              <a:rPr lang="ru-RU" sz="2000" b="1" dirty="0">
                <a:solidFill>
                  <a:srgbClr val="000000"/>
                </a:solidFill>
                <a:effectLst/>
                <a:latin typeface="Times New Roman" panose="02020603050405020304" pitchFamily="18" charset="0"/>
                <a:ea typeface="Times New Roman" panose="02020603050405020304" pitchFamily="18" charset="0"/>
              </a:rPr>
              <a:t>Основной целью собеседования </a:t>
            </a:r>
            <a:r>
              <a:rPr lang="ru-RU" sz="2000" dirty="0">
                <a:solidFill>
                  <a:srgbClr val="000000"/>
                </a:solidFill>
                <a:effectLst/>
                <a:latin typeface="Times New Roman" panose="02020603050405020304" pitchFamily="18" charset="0"/>
                <a:ea typeface="Times New Roman" panose="02020603050405020304" pitchFamily="18" charset="0"/>
              </a:rPr>
              <a:t>является получение ответа на вопрос, заинтересован ли кандидат в вакантной должности и способен ли он ее качественно выполнять.</a:t>
            </a:r>
            <a:endParaRPr lang="ru-RU" sz="2000" dirty="0">
              <a:effectLst/>
              <a:latin typeface="Times New Roman" panose="02020603050405020304" pitchFamily="18" charset="0"/>
              <a:ea typeface="Times New Roman" panose="02020603050405020304" pitchFamily="18" charset="0"/>
            </a:endParaRPr>
          </a:p>
          <a:p>
            <a:pPr indent="0" algn="just">
              <a:buNone/>
            </a:pPr>
            <a:r>
              <a:rPr lang="ru-RU" sz="2000" dirty="0">
                <a:solidFill>
                  <a:srgbClr val="000000"/>
                </a:solidFill>
                <a:effectLst/>
                <a:latin typeface="Times New Roman" panose="02020603050405020304" pitchFamily="18" charset="0"/>
                <a:ea typeface="Times New Roman" panose="02020603050405020304" pitchFamily="18" charset="0"/>
              </a:rPr>
              <a:t>	В процессе проведения интервью существует ряд проблем, в основе которых лежат эмоциональные и психологические параметры. Поэтому весьма важно избежать ошибок в процессе интервьюирования.</a:t>
            </a:r>
          </a:p>
          <a:p>
            <a:pPr indent="0" algn="just">
              <a:buNone/>
            </a:pPr>
            <a:endParaRPr lang="ru-RU" sz="2000" dirty="0">
              <a:effectLst/>
              <a:latin typeface="Times New Roman" panose="02020603050405020304" pitchFamily="18" charset="0"/>
              <a:ea typeface="Times New Roman" panose="02020603050405020304" pitchFamily="18" charset="0"/>
            </a:endParaRPr>
          </a:p>
          <a:p>
            <a:pPr indent="0" algn="just">
              <a:buNone/>
            </a:pPr>
            <a:r>
              <a:rPr lang="ru-RU" sz="2200" b="1" i="1" dirty="0">
                <a:solidFill>
                  <a:srgbClr val="0070C0"/>
                </a:solidFill>
                <a:effectLst/>
                <a:latin typeface="Times New Roman" panose="02020603050405020304" pitchFamily="18" charset="0"/>
                <a:ea typeface="Times New Roman" panose="02020603050405020304" pitchFamily="18" charset="0"/>
              </a:rPr>
              <a:t>3) Социометрический метод </a:t>
            </a:r>
            <a:r>
              <a:rPr lang="ru-RU" sz="2000" dirty="0">
                <a:solidFill>
                  <a:srgbClr val="000000"/>
                </a:solidFill>
                <a:effectLst/>
                <a:latin typeface="Times New Roman" panose="02020603050405020304" pitchFamily="18" charset="0"/>
                <a:ea typeface="Times New Roman" panose="02020603050405020304" pitchFamily="18" charset="0"/>
              </a:rPr>
              <a:t>незаменим при анализе деловых и дружеских взаимосвязей в коллективе, когда на основе анкетирования сотрудников строится матрица предпочтительных контактов между людьми, которая также показывает и неформальных лидеров в коллективе.</a:t>
            </a:r>
            <a:endParaRPr lang="ru-RU" sz="2000" dirty="0">
              <a:effectLst/>
              <a:latin typeface="Times New Roman" panose="02020603050405020304" pitchFamily="18" charset="0"/>
              <a:ea typeface="Times New Roman" panose="02020603050405020304" pitchFamily="18" charset="0"/>
            </a:endParaRPr>
          </a:p>
          <a:p>
            <a:pPr indent="0" algn="just">
              <a:buNone/>
            </a:pPr>
            <a:r>
              <a:rPr lang="ru-RU" sz="2000" dirty="0">
                <a:solidFill>
                  <a:srgbClr val="000000"/>
                </a:solidFill>
                <a:effectLst/>
                <a:latin typeface="Times New Roman" panose="02020603050405020304" pitchFamily="18" charset="0"/>
                <a:ea typeface="Times New Roman" panose="02020603050405020304" pitchFamily="18" charset="0"/>
              </a:rPr>
              <a:t>	Социометрическая структура группы несет важную информацию о характере межличностных отношений в группе. Зная такую структуру, можно ответить на вопросы:</a:t>
            </a:r>
            <a:endParaRPr lang="ru-RU" sz="2000" dirty="0">
              <a:effectLst/>
              <a:latin typeface="Times New Roman" panose="02020603050405020304" pitchFamily="18" charset="0"/>
              <a:ea typeface="Times New Roman" panose="02020603050405020304" pitchFamily="18" charset="0"/>
            </a:endParaRPr>
          </a:p>
          <a:p>
            <a:pPr indent="0" algn="just">
              <a:buNone/>
            </a:pPr>
            <a:r>
              <a:rPr lang="ru-RU" sz="2000" dirty="0">
                <a:solidFill>
                  <a:srgbClr val="000000"/>
                </a:solidFill>
                <a:effectLst/>
                <a:latin typeface="Times New Roman" panose="02020603050405020304" pitchFamily="18" charset="0"/>
                <a:ea typeface="Times New Roman" panose="02020603050405020304" pitchFamily="18" charset="0"/>
              </a:rPr>
              <a:t>– Кто является неформальным лидером группы?</a:t>
            </a:r>
            <a:endParaRPr lang="ru-RU" sz="2000" dirty="0">
              <a:effectLst/>
              <a:latin typeface="Times New Roman" panose="02020603050405020304" pitchFamily="18" charset="0"/>
              <a:ea typeface="Times New Roman" panose="02020603050405020304" pitchFamily="18" charset="0"/>
            </a:endParaRPr>
          </a:p>
          <a:p>
            <a:pPr indent="0" algn="just">
              <a:buNone/>
            </a:pPr>
            <a:r>
              <a:rPr lang="ru-RU" sz="2000" dirty="0">
                <a:solidFill>
                  <a:srgbClr val="000000"/>
                </a:solidFill>
                <a:effectLst/>
                <a:latin typeface="Times New Roman" panose="02020603050405020304" pitchFamily="18" charset="0"/>
                <a:ea typeface="Times New Roman" panose="02020603050405020304" pitchFamily="18" charset="0"/>
              </a:rPr>
              <a:t>– Каково распределение статусов?</a:t>
            </a:r>
            <a:endParaRPr lang="ru-RU" sz="2000" dirty="0">
              <a:effectLst/>
              <a:latin typeface="Times New Roman" panose="02020603050405020304" pitchFamily="18" charset="0"/>
              <a:ea typeface="Times New Roman" panose="02020603050405020304" pitchFamily="18" charset="0"/>
            </a:endParaRPr>
          </a:p>
          <a:p>
            <a:pPr indent="0" algn="just">
              <a:buNone/>
            </a:pPr>
            <a:r>
              <a:rPr lang="ru-RU" sz="2000" dirty="0">
                <a:solidFill>
                  <a:srgbClr val="000000"/>
                </a:solidFill>
                <a:effectLst/>
                <a:latin typeface="Times New Roman" panose="02020603050405020304" pitchFamily="18" charset="0"/>
                <a:ea typeface="Times New Roman" panose="02020603050405020304" pitchFamily="18" charset="0"/>
              </a:rPr>
              <a:t>– Какова эмоциональная сплоченность группы?</a:t>
            </a:r>
            <a:endParaRPr lang="ru-RU" sz="2000" dirty="0">
              <a:effectLst/>
              <a:latin typeface="Times New Roman" panose="02020603050405020304" pitchFamily="18" charset="0"/>
              <a:ea typeface="Times New Roman" panose="02020603050405020304" pitchFamily="18" charset="0"/>
            </a:endParaRPr>
          </a:p>
          <a:p>
            <a:pPr indent="0" algn="just">
              <a:buNone/>
            </a:pPr>
            <a:r>
              <a:rPr lang="ru-RU" sz="2000" dirty="0">
                <a:solidFill>
                  <a:srgbClr val="000000"/>
                </a:solidFill>
                <a:effectLst/>
                <a:latin typeface="Times New Roman" panose="02020603050405020304" pitchFamily="18" charset="0"/>
                <a:ea typeface="Times New Roman" panose="02020603050405020304" pitchFamily="18" charset="0"/>
              </a:rPr>
              <a:t>– Кто кого предпочитает в общении?</a:t>
            </a:r>
            <a:endParaRPr lang="ru-RU" sz="2000" dirty="0">
              <a:effectLst/>
              <a:latin typeface="Times New Roman" panose="02020603050405020304" pitchFamily="18" charset="0"/>
              <a:ea typeface="Times New Roman" panose="02020603050405020304" pitchFamily="18" charset="0"/>
            </a:endParaRPr>
          </a:p>
          <a:p>
            <a:pPr indent="0" algn="just">
              <a:buNone/>
            </a:pPr>
            <a:r>
              <a:rPr lang="ru-RU" sz="2000" dirty="0">
                <a:solidFill>
                  <a:srgbClr val="000000"/>
                </a:solidFill>
                <a:effectLst/>
                <a:latin typeface="Times New Roman" panose="02020603050405020304" pitchFamily="18" charset="0"/>
                <a:ea typeface="Times New Roman" panose="02020603050405020304" pitchFamily="18" charset="0"/>
              </a:rPr>
              <a:t>– Через кого лучше оказывать влияние на конкретного члена группы?</a:t>
            </a:r>
            <a:endParaRPr lang="ru-RU" sz="20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494767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a:extLst>
              <a:ext uri="{FF2B5EF4-FFF2-40B4-BE49-F238E27FC236}">
                <a16:creationId xmlns:a16="http://schemas.microsoft.com/office/drawing/2014/main" id="{48878369-9D15-4632-B33E-4AFE05050244}"/>
              </a:ext>
            </a:extLst>
          </p:cNvPr>
          <p:cNvSpPr>
            <a:spLocks noGrp="1"/>
          </p:cNvSpPr>
          <p:nvPr>
            <p:ph idx="1"/>
          </p:nvPr>
        </p:nvSpPr>
        <p:spPr>
          <a:xfrm>
            <a:off x="129309" y="129308"/>
            <a:ext cx="11868727" cy="6576291"/>
          </a:xfrm>
        </p:spPr>
        <p:txBody>
          <a:bodyPr>
            <a:noAutofit/>
          </a:bodyPr>
          <a:lstStyle/>
          <a:p>
            <a:pPr indent="0" algn="just">
              <a:buNone/>
            </a:pPr>
            <a:r>
              <a:rPr lang="ru-RU" sz="2200" b="1" i="1"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rPr>
              <a:t>4) Метод наблюдения </a:t>
            </a:r>
            <a:r>
              <a:rPr lang="ru-RU" sz="19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позволяет выявить качества сотрудников, которые подчас обнаруживаются лишь в неформальной обстановке или крайних жизненных ситуациях.</a:t>
            </a:r>
            <a:endParaRPr lang="ru-RU" sz="19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0" algn="just">
              <a:buNone/>
            </a:pPr>
            <a:r>
              <a:rPr lang="ru-RU" sz="19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В исследованиях может использоваться включенное наблюдение, когда исследователь включается в определенную социальную деятельностную ситуацию и анализирует события как – бы «изнутри», и </a:t>
            </a:r>
            <a:r>
              <a:rPr lang="ru-RU" sz="1900"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невключенное</a:t>
            </a:r>
            <a:r>
              <a:rPr lang="ru-RU" sz="190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(простое) наблюдение, когда события регистрируются со стороны.</a:t>
            </a:r>
          </a:p>
          <a:p>
            <a:pPr indent="0" algn="just">
              <a:buNone/>
            </a:pPr>
            <a:r>
              <a:rPr lang="ru-RU" sz="2200" b="1" i="1" dirty="0">
                <a:solidFill>
                  <a:srgbClr val="0070C0"/>
                </a:solidFill>
                <a:latin typeface="Times New Roman" panose="02020603050405020304" pitchFamily="18" charset="0"/>
                <a:ea typeface="Times New Roman" panose="02020603050405020304" pitchFamily="18" charset="0"/>
                <a:cs typeface="Times New Roman" panose="02020603050405020304" pitchFamily="18" charset="0"/>
              </a:rPr>
              <a:t>5) </a:t>
            </a:r>
            <a:r>
              <a:rPr lang="ru-RU" sz="2200" b="1" i="1" dirty="0">
                <a:solidFill>
                  <a:srgbClr val="0070C0"/>
                </a:solidFill>
                <a:effectLst/>
                <a:latin typeface="Times New Roman" panose="02020603050405020304" pitchFamily="18" charset="0"/>
                <a:cs typeface="Times New Roman" panose="02020603050405020304" pitchFamily="18" charset="0"/>
              </a:rPr>
              <a:t>Метод собеседования </a:t>
            </a:r>
            <a:r>
              <a:rPr lang="ru-RU" sz="1900" b="0" i="0" dirty="0">
                <a:solidFill>
                  <a:srgbClr val="333333"/>
                </a:solidFill>
                <a:effectLst/>
                <a:latin typeface="Times New Roman" panose="02020603050405020304" pitchFamily="18" charset="0"/>
                <a:cs typeface="Times New Roman" panose="02020603050405020304" pitchFamily="18" charset="0"/>
              </a:rPr>
              <a:t>— это </a:t>
            </a:r>
            <a:r>
              <a:rPr lang="ru-RU" sz="1900" b="1" i="0" dirty="0">
                <a:solidFill>
                  <a:srgbClr val="333333"/>
                </a:solidFill>
                <a:effectLst/>
                <a:latin typeface="Times New Roman" panose="02020603050405020304" pitchFamily="18" charset="0"/>
                <a:cs typeface="Times New Roman" panose="02020603050405020304" pitchFamily="18" charset="0"/>
              </a:rPr>
              <a:t>способ проведения интервью, который помогает определить степень соответствия кандидата по параметрам, определяющим эффективность работы будущего сотрудника</a:t>
            </a:r>
            <a:r>
              <a:rPr lang="ru-RU" sz="1900" b="0" i="0" dirty="0">
                <a:solidFill>
                  <a:srgbClr val="333333"/>
                </a:solidFill>
                <a:effectLst/>
                <a:latin typeface="Times New Roman" panose="02020603050405020304" pitchFamily="18" charset="0"/>
                <a:cs typeface="Times New Roman" panose="02020603050405020304" pitchFamily="18" charset="0"/>
              </a:rPr>
              <a:t>. </a:t>
            </a:r>
            <a:r>
              <a:rPr lang="ru-RU" sz="1900" b="0" i="0" u="none" strike="noStrike" dirty="0">
                <a:solidFill>
                  <a:srgbClr val="333333"/>
                </a:solidFill>
                <a:effectLst/>
                <a:latin typeface="Times New Roman" panose="02020603050405020304" pitchFamily="18" charset="0"/>
                <a:cs typeface="Times New Roman" panose="02020603050405020304" pitchFamily="18" charset="0"/>
                <a:hlinkClick r:id="rId2"/>
              </a:rPr>
              <a:t>3</a:t>
            </a:r>
            <a:endParaRPr lang="ru-RU" sz="1900" b="0" i="0" dirty="0">
              <a:solidFill>
                <a:srgbClr val="333333"/>
              </a:solidFill>
              <a:effectLst/>
              <a:latin typeface="Times New Roman" panose="02020603050405020304" pitchFamily="18" charset="0"/>
              <a:cs typeface="Times New Roman" panose="02020603050405020304" pitchFamily="18" charset="0"/>
            </a:endParaRPr>
          </a:p>
          <a:p>
            <a:pPr algn="ctr"/>
            <a:r>
              <a:rPr lang="ru-RU" sz="1900" b="1" i="0" dirty="0">
                <a:solidFill>
                  <a:srgbClr val="0070C0"/>
                </a:solidFill>
                <a:effectLst/>
                <a:latin typeface="Times New Roman" panose="02020603050405020304" pitchFamily="18" charset="0"/>
                <a:cs typeface="Times New Roman" panose="02020603050405020304" pitchFamily="18" charset="0"/>
              </a:rPr>
              <a:t>Некоторые методы собеседований:</a:t>
            </a:r>
          </a:p>
          <a:p>
            <a:pPr algn="l">
              <a:buFont typeface="Arial" panose="020B0604020202020204" pitchFamily="34" charset="0"/>
              <a:buChar char="•"/>
            </a:pPr>
            <a:r>
              <a:rPr lang="ru-RU" sz="1900" b="1" i="1" dirty="0">
                <a:solidFill>
                  <a:srgbClr val="333333"/>
                </a:solidFill>
                <a:effectLst/>
                <a:latin typeface="Times New Roman" panose="02020603050405020304" pitchFamily="18" charset="0"/>
                <a:cs typeface="Times New Roman" panose="02020603050405020304" pitchFamily="18" charset="0"/>
              </a:rPr>
              <a:t>Структурированное собеседование</a:t>
            </a:r>
            <a:r>
              <a:rPr lang="ru-RU" sz="1900" b="0" i="0" dirty="0">
                <a:solidFill>
                  <a:srgbClr val="333333"/>
                </a:solidFill>
                <a:effectLst/>
                <a:latin typeface="Times New Roman" panose="02020603050405020304" pitchFamily="18" charset="0"/>
                <a:cs typeface="Times New Roman" panose="02020603050405020304" pitchFamily="18" charset="0"/>
              </a:rPr>
              <a:t>. Общение с кандидатом по чёткому плану, включающему простые стандартизированные ответы. </a:t>
            </a:r>
          </a:p>
          <a:p>
            <a:pPr algn="l">
              <a:buFont typeface="Arial" panose="020B0604020202020204" pitchFamily="34" charset="0"/>
              <a:buChar char="•"/>
            </a:pPr>
            <a:r>
              <a:rPr lang="ru-RU" sz="1900" b="1" i="1" dirty="0">
                <a:solidFill>
                  <a:srgbClr val="333333"/>
                </a:solidFill>
                <a:effectLst/>
                <a:latin typeface="Times New Roman" panose="02020603050405020304" pitchFamily="18" charset="0"/>
                <a:cs typeface="Times New Roman" panose="02020603050405020304" pitchFamily="18" charset="0"/>
              </a:rPr>
              <a:t>Ситуационное интервью</a:t>
            </a:r>
            <a:r>
              <a:rPr lang="ru-RU" sz="1900" b="0" i="0" dirty="0">
                <a:solidFill>
                  <a:srgbClr val="333333"/>
                </a:solidFill>
                <a:effectLst/>
                <a:latin typeface="Times New Roman" panose="02020603050405020304" pitchFamily="18" charset="0"/>
                <a:cs typeface="Times New Roman" panose="02020603050405020304" pitchFamily="18" charset="0"/>
              </a:rPr>
              <a:t>. Обсуждение с кандидатом гипотетических случаев, которые могут произойти при работе на определённой должности. Цель — выявить, как соискатель будет справляться с поставленными задачами, возникающими трудностями. </a:t>
            </a:r>
          </a:p>
          <a:p>
            <a:pPr algn="l">
              <a:buFont typeface="Arial" panose="020B0604020202020204" pitchFamily="34" charset="0"/>
              <a:buChar char="•"/>
            </a:pPr>
            <a:r>
              <a:rPr lang="ru-RU" sz="1900" b="1" i="1" dirty="0">
                <a:solidFill>
                  <a:srgbClr val="333333"/>
                </a:solidFill>
                <a:effectLst/>
                <a:latin typeface="Times New Roman" panose="02020603050405020304" pitchFamily="18" charset="0"/>
                <a:cs typeface="Times New Roman" panose="02020603050405020304" pitchFamily="18" charset="0"/>
              </a:rPr>
              <a:t>Проективное интервью</a:t>
            </a:r>
            <a:r>
              <a:rPr lang="ru-RU" sz="1900" b="0" i="0" dirty="0">
                <a:solidFill>
                  <a:srgbClr val="333333"/>
                </a:solidFill>
                <a:effectLst/>
                <a:latin typeface="Times New Roman" panose="02020603050405020304" pitchFamily="18" charset="0"/>
                <a:cs typeface="Times New Roman" panose="02020603050405020304" pitchFamily="18" charset="0"/>
              </a:rPr>
              <a:t>. Методика помогает понять тип личности кандидата, его приоритеты, логику мыслей, модель поведения. Интервьюер задаёт соискателю проективные вопросы, где просит высказать своё мнение о ситуациях или людях, с которыми он не связан. </a:t>
            </a:r>
          </a:p>
          <a:p>
            <a:pPr algn="l">
              <a:buFont typeface="Arial" panose="020B0604020202020204" pitchFamily="34" charset="0"/>
              <a:buChar char="•"/>
            </a:pPr>
            <a:r>
              <a:rPr lang="ru-RU" sz="1900" b="1" i="1" dirty="0">
                <a:solidFill>
                  <a:srgbClr val="333333"/>
                </a:solidFill>
                <a:effectLst/>
                <a:latin typeface="Times New Roman" panose="02020603050405020304" pitchFamily="18" charset="0"/>
                <a:cs typeface="Times New Roman" panose="02020603050405020304" pitchFamily="18" charset="0"/>
              </a:rPr>
              <a:t>Поведенческое интервью</a:t>
            </a:r>
            <a:r>
              <a:rPr lang="ru-RU" sz="1900" b="0" i="0" dirty="0">
                <a:solidFill>
                  <a:srgbClr val="333333"/>
                </a:solidFill>
                <a:effectLst/>
                <a:latin typeface="Times New Roman" panose="02020603050405020304" pitchFamily="18" charset="0"/>
                <a:cs typeface="Times New Roman" panose="02020603050405020304" pitchFamily="18" charset="0"/>
              </a:rPr>
              <a:t>. С его помощью можно определить, насколько успешным кандидат будет на новом месте. Соискателю предлагают рассказать о конкретных проблемах и задачах, с которыми он сталкивался на предыдущем месте работы, о том, как он их решал, а также просят оценить результат своей деятельности. </a:t>
            </a:r>
          </a:p>
          <a:p>
            <a:pPr algn="l">
              <a:buFont typeface="Arial" panose="020B0604020202020204" pitchFamily="34" charset="0"/>
              <a:buChar char="•"/>
            </a:pPr>
            <a:r>
              <a:rPr lang="ru-RU" sz="1900" b="1" i="1" dirty="0">
                <a:solidFill>
                  <a:srgbClr val="333333"/>
                </a:solidFill>
                <a:effectLst/>
                <a:latin typeface="Times New Roman" panose="02020603050405020304" pitchFamily="18" charset="0"/>
                <a:cs typeface="Times New Roman" panose="02020603050405020304" pitchFamily="18" charset="0"/>
              </a:rPr>
              <a:t>Стрессовое собеседование</a:t>
            </a:r>
            <a:r>
              <a:rPr lang="ru-RU" sz="1900" b="0" i="0" dirty="0">
                <a:solidFill>
                  <a:srgbClr val="333333"/>
                </a:solidFill>
                <a:effectLst/>
                <a:latin typeface="Times New Roman" panose="02020603050405020304" pitchFamily="18" charset="0"/>
                <a:cs typeface="Times New Roman" panose="02020603050405020304" pitchFamily="18" charset="0"/>
              </a:rPr>
              <a:t>. Проверяет способность кандидата справляться с напряжением. Работодатель может задавать провокационные вопросы, невежливо себя вести, создавать некомфортную обстановку. </a:t>
            </a:r>
          </a:p>
          <a:p>
            <a:pPr indent="0" algn="just">
              <a:buNone/>
            </a:pPr>
            <a:endParaRPr lang="ru-RU" sz="19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403866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1C47D504-DFF8-46B9-B2E9-9268D429C8F7}"/>
              </a:ext>
            </a:extLst>
          </p:cNvPr>
          <p:cNvSpPr>
            <a:spLocks noGrp="1"/>
          </p:cNvSpPr>
          <p:nvPr>
            <p:ph type="title"/>
          </p:nvPr>
        </p:nvSpPr>
        <p:spPr>
          <a:xfrm>
            <a:off x="157018" y="1"/>
            <a:ext cx="11831782" cy="1228436"/>
          </a:xfrm>
        </p:spPr>
        <p:txBody>
          <a:bodyPr>
            <a:normAutofit/>
          </a:bodyPr>
          <a:lstStyle/>
          <a:p>
            <a:pPr algn="ctr"/>
            <a:r>
              <a:rPr lang="ru-RU" sz="3600" b="1" kern="0"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5.3 Создание оптимального социально-психологического климата в коллективе</a:t>
            </a:r>
            <a:endParaRPr lang="ru-RU" sz="3600" dirty="0"/>
          </a:p>
        </p:txBody>
      </p:sp>
      <p:sp>
        <p:nvSpPr>
          <p:cNvPr id="3" name="Объект 2">
            <a:extLst>
              <a:ext uri="{FF2B5EF4-FFF2-40B4-BE49-F238E27FC236}">
                <a16:creationId xmlns:a16="http://schemas.microsoft.com/office/drawing/2014/main" id="{EBC945F0-EF27-4435-8442-F25472C7D6F8}"/>
              </a:ext>
            </a:extLst>
          </p:cNvPr>
          <p:cNvSpPr>
            <a:spLocks noGrp="1"/>
          </p:cNvSpPr>
          <p:nvPr>
            <p:ph idx="1"/>
          </p:nvPr>
        </p:nvSpPr>
        <p:spPr>
          <a:xfrm>
            <a:off x="0" y="1325563"/>
            <a:ext cx="12192000" cy="5532437"/>
          </a:xfrm>
        </p:spPr>
        <p:txBody>
          <a:bodyPr>
            <a:normAutofit/>
          </a:bodyPr>
          <a:lstStyle/>
          <a:p>
            <a:pPr indent="0" algn="just">
              <a:buNone/>
            </a:pPr>
            <a:r>
              <a:rPr lang="ru-RU" sz="1800" b="1" i="1" dirty="0">
                <a:solidFill>
                  <a:srgbClr val="000000"/>
                </a:solidFill>
                <a:effectLst/>
                <a:latin typeface="Times New Roman" panose="02020603050405020304" pitchFamily="18" charset="0"/>
                <a:ea typeface="Times New Roman" panose="02020603050405020304" pitchFamily="18" charset="0"/>
              </a:rPr>
              <a:t>	</a:t>
            </a:r>
            <a:r>
              <a:rPr lang="ru-RU" sz="1800" b="1" i="1" dirty="0">
                <a:solidFill>
                  <a:srgbClr val="0070C0"/>
                </a:solidFill>
                <a:effectLst/>
                <a:latin typeface="Times New Roman" panose="02020603050405020304" pitchFamily="18" charset="0"/>
                <a:ea typeface="Times New Roman" panose="02020603050405020304" pitchFamily="18" charset="0"/>
              </a:rPr>
              <a:t>Социально-психологический климат </a:t>
            </a:r>
            <a:r>
              <a:rPr lang="ru-RU" sz="1800" dirty="0">
                <a:solidFill>
                  <a:srgbClr val="000000"/>
                </a:solidFill>
                <a:effectLst/>
                <a:latin typeface="Times New Roman" panose="02020603050405020304" pitchFamily="18" charset="0"/>
                <a:ea typeface="Times New Roman" panose="02020603050405020304" pitchFamily="18" charset="0"/>
              </a:rPr>
              <a:t>– качественная сторона межличностных отношений, проявляющаяся в виде совокупности психологических условий, способствующих или препятствующих продуктивной совместной деятельности и всестороннему развитию личности в группе.</a:t>
            </a:r>
          </a:p>
          <a:p>
            <a:pPr indent="0" algn="just">
              <a:buNone/>
            </a:pPr>
            <a:endParaRPr lang="ru-RU" sz="1800" dirty="0">
              <a:effectLst/>
              <a:latin typeface="Times New Roman" panose="02020603050405020304" pitchFamily="18" charset="0"/>
              <a:ea typeface="Times New Roman" panose="02020603050405020304" pitchFamily="18" charset="0"/>
            </a:endParaRPr>
          </a:p>
          <a:p>
            <a:pPr indent="0" algn="ctr">
              <a:buNone/>
            </a:pPr>
            <a:r>
              <a:rPr lang="ru-RU" sz="1800" b="1" dirty="0">
                <a:solidFill>
                  <a:srgbClr val="0070C0"/>
                </a:solidFill>
                <a:effectLst/>
                <a:latin typeface="Times New Roman" panose="02020603050405020304" pitchFamily="18" charset="0"/>
                <a:ea typeface="Times New Roman" panose="02020603050405020304" pitchFamily="18" charset="0"/>
              </a:rPr>
              <a:t>Важнейшие признаки благоприятного социально-психологического климата:</a:t>
            </a:r>
            <a:endParaRPr lang="ru-RU" sz="1800" dirty="0">
              <a:solidFill>
                <a:srgbClr val="0070C0"/>
              </a:solidFill>
              <a:effectLst/>
              <a:latin typeface="Times New Roman" panose="02020603050405020304" pitchFamily="18" charset="0"/>
              <a:ea typeface="Times New Roman" panose="02020603050405020304" pitchFamily="18" charset="0"/>
            </a:endParaRPr>
          </a:p>
          <a:p>
            <a:pPr indent="0" algn="just">
              <a:buNone/>
            </a:pPr>
            <a:r>
              <a:rPr lang="ru-RU" sz="1800" dirty="0">
                <a:solidFill>
                  <a:srgbClr val="000000"/>
                </a:solidFill>
                <a:effectLst/>
                <a:latin typeface="Times New Roman" panose="02020603050405020304" pitchFamily="18" charset="0"/>
                <a:ea typeface="Times New Roman" panose="02020603050405020304" pitchFamily="18" charset="0"/>
              </a:rPr>
              <a:t>– доверие и высокая требовательность членов группы друг к другу;</a:t>
            </a:r>
            <a:endParaRPr lang="ru-RU" sz="1800" dirty="0">
              <a:effectLst/>
              <a:latin typeface="Times New Roman" panose="02020603050405020304" pitchFamily="18" charset="0"/>
              <a:ea typeface="Times New Roman" panose="02020603050405020304" pitchFamily="18" charset="0"/>
            </a:endParaRPr>
          </a:p>
          <a:p>
            <a:pPr indent="0" algn="just">
              <a:buNone/>
            </a:pPr>
            <a:r>
              <a:rPr lang="ru-RU" sz="1800" dirty="0">
                <a:solidFill>
                  <a:srgbClr val="000000"/>
                </a:solidFill>
                <a:effectLst/>
                <a:latin typeface="Times New Roman" panose="02020603050405020304" pitchFamily="18" charset="0"/>
                <a:ea typeface="Times New Roman" panose="02020603050405020304" pitchFamily="18" charset="0"/>
              </a:rPr>
              <a:t>– доброжелательная и деловая критика;</a:t>
            </a:r>
            <a:endParaRPr lang="ru-RU" sz="1800" dirty="0">
              <a:effectLst/>
              <a:latin typeface="Times New Roman" panose="02020603050405020304" pitchFamily="18" charset="0"/>
              <a:ea typeface="Times New Roman" panose="02020603050405020304" pitchFamily="18" charset="0"/>
            </a:endParaRPr>
          </a:p>
          <a:p>
            <a:pPr indent="0" algn="just">
              <a:buNone/>
            </a:pPr>
            <a:r>
              <a:rPr lang="ru-RU" sz="1800" dirty="0">
                <a:solidFill>
                  <a:srgbClr val="000000"/>
                </a:solidFill>
                <a:effectLst/>
                <a:latin typeface="Times New Roman" panose="02020603050405020304" pitchFamily="18" charset="0"/>
                <a:ea typeface="Times New Roman" panose="02020603050405020304" pitchFamily="18" charset="0"/>
              </a:rPr>
              <a:t>– свободное выражение собственного мнения при обсуждении вопросов, касающегося всего коллектива;</a:t>
            </a:r>
            <a:endParaRPr lang="ru-RU" sz="1800" dirty="0">
              <a:effectLst/>
              <a:latin typeface="Times New Roman" panose="02020603050405020304" pitchFamily="18" charset="0"/>
              <a:ea typeface="Times New Roman" panose="02020603050405020304" pitchFamily="18" charset="0"/>
            </a:endParaRPr>
          </a:p>
          <a:p>
            <a:pPr indent="0" algn="just">
              <a:buNone/>
            </a:pPr>
            <a:r>
              <a:rPr lang="ru-RU" sz="1800" dirty="0">
                <a:solidFill>
                  <a:srgbClr val="000000"/>
                </a:solidFill>
                <a:effectLst/>
                <a:latin typeface="Times New Roman" panose="02020603050405020304" pitchFamily="18" charset="0"/>
                <a:ea typeface="Times New Roman" panose="02020603050405020304" pitchFamily="18" charset="0"/>
              </a:rPr>
              <a:t>– отсутствие давления руководителей на подчиненных и признание за ними права принимать значимые для группы решения;</a:t>
            </a:r>
            <a:endParaRPr lang="ru-RU" sz="1800" dirty="0">
              <a:effectLst/>
              <a:latin typeface="Times New Roman" panose="02020603050405020304" pitchFamily="18" charset="0"/>
              <a:ea typeface="Times New Roman" panose="02020603050405020304" pitchFamily="18" charset="0"/>
            </a:endParaRPr>
          </a:p>
          <a:p>
            <a:pPr indent="0" algn="just">
              <a:buNone/>
            </a:pPr>
            <a:r>
              <a:rPr lang="ru-RU" sz="1800" dirty="0">
                <a:solidFill>
                  <a:srgbClr val="000000"/>
                </a:solidFill>
                <a:effectLst/>
                <a:latin typeface="Times New Roman" panose="02020603050405020304" pitchFamily="18" charset="0"/>
                <a:ea typeface="Times New Roman" panose="02020603050405020304" pitchFamily="18" charset="0"/>
              </a:rPr>
              <a:t>– достаточная информированность членов коллектива о его задачах и состоянии дел при их выполнении;</a:t>
            </a:r>
            <a:endParaRPr lang="ru-RU" sz="1800" dirty="0">
              <a:effectLst/>
              <a:latin typeface="Times New Roman" panose="02020603050405020304" pitchFamily="18" charset="0"/>
              <a:ea typeface="Times New Roman" panose="02020603050405020304" pitchFamily="18" charset="0"/>
            </a:endParaRPr>
          </a:p>
          <a:p>
            <a:pPr indent="0" algn="just">
              <a:buNone/>
            </a:pPr>
            <a:r>
              <a:rPr lang="ru-RU" sz="1800" dirty="0">
                <a:solidFill>
                  <a:srgbClr val="000000"/>
                </a:solidFill>
                <a:effectLst/>
                <a:latin typeface="Times New Roman" panose="02020603050405020304" pitchFamily="18" charset="0"/>
                <a:ea typeface="Times New Roman" panose="02020603050405020304" pitchFamily="18" charset="0"/>
              </a:rPr>
              <a:t>– удовлетворенность принадлежностью к коллективу;</a:t>
            </a:r>
            <a:endParaRPr lang="ru-RU" sz="1800" dirty="0">
              <a:effectLst/>
              <a:latin typeface="Times New Roman" panose="02020603050405020304" pitchFamily="18" charset="0"/>
              <a:ea typeface="Times New Roman" panose="02020603050405020304" pitchFamily="18" charset="0"/>
            </a:endParaRPr>
          </a:p>
          <a:p>
            <a:pPr indent="0" algn="just">
              <a:buNone/>
            </a:pPr>
            <a:r>
              <a:rPr lang="ru-RU" sz="1800" dirty="0">
                <a:solidFill>
                  <a:srgbClr val="000000"/>
                </a:solidFill>
                <a:effectLst/>
                <a:latin typeface="Times New Roman" panose="02020603050405020304" pitchFamily="18" charset="0"/>
                <a:ea typeface="Times New Roman" panose="02020603050405020304" pitchFamily="18" charset="0"/>
              </a:rPr>
              <a:t>– высокая степень эмоциональной включенности и взаимопомощи в ситуациях вызывающих состояние фрустрации у кого-либо из членов коллектива;</a:t>
            </a:r>
            <a:endParaRPr lang="ru-RU" sz="1800" dirty="0">
              <a:effectLst/>
              <a:latin typeface="Times New Roman" panose="02020603050405020304" pitchFamily="18" charset="0"/>
              <a:ea typeface="Times New Roman" panose="02020603050405020304" pitchFamily="18" charset="0"/>
            </a:endParaRPr>
          </a:p>
          <a:p>
            <a:pPr indent="0" algn="just">
              <a:buNone/>
            </a:pPr>
            <a:r>
              <a:rPr lang="ru-RU" sz="1800" dirty="0">
                <a:solidFill>
                  <a:srgbClr val="000000"/>
                </a:solidFill>
                <a:effectLst/>
                <a:latin typeface="Times New Roman" panose="02020603050405020304" pitchFamily="18" charset="0"/>
                <a:ea typeface="Times New Roman" panose="02020603050405020304" pitchFamily="18" charset="0"/>
              </a:rPr>
              <a:t>– принятие на себя ответственности за состояние дел в группе каждым из ее членов.</a:t>
            </a:r>
            <a:endParaRPr lang="ru-RU" sz="1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099166804"/>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2562</Words>
  <Application>Microsoft Office PowerPoint</Application>
  <PresentationFormat>Широкоэкранный</PresentationFormat>
  <Paragraphs>119</Paragraphs>
  <Slides>16</Slides>
  <Notes>0</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16</vt:i4>
      </vt:variant>
    </vt:vector>
  </HeadingPairs>
  <TitlesOfParts>
    <vt:vector size="22" baseType="lpstr">
      <vt:lpstr>Arial</vt:lpstr>
      <vt:lpstr>Calibri</vt:lpstr>
      <vt:lpstr>Calibri Light</vt:lpstr>
      <vt:lpstr>Symbol</vt:lpstr>
      <vt:lpstr>Times New Roman</vt:lpstr>
      <vt:lpstr>Тема Office</vt:lpstr>
      <vt:lpstr>Лекция 5  Раздел 2 «Психологические и социальные механизмы управления персоналом» Тема 2.1 «Социально-психологические аспекты управления персоналом»</vt:lpstr>
      <vt:lpstr>5.1 Социально-психологические аспекты управления персоналом </vt:lpstr>
      <vt:lpstr>Успех деятельности организации  во многом определяется</vt:lpstr>
      <vt:lpstr>Социально-психологические методы – это способы осуществления управленческих воздействий на персонал, базирующиеся на использовании закономерностей социологии и психологии.    Объект воздействия этих методов –  группы людей и отдельные личности. </vt:lpstr>
      <vt:lpstr>Основное средство воздействия на коллектив – убеждение.</vt:lpstr>
      <vt:lpstr>5.2 Социологические методы управления</vt:lpstr>
      <vt:lpstr>Презентация PowerPoint</vt:lpstr>
      <vt:lpstr>Презентация PowerPoint</vt:lpstr>
      <vt:lpstr>5.3 Создание оптимального социально-психологического климата в коллективе</vt:lpstr>
      <vt:lpstr>Презентация PowerPoint</vt:lpstr>
      <vt:lpstr>5.4 Способы психологического воздействия на персонал</vt:lpstr>
      <vt:lpstr>Презентация PowerPoint</vt:lpstr>
      <vt:lpstr>Презентация PowerPoint</vt:lpstr>
      <vt:lpstr>Презентация PowerPoint</vt:lpstr>
      <vt:lpstr>Вывод</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Лекция 5  Раздел 2 «Психологические и социальные механизмы управления персоналом» Тема 2.1 «Социально-психологические аспекты управления персоналом»</dc:title>
  <dc:creator>Анисимова Наталия Анатольевна</dc:creator>
  <cp:lastModifiedBy>Анисимова Наталия Анатольевна</cp:lastModifiedBy>
  <cp:revision>6</cp:revision>
  <dcterms:created xsi:type="dcterms:W3CDTF">2025-03-17T09:36:33Z</dcterms:created>
  <dcterms:modified xsi:type="dcterms:W3CDTF">2025-03-17T10:23:04Z</dcterms:modified>
</cp:coreProperties>
</file>