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Лекция 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Тема 4 «Специфика и механизм функционирования корпораций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071810"/>
            <a:ext cx="7643866" cy="3429024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4.1 </a:t>
            </a:r>
            <a:r>
              <a:rPr lang="ru-RU" b="1" i="1" dirty="0" smtClean="0"/>
              <a:t>Общие элементы, составляющие основу корпоративного управления	</a:t>
            </a:r>
            <a:endParaRPr lang="ru-RU" dirty="0" smtClean="0"/>
          </a:p>
          <a:p>
            <a:r>
              <a:rPr lang="ru-RU" b="1" i="1" dirty="0" smtClean="0"/>
              <a:t>4.2 Стратегии интеграционного развития корпораций</a:t>
            </a:r>
            <a:endParaRPr lang="ru-RU" dirty="0" smtClean="0"/>
          </a:p>
          <a:p>
            <a:r>
              <a:rPr lang="ru-RU" b="1" i="1" dirty="0" smtClean="0"/>
              <a:t>4.3 Принцип прозрачности в корпоративном управления</a:t>
            </a:r>
            <a:endParaRPr lang="ru-RU" dirty="0" smtClean="0"/>
          </a:p>
          <a:p>
            <a:r>
              <a:rPr lang="ru-RU" b="1" i="1" dirty="0" smtClean="0"/>
              <a:t>4.4 Основные свойства принципов корпоративного управления</a:t>
            </a:r>
            <a:endParaRPr lang="ru-RU" dirty="0" smtClean="0"/>
          </a:p>
          <a:p>
            <a:r>
              <a:rPr lang="ru-RU" b="1" i="1" dirty="0" smtClean="0"/>
              <a:t>4.5 Виды и типы интеграции корпораций</a:t>
            </a:r>
            <a:endParaRPr lang="ru-RU" dirty="0" smtClean="0"/>
          </a:p>
          <a:p>
            <a:r>
              <a:rPr lang="ru-RU" b="1" i="1" dirty="0" smtClean="0"/>
              <a:t> 4.6 Корпоративное управление и права </a:t>
            </a:r>
            <a:r>
              <a:rPr lang="ru-RU" b="1" i="1" dirty="0" smtClean="0"/>
              <a:t>акционеров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>4.6 Корпоративное управление и права </a:t>
            </a:r>
            <a:r>
              <a:rPr lang="ru-RU" sz="3600" b="1" i="1" dirty="0" smtClean="0"/>
              <a:t>акционеров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550072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		</a:t>
            </a:r>
            <a:r>
              <a:rPr lang="ru-RU" sz="4000" b="1" dirty="0" smtClean="0"/>
              <a:t>Корпоративное </a:t>
            </a:r>
            <a:r>
              <a:rPr lang="ru-RU" sz="4000" b="1" dirty="0" smtClean="0"/>
              <a:t>управление</a:t>
            </a:r>
            <a:r>
              <a:rPr lang="ru-RU" sz="4000" dirty="0" smtClean="0"/>
              <a:t> охватывает весь спектр вопросов, связанных с управлением компанией, включая отношения с акционерами, структуру совета директоров, финансовый контроль и так далее.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	</a:t>
            </a:r>
            <a:r>
              <a:rPr lang="ru-RU" sz="4000" dirty="0" smtClean="0"/>
              <a:t>	</a:t>
            </a:r>
            <a:r>
              <a:rPr lang="ru-RU" sz="4000" b="1" dirty="0" smtClean="0"/>
              <a:t>Главная </a:t>
            </a:r>
            <a:r>
              <a:rPr lang="ru-RU" sz="4000" b="1" dirty="0" smtClean="0"/>
              <a:t>цель корпоративного управления</a:t>
            </a:r>
            <a:r>
              <a:rPr lang="ru-RU" sz="4000" dirty="0" smtClean="0"/>
              <a:t> — поддержание баланса интересов акционеров, руководящего состава и других заинтересованных сторон.  </a:t>
            </a: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b="1" dirty="0" smtClean="0"/>
              <a:t>	</a:t>
            </a:r>
            <a:r>
              <a:rPr lang="ru-RU" sz="4000" b="1" dirty="0" smtClean="0">
                <a:solidFill>
                  <a:srgbClr val="002060"/>
                </a:solidFill>
              </a:rPr>
              <a:t>Права </a:t>
            </a:r>
            <a:r>
              <a:rPr lang="ru-RU" sz="4000" b="1" dirty="0" smtClean="0">
                <a:solidFill>
                  <a:srgbClr val="002060"/>
                </a:solidFill>
              </a:rPr>
              <a:t>акционеров</a:t>
            </a:r>
            <a:r>
              <a:rPr lang="ru-RU" sz="4000" dirty="0" smtClean="0">
                <a:solidFill>
                  <a:srgbClr val="002060"/>
                </a:solidFill>
              </a:rPr>
              <a:t> предназначены для защиты интересов акционеров и обеспечения их участия в корпоративных делах. Некоторые из них:</a:t>
            </a:r>
          </a:p>
          <a:p>
            <a:pPr lvl="0"/>
            <a:r>
              <a:rPr lang="ru-RU" sz="4000" b="1" dirty="0" smtClean="0"/>
              <a:t>Право голоса</a:t>
            </a:r>
            <a:r>
              <a:rPr lang="ru-RU" sz="4000" dirty="0" smtClean="0"/>
              <a:t>. Акционеры имеют право голосовать по важным корпоративным решениям, таким как слияния, поглощения и выборы совета директоров.  </a:t>
            </a:r>
          </a:p>
          <a:p>
            <a:pPr lvl="0"/>
            <a:r>
              <a:rPr lang="ru-RU" sz="4000" b="1" dirty="0" smtClean="0"/>
              <a:t>Право на дивиденды</a:t>
            </a:r>
            <a:r>
              <a:rPr lang="ru-RU" sz="4000" dirty="0" smtClean="0"/>
              <a:t>. Акционеры имеют право получать выплаты, производимые компанией из её прибыли.  </a:t>
            </a:r>
          </a:p>
          <a:p>
            <a:pPr lvl="0"/>
            <a:r>
              <a:rPr lang="ru-RU" sz="4000" b="1" dirty="0" smtClean="0"/>
              <a:t>Право на информацию</a:t>
            </a:r>
            <a:r>
              <a:rPr lang="ru-RU" sz="4000" dirty="0" smtClean="0"/>
              <a:t>. Акционеры имеют право на доступ к важной информации о компании, включая финансовые отчёты, годовые отчёты и другие раскрытия, которые могут повлиять на их инвестиционные решения.  </a:t>
            </a:r>
          </a:p>
          <a:p>
            <a:pPr lvl="0"/>
            <a:r>
              <a:rPr lang="ru-RU" sz="4000" b="1" dirty="0" smtClean="0"/>
              <a:t>Право на иск</a:t>
            </a:r>
            <a:r>
              <a:rPr lang="ru-RU" sz="4000" dirty="0" smtClean="0"/>
              <a:t>. Акционеры могут подать иск против компании или её руководства, если они считают, что их права были нарушены или если имело место неправомерное поведение.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08266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Некоторые принципы корпоративного управления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528641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/>
              <a:t>:</a:t>
            </a:r>
            <a:endParaRPr lang="ru-RU" dirty="0" smtClean="0"/>
          </a:p>
          <a:p>
            <a:pPr lvl="0"/>
            <a:r>
              <a:rPr lang="ru-RU" b="1" dirty="0" smtClean="0"/>
              <a:t>Устойчивое развитие и обеспечение долгосрочного роста прибыли</a:t>
            </a:r>
            <a:r>
              <a:rPr lang="ru-RU" dirty="0" smtClean="0"/>
              <a:t> от инвестиций в финансовые ресурсы корпорации.  </a:t>
            </a:r>
          </a:p>
          <a:p>
            <a:pPr lvl="0"/>
            <a:r>
              <a:rPr lang="ru-RU" b="1" dirty="0" smtClean="0"/>
              <a:t>Финансовая дисциплина</a:t>
            </a:r>
            <a:r>
              <a:rPr lang="ru-RU" dirty="0" smtClean="0"/>
              <a:t> предполагает своевременное и полное раскрытие финансовой информации в отчётности.  </a:t>
            </a:r>
          </a:p>
          <a:p>
            <a:pPr lvl="0"/>
            <a:r>
              <a:rPr lang="ru-RU" b="1" dirty="0" smtClean="0"/>
              <a:t>Прозрачность структуры собственности</a:t>
            </a:r>
            <a:r>
              <a:rPr lang="ru-RU" dirty="0" smtClean="0"/>
              <a:t> включает раскрытие данных о собственниках и их контрольных долях в капитале корпорации.  </a:t>
            </a:r>
          </a:p>
          <a:p>
            <a:pPr lvl="0"/>
            <a:r>
              <a:rPr lang="ru-RU" b="1" dirty="0" smtClean="0"/>
              <a:t>Обеспечение доступности информации</a:t>
            </a:r>
            <a:r>
              <a:rPr lang="ru-RU" dirty="0" smtClean="0"/>
              <a:t>. Корпорация предоставляет перед акционерами полную документацию о полученных результатах и планируемых будущих действиях.  </a:t>
            </a:r>
          </a:p>
          <a:p>
            <a:pPr lvl="0"/>
            <a:r>
              <a:rPr lang="ru-RU" b="1" dirty="0" smtClean="0"/>
              <a:t>Обеспечение эффективного контроля</a:t>
            </a:r>
            <a:r>
              <a:rPr lang="ru-RU" dirty="0" smtClean="0"/>
              <a:t>. Действия управленческого персонала подвергаются наблюдению и отчётности перед акционерами.  </a:t>
            </a:r>
          </a:p>
          <a:p>
            <a:pPr lvl="0"/>
            <a:r>
              <a:rPr lang="ru-RU" b="1" dirty="0" smtClean="0"/>
              <a:t>Справедливая система вознаграждения</a:t>
            </a:r>
            <a:r>
              <a:rPr lang="ru-RU" dirty="0" smtClean="0"/>
              <a:t>. Корпорации вводят схему оценки дохода и производительности менеджмента, которая стимулирует работу в интересах акционеров.  </a:t>
            </a:r>
          </a:p>
          <a:p>
            <a:pPr lvl="0"/>
            <a:r>
              <a:rPr lang="ru-RU" b="1" dirty="0" smtClean="0"/>
              <a:t>Соблюдение законности и этики</a:t>
            </a:r>
            <a:r>
              <a:rPr lang="ru-RU" dirty="0" smtClean="0"/>
              <a:t>. Деятельность корпорации осуществляется в соответствии с действующим законодательством, принципами </a:t>
            </a:r>
            <a:r>
              <a:rPr lang="ru-RU" dirty="0" err="1" smtClean="0"/>
              <a:t>бизнес-этики</a:t>
            </a:r>
            <a:r>
              <a:rPr lang="ru-RU" dirty="0" smtClean="0"/>
              <a:t> и внутренними нормативными актами.  </a:t>
            </a:r>
          </a:p>
          <a:p>
            <a:pPr lvl="0"/>
            <a:r>
              <a:rPr lang="ru-RU" b="1" dirty="0" smtClean="0"/>
              <a:t>Активное сотрудничество с государственными органами</a:t>
            </a:r>
            <a:r>
              <a:rPr lang="ru-RU" dirty="0" smtClean="0"/>
              <a:t>. Корпорации активно участвуют в законодательном процессе и продуктивно сотрудничают с административными структурами по вопросам корпоративного управления. 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Благодарю за внимание!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4.1 Общие элементы, составляющие основу корпоративного </a:t>
            </a:r>
            <a:r>
              <a:rPr lang="ru-RU" sz="3600" b="1" i="1" dirty="0" smtClean="0"/>
              <a:t>управления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143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Некоторые </a:t>
            </a:r>
            <a:r>
              <a:rPr lang="ru-RU" dirty="0" smtClean="0"/>
              <a:t>общие элементы, составляющие основу корпоративного управления:</a:t>
            </a:r>
          </a:p>
          <a:p>
            <a:pPr lvl="0"/>
            <a:r>
              <a:rPr lang="ru-RU" b="1" dirty="0" smtClean="0"/>
              <a:t>Структура управления</a:t>
            </a:r>
            <a:r>
              <a:rPr lang="ru-RU" dirty="0" smtClean="0"/>
              <a:t>. Включает совет директоров, принимающий стратегические решения, и исполнительный орган, который руководит повседневной деятельностью компании и отвечает за оперативное управление.  </a:t>
            </a:r>
          </a:p>
          <a:p>
            <a:pPr lvl="0"/>
            <a:r>
              <a:rPr lang="ru-RU" b="1" dirty="0" smtClean="0"/>
              <a:t>Прозрачность и отчётность</a:t>
            </a:r>
            <a:r>
              <a:rPr lang="ru-RU" dirty="0" smtClean="0"/>
              <a:t>. Предприятия обязаны публиковать финансовые отчёты, которые должны быть точными и проверенными независимыми аудиторами.  </a:t>
            </a:r>
          </a:p>
          <a:p>
            <a:pPr lvl="0"/>
            <a:r>
              <a:rPr lang="ru-RU" b="1" dirty="0" smtClean="0"/>
              <a:t>Ответственность и этика</a:t>
            </a:r>
            <a:r>
              <a:rPr lang="ru-RU" dirty="0" smtClean="0"/>
              <a:t>. Директора и </a:t>
            </a:r>
            <a:r>
              <a:rPr lang="ru-RU" dirty="0" err="1" smtClean="0"/>
              <a:t>топ-менеджеры</a:t>
            </a:r>
            <a:r>
              <a:rPr lang="ru-RU" dirty="0" smtClean="0"/>
              <a:t> действуют в интересах акционеров и принимают решения, которые способствуют долгосрочной ценности компании.  </a:t>
            </a:r>
          </a:p>
          <a:p>
            <a:pPr lvl="0"/>
            <a:r>
              <a:rPr lang="ru-RU" b="1" dirty="0" smtClean="0"/>
              <a:t>Контроль и аудит</a:t>
            </a:r>
            <a:r>
              <a:rPr lang="ru-RU" dirty="0" smtClean="0"/>
              <a:t>. Независимые аудиторы проверяют финансовые отчёты компании и их соответствие стандартам бухучёта.  </a:t>
            </a:r>
          </a:p>
          <a:p>
            <a:pPr lvl="0"/>
            <a:r>
              <a:rPr lang="ru-RU" b="1" dirty="0" smtClean="0"/>
              <a:t>Соблюдение законодательства</a:t>
            </a:r>
            <a:r>
              <a:rPr lang="ru-RU" dirty="0" smtClean="0"/>
              <a:t>. Бизнес должен соблюдать все государственные законы и регуляторные требования, касающиеся корпоративного управления, бухучёта и раскрытия информации.  </a:t>
            </a:r>
          </a:p>
          <a:p>
            <a:pPr lvl="0"/>
            <a:r>
              <a:rPr lang="ru-RU" b="1" dirty="0" smtClean="0"/>
              <a:t>Управление рисками</a:t>
            </a:r>
            <a:r>
              <a:rPr lang="ru-RU" dirty="0" smtClean="0"/>
              <a:t>. Предприятия систематически оценивают риски, которые могут повлиять на их деятельность, и разрабатывают стратегии для их управления.  </a:t>
            </a:r>
          </a:p>
          <a:p>
            <a:pPr lvl="0"/>
            <a:r>
              <a:rPr lang="ru-RU" b="1" dirty="0" smtClean="0"/>
              <a:t>Создание системы мотивации</a:t>
            </a:r>
            <a:r>
              <a:rPr lang="ru-RU" dirty="0" smtClean="0"/>
              <a:t>. Стимулы для участников корпоративного управления, чтобы они действовали результативно, добросовестно и на благо компании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4.2 Стратегии интеграционного развития </a:t>
            </a:r>
            <a:r>
              <a:rPr lang="ru-RU" sz="3600" b="1" i="1" dirty="0" smtClean="0"/>
              <a:t>корпораций</a:t>
            </a:r>
            <a:endParaRPr lang="ru-RU" sz="3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22979"/>
            <a:ext cx="7072362" cy="533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42844" y="3429000"/>
            <a:ext cx="18573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Типы </a:t>
            </a:r>
            <a:endParaRPr lang="ru-RU" dirty="0" smtClean="0"/>
          </a:p>
          <a:p>
            <a:r>
              <a:rPr lang="ru-RU" dirty="0" smtClean="0"/>
              <a:t>интеграционных </a:t>
            </a:r>
          </a:p>
          <a:p>
            <a:r>
              <a:rPr lang="ru-RU" dirty="0" smtClean="0"/>
              <a:t>стратегий </a:t>
            </a:r>
          </a:p>
          <a:p>
            <a:r>
              <a:rPr lang="ru-RU" dirty="0" smtClean="0"/>
              <a:t>развития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Интеграционные процессы могут иметь разнонаправленный </a:t>
            </a:r>
            <a:r>
              <a:rPr lang="ru-RU" sz="3200" b="1" i="1" dirty="0" smtClean="0"/>
              <a:t>характер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8641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расширение </a:t>
            </a:r>
            <a:r>
              <a:rPr lang="ru-RU" b="1" dirty="0" smtClean="0"/>
              <a:t>деятельности за счет собственных источников </a:t>
            </a:r>
            <a:r>
              <a:rPr lang="ru-RU" dirty="0" smtClean="0"/>
              <a:t>требует </a:t>
            </a:r>
            <a:r>
              <a:rPr lang="ru-RU" dirty="0" smtClean="0"/>
              <a:t>дополнительных эмиссий, кредитования под залог акций, из­менений в структуре голосующих акций, использования производных инструментов фондового рынка и т.д.;</a:t>
            </a:r>
          </a:p>
          <a:p>
            <a:r>
              <a:rPr lang="ru-RU" dirty="0" smtClean="0"/>
              <a:t>рационализация </a:t>
            </a:r>
            <a:r>
              <a:rPr lang="ru-RU" dirty="0" smtClean="0"/>
              <a:t>предполагает </a:t>
            </a:r>
            <a:r>
              <a:rPr lang="ru-RU" b="1" dirty="0" smtClean="0"/>
              <a:t>ранжирование потенциала активов в соответствии с программой развития корпорации </a:t>
            </a:r>
            <a:r>
              <a:rPr lang="ru-RU" dirty="0" smtClean="0"/>
              <a:t>и производится их разнесение по компаниям по степени значимо­сти. Следствием является установление отношений финансового холдинга, то есть не попавший в ранг приоритетного бизнес-про­ект остается в рамках корпорации, обычно на условиях организационно-правового оформления юридического лица. </a:t>
            </a:r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i="1" dirty="0" smtClean="0">
                <a:solidFill>
                  <a:srgbClr val="002060"/>
                </a:solidFill>
              </a:rPr>
              <a:t>Такое </a:t>
            </a:r>
            <a:r>
              <a:rPr lang="ru-RU" i="1" dirty="0" smtClean="0">
                <a:solidFill>
                  <a:srgbClr val="002060"/>
                </a:solidFill>
              </a:rPr>
              <a:t>обособление целесообразно, когда бизнес недооценен, его про­дажа в настоящий момент не является выгодной. Или же корпорация намерена заняться таким </a:t>
            </a:r>
            <a:r>
              <a:rPr lang="ru-RU" i="1" dirty="0" err="1" smtClean="0">
                <a:solidFill>
                  <a:srgbClr val="002060"/>
                </a:solidFill>
              </a:rPr>
              <a:t>бизнес-проектом</a:t>
            </a:r>
            <a:r>
              <a:rPr lang="ru-RU" i="1" dirty="0" smtClean="0">
                <a:solidFill>
                  <a:srgbClr val="002060"/>
                </a:solidFill>
              </a:rPr>
              <a:t> по завершении других. Третьей причиной обособления может быть неблагоприятная рыноч­ная конъюнктура, бизнес остается «про запас</a:t>
            </a:r>
            <a:r>
              <a:rPr lang="ru-RU" i="1" dirty="0" smtClean="0">
                <a:solidFill>
                  <a:srgbClr val="002060"/>
                </a:solidFill>
              </a:rPr>
              <a:t>».</a:t>
            </a:r>
            <a:endParaRPr lang="ru-RU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 Реализация проекта происходит согласно регламентированной законодательством соответствующей процедуре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8358246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/>
              <a:t>. Слияние (ст. 16. ФЗ «Об АО»). </a:t>
            </a:r>
          </a:p>
          <a:p>
            <a:pPr>
              <a:buNone/>
            </a:pPr>
            <a:r>
              <a:rPr lang="ru-RU" dirty="0" smtClean="0"/>
              <a:t>2. Присоединение (ст. 17. ФЗ «Об АО»). </a:t>
            </a:r>
          </a:p>
          <a:p>
            <a:pPr>
              <a:buNone/>
            </a:pPr>
            <a:r>
              <a:rPr lang="ru-RU" dirty="0" smtClean="0"/>
              <a:t>3. Ликвидация (ст. 21. ФЗ «Об АО»). </a:t>
            </a:r>
          </a:p>
          <a:p>
            <a:pPr>
              <a:buNone/>
            </a:pPr>
            <a:r>
              <a:rPr lang="ru-RU" dirty="0" smtClean="0"/>
              <a:t>4. Преобразование (ст. 20. ФЗ «Об АО»). </a:t>
            </a:r>
          </a:p>
          <a:p>
            <a:pPr>
              <a:buNone/>
            </a:pPr>
            <a:r>
              <a:rPr lang="ru-RU" dirty="0" smtClean="0"/>
              <a:t>5. Разделение (ст. 18. ФЗ «Об АО»).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</a:t>
            </a:r>
            <a:r>
              <a:rPr lang="ru-RU" dirty="0" smtClean="0"/>
              <a:t>. Выделение (ст. 19. ФЗ «Об АО»).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4.3 Принцип прозрачности в корпоративном </a:t>
            </a:r>
            <a:r>
              <a:rPr lang="ru-RU" sz="3600" b="1" i="1" dirty="0" smtClean="0"/>
              <a:t>управления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143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Корпоративная </a:t>
            </a:r>
            <a:r>
              <a:rPr lang="ru-RU" dirty="0" smtClean="0"/>
              <a:t>прозрачность описывает </a:t>
            </a:r>
            <a:r>
              <a:rPr lang="ru-RU" b="1" dirty="0" smtClean="0"/>
              <a:t>степень, в которой действия корпорации видны посторонним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Это </a:t>
            </a:r>
            <a:r>
              <a:rPr lang="ru-RU" dirty="0" smtClean="0"/>
              <a:t>является следствием регулирования, местных норм и набора правил в области информации, конфиденциальности и ведения бизнеса, касающихся принятия корпоративных решений и открытости операций для сотрудников, заинтересованных сторон, акционеров и широкой общественности.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Корпоративная </a:t>
            </a:r>
            <a:r>
              <a:rPr lang="ru-RU" b="1" dirty="0" smtClean="0"/>
              <a:t>прозрачность</a:t>
            </a:r>
            <a:r>
              <a:rPr lang="ru-RU" dirty="0" smtClean="0"/>
              <a:t> описывает степень, в которой действия корпорации могут быть наблюдаемы посторонними лицами. 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		Стратегическое</a:t>
            </a:r>
            <a:r>
              <a:rPr lang="ru-RU" b="1" dirty="0" smtClean="0"/>
              <a:t> </a:t>
            </a:r>
            <a:r>
              <a:rPr lang="ru-RU" b="1" dirty="0" smtClean="0"/>
              <a:t>управление </a:t>
            </a:r>
            <a:r>
              <a:rPr lang="ru-RU" dirty="0" smtClean="0"/>
              <a:t>прозрачностью предполагает намеренное изменение раскрытия информации, ясности и точности для достижения целей компании.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4.4 Основные свойства принципов корпоративного </a:t>
            </a:r>
            <a:r>
              <a:rPr lang="ru-RU" sz="3600" b="1" i="1" dirty="0" smtClean="0"/>
              <a:t>управления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29708" cy="519749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b="1" dirty="0" smtClean="0"/>
              <a:t>Обеспечение </a:t>
            </a:r>
            <a:r>
              <a:rPr lang="ru-RU" b="1" dirty="0" smtClean="0"/>
              <a:t>эффективного управления корпорацией и её устойчивого развития</a:t>
            </a:r>
            <a:r>
              <a:rPr lang="ru-RU" dirty="0" smtClean="0"/>
              <a:t>. Принципы обеспечивают долгосрочный рост прибыли от инвестиций и удовлетворение интересов прямых инвесторов.  </a:t>
            </a:r>
          </a:p>
          <a:p>
            <a:pPr lvl="0"/>
            <a:r>
              <a:rPr lang="ru-RU" b="1" dirty="0" smtClean="0"/>
              <a:t>Прозрачность и информационная открытость</a:t>
            </a:r>
            <a:r>
              <a:rPr lang="ru-RU" dirty="0" smtClean="0"/>
              <a:t>. Компания не скрывает, кто является владельцем бизнеса, регулярно публикует сведения о своей деятельности и финансовых показателях.  </a:t>
            </a:r>
          </a:p>
          <a:p>
            <a:pPr lvl="0"/>
            <a:r>
              <a:rPr lang="ru-RU" b="1" dirty="0" smtClean="0"/>
              <a:t>Гарантия прав</a:t>
            </a:r>
            <a:r>
              <a:rPr lang="ru-RU" dirty="0" smtClean="0"/>
              <a:t>. Все акционеры корпорации обладают гарантированными правами на участие в управлении в соответствии с их долей в капитале.  </a:t>
            </a:r>
          </a:p>
          <a:p>
            <a:pPr lvl="0"/>
            <a:r>
              <a:rPr lang="ru-RU" b="1" dirty="0" smtClean="0"/>
              <a:t>Обеспечение эффективного контроля</a:t>
            </a:r>
            <a:r>
              <a:rPr lang="ru-RU" dirty="0" smtClean="0"/>
              <a:t>. Действия управленческого персонала подвергаются наблюдению и отчётности перед акционерами.  </a:t>
            </a:r>
          </a:p>
          <a:p>
            <a:pPr lvl="0"/>
            <a:r>
              <a:rPr lang="ru-RU" b="1" dirty="0" smtClean="0"/>
              <a:t>Справедливая система вознаграждения</a:t>
            </a:r>
            <a:r>
              <a:rPr lang="ru-RU" dirty="0" smtClean="0"/>
              <a:t>. Корпорации вводят схему оценки дохода и производительности менеджмента, которая стимулирует работу в интересах акционеров.  </a:t>
            </a:r>
          </a:p>
          <a:p>
            <a:pPr lvl="0"/>
            <a:r>
              <a:rPr lang="ru-RU" b="1" dirty="0" smtClean="0"/>
              <a:t>Соблюдение законности и этики</a:t>
            </a:r>
            <a:r>
              <a:rPr lang="ru-RU" dirty="0" smtClean="0"/>
              <a:t>. Деятельность корпорации осуществляется в соответствии с действующим законодательством, принципами </a:t>
            </a:r>
            <a:r>
              <a:rPr lang="ru-RU" dirty="0" err="1" smtClean="0"/>
              <a:t>бизнес-этики</a:t>
            </a:r>
            <a:r>
              <a:rPr lang="ru-RU" dirty="0" smtClean="0"/>
              <a:t> и внутренними нормативными актами.  </a:t>
            </a:r>
          </a:p>
          <a:p>
            <a:pPr lvl="0"/>
            <a:r>
              <a:rPr lang="ru-RU" b="1" dirty="0" smtClean="0"/>
              <a:t>Активное сотрудничество с государственными органами</a:t>
            </a:r>
            <a:r>
              <a:rPr lang="ru-RU" dirty="0" smtClean="0"/>
              <a:t>. Корпорации активно участвуют в законодательном процессе и продуктивно сотрудничают с административными структурами по вопросам корпоративного управления.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4.5 Виды и типы интеграции </a:t>
            </a:r>
            <a:r>
              <a:rPr lang="ru-RU" sz="3600" b="1" i="1" dirty="0" smtClean="0"/>
              <a:t>корпораций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14353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i="1" dirty="0" smtClean="0"/>
              <a:t>Виды </a:t>
            </a:r>
            <a:r>
              <a:rPr lang="ru-RU" b="1" i="1" dirty="0" smtClean="0"/>
              <a:t>интеграции корпораций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rgbClr val="002060"/>
                </a:solidFill>
              </a:rPr>
              <a:t>Из </a:t>
            </a:r>
            <a:r>
              <a:rPr lang="ru-RU" dirty="0" smtClean="0">
                <a:solidFill>
                  <a:srgbClr val="002060"/>
                </a:solidFill>
              </a:rPr>
              <a:t>всего существующего многообразия интеграционных форм корпоративного бизнеса целесообразно выделить:</a:t>
            </a:r>
          </a:p>
          <a:p>
            <a:pPr lvl="0">
              <a:buNone/>
            </a:pPr>
            <a:r>
              <a:rPr lang="ru-RU" dirty="0" smtClean="0"/>
              <a:t>1. </a:t>
            </a:r>
            <a:r>
              <a:rPr lang="ru-RU" b="1" dirty="0" smtClean="0"/>
              <a:t>горизонтально-интегрированные</a:t>
            </a:r>
            <a:r>
              <a:rPr lang="ru-RU" dirty="0" smtClean="0"/>
              <a:t> (</a:t>
            </a:r>
            <a:r>
              <a:rPr lang="ru-RU" dirty="0" smtClean="0"/>
              <a:t>отражают тенденцию объединения усилий предприятий одной отрасли</a:t>
            </a:r>
            <a:r>
              <a:rPr lang="ru-RU" dirty="0" smtClean="0"/>
              <a:t>),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2. </a:t>
            </a:r>
            <a:r>
              <a:rPr lang="ru-RU" b="1" dirty="0" smtClean="0"/>
              <a:t>вертикально-интегрированные</a:t>
            </a:r>
            <a:r>
              <a:rPr lang="ru-RU" dirty="0" smtClean="0"/>
              <a:t> (</a:t>
            </a:r>
            <a:r>
              <a:rPr lang="ru-RU" dirty="0" smtClean="0"/>
              <a:t>образуется иерархия субподрядчиков разных уровней, поставляющих свою продукцию головной компании</a:t>
            </a:r>
            <a:r>
              <a:rPr lang="ru-RU" dirty="0" smtClean="0"/>
              <a:t>),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3. </a:t>
            </a:r>
            <a:r>
              <a:rPr lang="ru-RU" b="1" dirty="0" smtClean="0"/>
              <a:t>корпорации </a:t>
            </a:r>
            <a:r>
              <a:rPr lang="ru-RU" b="1" dirty="0" smtClean="0"/>
              <a:t>конгломератного </a:t>
            </a:r>
            <a:r>
              <a:rPr lang="ru-RU" b="1" dirty="0" smtClean="0"/>
              <a:t>типа </a:t>
            </a:r>
            <a:r>
              <a:rPr lang="ru-RU" dirty="0" smtClean="0"/>
              <a:t>(</a:t>
            </a:r>
            <a:r>
              <a:rPr lang="ru-RU" dirty="0" smtClean="0"/>
              <a:t>представлены структурами по производству и продаже технологически не связанной продукции</a:t>
            </a:r>
            <a:r>
              <a:rPr lang="ru-RU" dirty="0" smtClean="0"/>
              <a:t>).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Типы интеграции </a:t>
            </a:r>
            <a:r>
              <a:rPr lang="ru-RU" sz="3200" b="1" i="1" dirty="0" smtClean="0"/>
              <a:t>корпораций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78647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rgbClr val="002060"/>
                </a:solidFill>
              </a:rPr>
              <a:t>Из </a:t>
            </a:r>
            <a:r>
              <a:rPr lang="ru-RU" dirty="0" smtClean="0">
                <a:solidFill>
                  <a:srgbClr val="002060"/>
                </a:solidFill>
              </a:rPr>
              <a:t>всего многообразия процессов интеграции можно выделить три типа формирующихся объединений, а именно: 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b="1" dirty="0" smtClean="0"/>
              <a:t>интеграция на основе имущественных </a:t>
            </a:r>
            <a:r>
              <a:rPr lang="ru-RU" b="1" dirty="0" smtClean="0"/>
              <a:t>отношений </a:t>
            </a:r>
            <a:r>
              <a:rPr lang="ru-RU" dirty="0" smtClean="0"/>
              <a:t>(</a:t>
            </a:r>
            <a:r>
              <a:rPr lang="ru-RU" dirty="0" smtClean="0"/>
              <a:t>выделяется, прежде всего, классический холдинг, где контрольный пакет формальных прав собствен­ности предприятий сосредоточен в руках мате­ринской компании</a:t>
            </a:r>
            <a:r>
              <a:rPr lang="ru-RU" dirty="0" smtClean="0"/>
              <a:t>);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b="1" dirty="0" smtClean="0"/>
              <a:t>интеграция на основе концентрации контроля над ресурсами и </a:t>
            </a:r>
            <a:r>
              <a:rPr lang="ru-RU" b="1" dirty="0" smtClean="0"/>
              <a:t>услугами</a:t>
            </a:r>
            <a:r>
              <a:rPr lang="ru-RU" dirty="0" smtClean="0"/>
              <a:t> (</a:t>
            </a:r>
            <a:r>
              <a:rPr lang="ru-RU" dirty="0" smtClean="0"/>
              <a:t>характерна централизация контроля до­ступа к отдельным производственным ресурсам</a:t>
            </a:r>
            <a:r>
              <a:rPr lang="ru-RU" dirty="0" smtClean="0"/>
              <a:t>);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b="1" dirty="0" smtClean="0"/>
              <a:t>интеграция на основе добровольной централизации участниками структуры некоторых властных </a:t>
            </a:r>
            <a:r>
              <a:rPr lang="ru-RU" b="1" dirty="0" smtClean="0"/>
              <a:t>полномочий </a:t>
            </a:r>
            <a:r>
              <a:rPr lang="ru-RU" dirty="0" smtClean="0"/>
              <a:t>(</a:t>
            </a:r>
            <a:r>
              <a:rPr lang="ru-RU" dirty="0" smtClean="0"/>
              <a:t>характери­зуется использованием инструментов, свой­ственных первым двум типам интегрированных корпоративных структур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266</Words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Лекция 4 Тема 4 «Специфика и механизм функционирования корпораций»</vt:lpstr>
      <vt:lpstr>4.1 Общие элементы, составляющие основу корпоративного управления</vt:lpstr>
      <vt:lpstr>4.2 Стратегии интеграционного развития корпораций</vt:lpstr>
      <vt:lpstr>Интеграционные процессы могут иметь разнонаправленный характер</vt:lpstr>
      <vt:lpstr> Реализация проекта происходит согласно регламентированной законодательством соответствующей процедуре</vt:lpstr>
      <vt:lpstr>4.3 Принцип прозрачности в корпоративном управления</vt:lpstr>
      <vt:lpstr>4.4 Основные свойства принципов корпоративного управления</vt:lpstr>
      <vt:lpstr>4.5 Виды и типы интеграции корпораций</vt:lpstr>
      <vt:lpstr>Типы интеграции корпораций</vt:lpstr>
      <vt:lpstr>4.6 Корпоративное управление и права акционеров</vt:lpstr>
      <vt:lpstr>Некоторые принципы корпоративного управления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 Тема 4 «Специфика и механизм функционирования корпораций»</dc:title>
  <dc:creator>Anna Anisimova</dc:creator>
  <cp:lastModifiedBy>Anna Anisimova</cp:lastModifiedBy>
  <cp:revision>9</cp:revision>
  <dcterms:created xsi:type="dcterms:W3CDTF">2025-03-10T03:36:35Z</dcterms:created>
  <dcterms:modified xsi:type="dcterms:W3CDTF">2025-03-10T04:20:44Z</dcterms:modified>
</cp:coreProperties>
</file>