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1AF741-7B46-4FF1-BC60-19E3A5B278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B00728C-FBB1-41AB-A5D7-7813FF22CD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C1CD768-6640-4508-AFF8-A0BF5EBA9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7CEC8-8D97-4699-98D2-39B829CA731C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9FF883-EF69-4702-95C1-956CC49F9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218BCC-5E8A-4052-8A0D-8E11007C6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6070-1C8C-4C9F-8BE1-4EABC2C12F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88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02BC1B-43F7-45AA-8008-5D5C6BC87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1052037-DD56-48E6-A5FF-474003F478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48B0C6C-0479-4CD3-A455-B1B3C590E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7CEC8-8D97-4699-98D2-39B829CA731C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BAF38F-5DF8-4C2F-AEA3-1BC5BD418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0FCD1C-0D47-4E2E-917F-329B50F4D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6070-1C8C-4C9F-8BE1-4EABC2C12F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1226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62EE968-08D3-42E3-B45F-000FE160D2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8205E12-A61C-4473-97EE-ED1CD7D3DE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CEB2A7-D2AA-4BBD-929E-8C5061A11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7CEC8-8D97-4699-98D2-39B829CA731C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14901F2-8F2C-43A4-96CE-5DBDEE69E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F9C3A6-3326-4736-BEDE-C9F56C3C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6070-1C8C-4C9F-8BE1-4EABC2C12F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487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B6BAD2-504E-4FE0-B3D8-C3CE7614D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6ADA77-EF7E-4079-A142-7FEF997F61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F2A91CA-B473-4764-A976-C4F9DF213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7CEC8-8D97-4699-98D2-39B829CA731C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55C759-2024-4AEC-8391-4A45F5CFD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62BB51-8649-4E2F-8E3C-5E75AC16F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6070-1C8C-4C9F-8BE1-4EABC2C12F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857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3CF296-510B-4C4D-A7EC-434C210F1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B618648-1B48-45AA-9903-589676332F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CD24186-7D38-4BF0-87BA-A6F00A520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7CEC8-8D97-4699-98D2-39B829CA731C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F0A8E8-7C1A-4E8B-9E1A-686100D24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0527528-12FD-4430-BE89-EA7ECC49F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6070-1C8C-4C9F-8BE1-4EABC2C12F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405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47AE50-41B1-4EA7-8CB4-4245092F1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393B89E-D599-41E3-8990-1FEEB87EF6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DFE3060-D9B9-424B-8242-F62B65161F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D7BBFE2-6517-4B09-8E15-019E573C0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7CEC8-8D97-4699-98D2-39B829CA731C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C45EE58-C7F7-4332-98E1-D4DBEB85C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4967B9B-A4E7-4B1C-BB02-49713DCF7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6070-1C8C-4C9F-8BE1-4EABC2C12F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698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9039C3-871D-407F-B20A-1641AFD00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9606F8E-3835-4D38-9CC6-E2E5F979E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3E1039B-A997-429B-B203-F0C4AF0FB8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E7950F0-FE22-4671-87C7-ABAC6DED34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7C90771-15A7-4D41-94E4-C2D31CEB3B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A6170AC-A4E2-44C0-B04C-109717697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7CEC8-8D97-4699-98D2-39B829CA731C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AD9C3CF-C8A1-4A8B-9ADD-2FBEF4E01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6CADBD9-3BA0-4081-87BC-63FD260C0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6070-1C8C-4C9F-8BE1-4EABC2C12F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329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6DD534-5218-4160-AA45-32CEC467D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EB69A84-C3DA-4B2D-8D6E-47E880788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7CEC8-8D97-4699-98D2-39B829CA731C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8146E15-C25E-4B5F-9972-06872A056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CED1EA7-68F5-493C-AEFE-745B1B0A7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6070-1C8C-4C9F-8BE1-4EABC2C12F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7095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2AC9A12-92E3-4A3D-9E56-8349F3A08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7CEC8-8D97-4699-98D2-39B829CA731C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D5E3838-2213-4445-BFA4-195815F49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B81359B-6B51-4E1A-A56D-34FABCB64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6070-1C8C-4C9F-8BE1-4EABC2C12F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621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608004-36C4-4B47-94BD-4F7047DCB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A19A85-FA08-4F27-9DB9-85A6B449A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2322973-C240-47CD-BFD2-AD7B2206B6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DED59B5-E45D-417F-997E-391067E29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7CEC8-8D97-4699-98D2-39B829CA731C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EFAE78B-97E2-4DB2-A281-146F8D0CE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1CC8CA3-94B1-4765-9CD4-02CDE3199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6070-1C8C-4C9F-8BE1-4EABC2C12F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085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2D9192-55FA-4480-9BEB-AFC96E008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E3DDF5A-3A4E-4810-8859-54E028C6E2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69AAADB-1940-4448-9613-0FA5B99D76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37D777E-8AC0-4E44-81A1-A33871CB8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7CEC8-8D97-4699-98D2-39B829CA731C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9534D70-CE6A-4874-91A5-27FD67B01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21710A3-6F70-4325-BD80-42D790842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6070-1C8C-4C9F-8BE1-4EABC2C12F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879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3F1CD5-B43D-4C5C-93F3-9EC3FEFC7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CD07AFA-0E68-4871-ACAF-8DF97740C0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8B9D860-4307-4195-BF09-A0E856657A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7CEC8-8D97-4699-98D2-39B829CA731C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ED0310-D7DC-45AB-9E5F-A06B4C634B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D19364B-DBF4-4E08-A360-8AF1317F83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D6070-1C8C-4C9F-8BE1-4EABC2C12F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2920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65E05F-D38E-4122-8C09-2A1C7FCE43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8831" y="1175629"/>
            <a:ext cx="11088209" cy="2387600"/>
          </a:xfrm>
        </p:spPr>
        <p:txBody>
          <a:bodyPr>
            <a:noAutofit/>
          </a:bodyPr>
          <a:lstStyle/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4</a:t>
            </a:r>
            <a:b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«Психологическая структура способности к принятию управленческих решений»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97CD795-E8E1-4522-AC1F-DB0061FAC6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2097" y="4187965"/>
            <a:ext cx="11407806" cy="1655762"/>
          </a:xfrm>
        </p:spPr>
        <p:txBody>
          <a:bodyPr>
            <a:noAutofit/>
          </a:bodyPr>
          <a:lstStyle/>
          <a:p>
            <a:r>
              <a:rPr lang="ru-RU" sz="3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4.1. Теоретические основы исследования способности к принятию управленческих решений (ПУР)</a:t>
            </a:r>
          </a:p>
          <a:p>
            <a:r>
              <a:rPr lang="ru-RU" sz="3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4.2. Содержание и структура способности к принятию управленческих решений</a:t>
            </a:r>
          </a:p>
          <a:p>
            <a:endParaRPr lang="ru-RU" sz="33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361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6369C5-1455-48E5-BC03-CC4A504C7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4.1. Теоретические основы исследования способности к принятию управленческих решений (ПУР)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ACDBBC-50DE-41AA-A1F1-645476E88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207" y="1825624"/>
            <a:ext cx="11585359" cy="4850384"/>
          </a:xfrm>
        </p:spPr>
        <p:txBody>
          <a:bodyPr>
            <a:normAutofit/>
          </a:bodyPr>
          <a:lstStyle/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Проблема способности к принятию управленческих решений является одной из важнейших и в теории менеджмента, и психологии управления. Чрезвычайно трудно найти в структуре управленческой деятельности другой такой компонент, который мог бы сравниться с управленческими решениями по степени значимости влияния на ее результативные и процессуальные характеристики. Причем процессы ПУР уже не просто «оказывают влияние» на деятельность, а непосредственно и прямо ее определяют, выступают «решающей» детерминантой всей управленческой деятельности (не только в прямом и даже в этимологическом смысле). Это связано: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с центральным, ключевым положением процессов ПУР в структуре управленческой деятельности;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с их иерархически высшим положением в системе основных управленческих функций;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даже с известной синонимичностью функции выработки решений и управленческой деятельности в целом, с существенным совпадением содержания этих понятий.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459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375A56-119C-47CB-A196-048A161BF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9073"/>
          </a:xfrm>
        </p:spPr>
        <p:txBody>
          <a:bodyPr>
            <a:noAutofit/>
          </a:bodyPr>
          <a:lstStyle/>
          <a:p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Теоретическая значимость исследования способности к принятию управленческих решений 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9DBDC5-7BDF-4640-9063-432D9F679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452" y="1322773"/>
            <a:ext cx="11727402" cy="5415378"/>
          </a:xfrm>
        </p:spPr>
        <p:txBody>
          <a:bodyPr>
            <a:normAutofit/>
          </a:bodyPr>
          <a:lstStyle/>
          <a:p>
            <a:pPr indent="450215" algn="just">
              <a:lnSpc>
                <a:spcPct val="115000"/>
              </a:lnSpc>
              <a:spcAft>
                <a:spcPts val="800"/>
              </a:spcAft>
            </a:pP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процессах ПУР наиболее полно и комплексно, объемно и рельефно представлены все основные компоненты психики: и когнитивные, и эмоционально-волевые, и мотивационные, и личностные, и социально-психологические и др.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Процессы ПУР максимально синтетичны, принципиально гетерогенны и интегративны по своему составу. Соответственно и в самой проблеме их изучения в целом и в проблеме способности к ним синтезируются многие, притом важнейшие, общепсихологические проблемы. </a:t>
            </a:r>
          </a:p>
          <a:p>
            <a:pPr indent="450215" algn="just">
              <a:lnSpc>
                <a:spcPct val="115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 современного состояния данной проблемы показывает, что она разработана в целом явно недостаточно; совершенно не в той степени, как того требует ее практическая значимость. </a:t>
            </a:r>
          </a:p>
          <a:p>
            <a:pPr indent="450215" algn="just">
              <a:lnSpc>
                <a:spcPct val="115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Характерной особенностью состояния данной проблемы является и то, что попытки ее решения в основном носят эмпирико-описательный или организационно-феноменологический (а нередко — и просто умозрительно-спекулятивный) характер.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120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9937ED-EBFC-4BED-9AF2-0C1813A1B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0" y="0"/>
            <a:ext cx="10515600" cy="674703"/>
          </a:xfrm>
        </p:spPr>
        <p:txBody>
          <a:bodyPr>
            <a:normAutofit/>
          </a:bodyPr>
          <a:lstStyle/>
          <a:p>
            <a:r>
              <a:rPr lang="ru-RU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Вопросы при постановке проблемы способности к ПУР.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6EE9210-0539-4CD8-96B9-0D928772D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900" y="674703"/>
            <a:ext cx="11896076" cy="5433133"/>
          </a:xfrm>
        </p:spPr>
        <p:txBody>
          <a:bodyPr>
            <a:noAutofit/>
          </a:bodyPr>
          <a:lstStyle/>
          <a:p>
            <a:pPr indent="450215">
              <a:lnSpc>
                <a:spcPct val="115000"/>
              </a:lnSpc>
              <a:spcAft>
                <a:spcPts val="800"/>
              </a:spcAft>
            </a:pPr>
            <a:r>
              <a:rPr lang="ru-RU" sz="22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она существует, то каковы ее состав, входящие в нее личностные качества и их структура? </a:t>
            </a: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15000"/>
              </a:lnSpc>
              <a:spcAft>
                <a:spcPts val="800"/>
              </a:spcAft>
            </a:pPr>
            <a:r>
              <a:rPr lang="ru-RU" sz="22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Какие базовые свойства личности в наибольшей мере влияют на эффективность управленческих решений? </a:t>
            </a: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15000"/>
              </a:lnSpc>
              <a:spcAft>
                <a:spcPts val="800"/>
              </a:spcAft>
            </a:pPr>
            <a:r>
              <a:rPr lang="ru-RU" sz="22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Формируются ли на основе их синтеза какие-либо личностные новообразования (синтетические свойства), способствующие управленческим решениям? </a:t>
            </a: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15000"/>
              </a:lnSpc>
              <a:spcAft>
                <a:spcPts val="800"/>
              </a:spcAft>
            </a:pPr>
            <a:r>
              <a:rPr lang="ru-RU" sz="22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 соотносится способность к ПУР с </a:t>
            </a:r>
            <a:r>
              <a:rPr lang="ru-RU" sz="2200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общеуправленческими</a:t>
            </a:r>
            <a:r>
              <a:rPr lang="ru-RU" sz="22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способностями?</a:t>
            </a: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15000"/>
              </a:lnSpc>
              <a:spcAft>
                <a:spcPts val="800"/>
              </a:spcAft>
            </a:pPr>
            <a:r>
              <a:rPr lang="ru-RU" sz="22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Унитарна ли способность к ПУР или она множественна, парциальна и в реальности представлена различными ее видами в зависимости, например, от стилевых характеристик управленческой деятельности? </a:t>
            </a: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15000"/>
              </a:lnSpc>
              <a:spcAft>
                <a:spcPts val="800"/>
              </a:spcAft>
            </a:pPr>
            <a:r>
              <a:rPr lang="ru-RU" sz="22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Существуют ли генетические предпосылки этой способности? </a:t>
            </a: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15000"/>
              </a:lnSpc>
              <a:spcAft>
                <a:spcPts val="800"/>
              </a:spcAft>
            </a:pPr>
            <a:r>
              <a:rPr lang="ru-RU" sz="22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Каковы возможности и диапазон ее развития, в том числе в деятельности?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942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579995-F95F-47EE-8D38-95C50EE6E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747" y="231319"/>
            <a:ext cx="10515600" cy="940533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4.2. Содержание и структура способности к принятию управленческих решений</a:t>
            </a:r>
            <a:endParaRPr lang="ru-RU" sz="3200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DB7517-1992-4EB4-9CDC-CAD71FB3A4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560" y="1562470"/>
            <a:ext cx="10596240" cy="498925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Фактор когнитивной интеграции.</a:t>
            </a:r>
          </a:p>
          <a:p>
            <a:pPr marL="514350" indent="-514350">
              <a:buAutoNum type="arabicPeriod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Фактор личностной дифференциации труднее поддается интерпретации, поскольку сами свойства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внекогнитивного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(то есть собственно личностного) плана более многомерны и неоднозначны.</a:t>
            </a:r>
          </a:p>
          <a:p>
            <a:pPr marL="514350" indent="-514350">
              <a:buAutoNum type="arabicPeriod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Фактор когнитивно-личностной автономии.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514350" indent="-514350">
              <a:buAutoNum type="arabicPeriod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Рефлексивный фактор был установлен и как один из результатов факторизации первичной корреляционной матрицы, и как следствие структурного анализа построенных на их основе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коррелограмм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Прогностический фактор.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798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F5296E8-0D7E-43A1-807F-6A8D2D76B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963" y="248575"/>
            <a:ext cx="11683014" cy="6391922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факторы когнитивной интеграции (интеллектуальной), </a:t>
            </a:r>
          </a:p>
          <a:p>
            <a:pPr algn="ctr"/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метакогнитивной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дифференциации (личностный), </a:t>
            </a:r>
          </a:p>
          <a:p>
            <a:pPr algn="ctr"/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когнитивно-личностной автономии (инструментальный), </a:t>
            </a:r>
          </a:p>
          <a:p>
            <a:pPr algn="ctr"/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также рефлексивный и прогностический. </a:t>
            </a:r>
          </a:p>
          <a:p>
            <a:pPr marL="0" indent="0">
              <a:buNone/>
            </a:pP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Будучи ортогональными (независимые друг от друга), оказывая существенное автономное воздействие на эффективность процессов ПУР, они органически взаимосвязаны, выступая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взаимополагаемыми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онтологически неразделимыми аспектами общей способности к ПУР. </a:t>
            </a:r>
          </a:p>
          <a:p>
            <a:pPr marL="0" indent="0">
              <a:buNone/>
            </a:pP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плане содержания каждого фактора и структуры в целом ведущую роль в их организации играют механизмы интегративного типа, а также объективно сопряженные с ними механизмы дифференцирующего типа. </a:t>
            </a:r>
          </a:p>
          <a:p>
            <a:pPr marL="0" indent="0">
              <a:buNone/>
            </a:pP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 самым способность к ПУР раскрывается в своем особом психологическом статусе — как интегральная способность личности.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538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B752C81-F7CA-419F-B66F-EE62A8C34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3497749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612</Words>
  <Application>Microsoft Office PowerPoint</Application>
  <PresentationFormat>Широкоэкранный</PresentationFormat>
  <Paragraphs>38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Лекция 4  Тема «Психологическая структура способности к принятию управленческих решений»</vt:lpstr>
      <vt:lpstr>4.1. Теоретические основы исследования способности к принятию управленческих решений (ПУР)</vt:lpstr>
      <vt:lpstr>Теоретическая значимость исследования способности к принятию управленческих решений </vt:lpstr>
      <vt:lpstr>Вопросы при постановке проблемы способности к ПУР.</vt:lpstr>
      <vt:lpstr>4.2. Содержание и структура способности к принятию управленческих решений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4 Тема 1.3 «Психологические аспекты управленческих воздействий и решений»   Тема «Психологическая структура способности к принятию управленческих решений»</dc:title>
  <dc:creator>Анисимова Наталия Анатольевна</dc:creator>
  <cp:lastModifiedBy>Анисимова Наталия Анатольевна</cp:lastModifiedBy>
  <cp:revision>3</cp:revision>
  <dcterms:created xsi:type="dcterms:W3CDTF">2025-03-03T10:37:45Z</dcterms:created>
  <dcterms:modified xsi:type="dcterms:W3CDTF">2025-03-03T10:57:30Z</dcterms:modified>
</cp:coreProperties>
</file>