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99" d="100"/>
          <a:sy n="99" d="100"/>
        </p:scale>
        <p:origin x="-240"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24.02.2025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24.02.2025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24.02.2025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24.02.2025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24.02.2025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5B106E36-FD25-4E2D-B0AA-010F637433A0}" type="datetimeFigureOut">
              <a:rPr lang="ru-RU" smtClean="0"/>
              <a:pPr/>
              <a:t>24.02.2025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5B106E36-FD25-4E2D-B0AA-010F637433A0}" type="datetimeFigureOut">
              <a:rPr lang="ru-RU" smtClean="0"/>
              <a:pPr/>
              <a:t>24.02.2025</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B106E36-FD25-4E2D-B0AA-010F637433A0}" type="datetimeFigureOut">
              <a:rPr lang="ru-RU" smtClean="0"/>
              <a:pPr/>
              <a:t>24.02.2025</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24.02.2025</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24.02.2025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24.02.2025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106E36-FD25-4E2D-B0AA-010F637433A0}" type="datetimeFigureOut">
              <a:rPr lang="ru-RU" smtClean="0"/>
              <a:pPr/>
              <a:t>24.02.2025</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714348" y="1142984"/>
            <a:ext cx="7772400" cy="1470025"/>
          </a:xfrm>
        </p:spPr>
        <p:txBody>
          <a:bodyPr>
            <a:normAutofit fontScale="90000"/>
          </a:bodyPr>
          <a:lstStyle/>
          <a:p>
            <a:r>
              <a:rPr lang="ru-RU" b="1" dirty="0" smtClean="0"/>
              <a:t>Лекция 3</a:t>
            </a:r>
            <a:r>
              <a:rPr lang="ru-RU" dirty="0" smtClean="0"/>
              <a:t/>
            </a:r>
            <a:br>
              <a:rPr lang="ru-RU" dirty="0" smtClean="0"/>
            </a:br>
            <a:r>
              <a:rPr lang="ru-RU" b="1" dirty="0" smtClean="0"/>
              <a:t>Тема 1.3 Модели и современная практика корпоративного </a:t>
            </a:r>
            <a:r>
              <a:rPr lang="ru-RU" b="1" dirty="0" smtClean="0"/>
              <a:t>управления</a:t>
            </a:r>
            <a:endParaRPr lang="ru-RU" dirty="0"/>
          </a:p>
        </p:txBody>
      </p:sp>
      <p:sp>
        <p:nvSpPr>
          <p:cNvPr id="3" name="Подзаголовок 2"/>
          <p:cNvSpPr>
            <a:spLocks noGrp="1"/>
          </p:cNvSpPr>
          <p:nvPr>
            <p:ph type="subTitle" idx="1"/>
          </p:nvPr>
        </p:nvSpPr>
        <p:spPr>
          <a:xfrm>
            <a:off x="428596" y="3886200"/>
            <a:ext cx="8286808" cy="1752600"/>
          </a:xfrm>
        </p:spPr>
        <p:txBody>
          <a:bodyPr>
            <a:noAutofit/>
          </a:bodyPr>
          <a:lstStyle/>
          <a:p>
            <a:r>
              <a:rPr lang="ru-RU" sz="2600" b="1" i="1" dirty="0" smtClean="0"/>
              <a:t>3.1 </a:t>
            </a:r>
            <a:r>
              <a:rPr lang="ru-RU" sz="2600" b="1" i="1" dirty="0" smtClean="0"/>
              <a:t>Характеристики моделей корпоративного управления (англо-американская, германская, японская) их особенности</a:t>
            </a:r>
            <a:endParaRPr lang="ru-RU" sz="2600" dirty="0" smtClean="0"/>
          </a:p>
          <a:p>
            <a:r>
              <a:rPr lang="ru-RU" sz="2600" b="1" i="1" dirty="0" smtClean="0"/>
              <a:t>3.2 Принципы корпоративного управления</a:t>
            </a:r>
            <a:endParaRPr lang="ru-RU" sz="2600" dirty="0" smtClean="0"/>
          </a:p>
          <a:p>
            <a:r>
              <a:rPr lang="ru-RU" sz="2600" b="1" i="1" dirty="0" smtClean="0"/>
              <a:t>3.3 </a:t>
            </a:r>
            <a:r>
              <a:rPr lang="ru-RU" sz="2600" b="1" i="1" dirty="0" smtClean="0"/>
              <a:t>Становление корпоративного </a:t>
            </a:r>
            <a:r>
              <a:rPr lang="ru-RU" sz="2600" b="1" i="1" dirty="0" smtClean="0"/>
              <a:t>управления в </a:t>
            </a:r>
            <a:r>
              <a:rPr lang="ru-RU" sz="2600" b="1" i="1" dirty="0" smtClean="0"/>
              <a:t>России</a:t>
            </a:r>
            <a:endParaRPr lang="ru-RU" sz="2600" dirty="0" smtClean="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ru-RU" sz="3600" b="1" i="1" dirty="0" smtClean="0"/>
              <a:t>3.3 Становление корпоративного управления в </a:t>
            </a:r>
            <a:r>
              <a:rPr lang="ru-RU" sz="3600" b="1" i="1" dirty="0" smtClean="0"/>
              <a:t>России</a:t>
            </a:r>
            <a:endParaRPr lang="ru-RU" sz="3600" dirty="0"/>
          </a:p>
        </p:txBody>
      </p:sp>
      <p:sp>
        <p:nvSpPr>
          <p:cNvPr id="3" name="Содержимое 2"/>
          <p:cNvSpPr>
            <a:spLocks noGrp="1"/>
          </p:cNvSpPr>
          <p:nvPr>
            <p:ph idx="1"/>
          </p:nvPr>
        </p:nvSpPr>
        <p:spPr>
          <a:xfrm>
            <a:off x="142844" y="1571612"/>
            <a:ext cx="8858312" cy="5143536"/>
          </a:xfrm>
        </p:spPr>
        <p:txBody>
          <a:bodyPr>
            <a:normAutofit fontScale="77500" lnSpcReduction="20000"/>
          </a:bodyPr>
          <a:lstStyle/>
          <a:p>
            <a:pPr>
              <a:buNone/>
            </a:pPr>
            <a:r>
              <a:rPr lang="ru-RU" b="1" i="1" dirty="0" smtClean="0"/>
              <a:t>	</a:t>
            </a:r>
            <a:r>
              <a:rPr lang="ru-RU" dirty="0" smtClean="0"/>
              <a:t>Корпоративное </a:t>
            </a:r>
            <a:r>
              <a:rPr lang="ru-RU" dirty="0" smtClean="0"/>
              <a:t>управление в России регулируется, </a:t>
            </a:r>
            <a:endParaRPr lang="ru-RU" dirty="0" smtClean="0"/>
          </a:p>
          <a:p>
            <a:pPr>
              <a:buNone/>
            </a:pPr>
            <a:r>
              <a:rPr lang="ru-RU" dirty="0" smtClean="0"/>
              <a:t>1. Гражданским </a:t>
            </a:r>
            <a:r>
              <a:rPr lang="ru-RU" dirty="0" smtClean="0"/>
              <a:t>кодексом РФ, во-вторых, Федеральными законами «Об акционерных обществах», «О рынке ценных бумаг», «О защите прав и законных интересов инвесторов на рынке ценных бумаг», в-третьих, нормативными актами Федеральной Службы по финансовым рынкам (ФСФР).</a:t>
            </a:r>
          </a:p>
          <a:p>
            <a:pPr>
              <a:buNone/>
            </a:pPr>
            <a:r>
              <a:rPr lang="ru-RU" dirty="0" smtClean="0"/>
              <a:t>2. </a:t>
            </a:r>
            <a:r>
              <a:rPr lang="ru-RU" dirty="0" smtClean="0"/>
              <a:t>С</a:t>
            </a:r>
            <a:r>
              <a:rPr lang="ru-RU" dirty="0" smtClean="0"/>
              <a:t> </a:t>
            </a:r>
            <a:r>
              <a:rPr lang="ru-RU" dirty="0" smtClean="0"/>
              <a:t>формальной точки зрения российское корпоративное законодательство достаточно развито, но необходимо укреплять механизмы </a:t>
            </a:r>
            <a:r>
              <a:rPr lang="ru-RU" dirty="0" err="1" smtClean="0"/>
              <a:t>правоприменения</a:t>
            </a:r>
            <a:r>
              <a:rPr lang="ru-RU" dirty="0" smtClean="0"/>
              <a:t>, ужесточать требования по соблюдению прав акционеров, раскрытию информации и т.д.</a:t>
            </a:r>
          </a:p>
          <a:p>
            <a:pPr>
              <a:buNone/>
            </a:pPr>
            <a:r>
              <a:rPr lang="ru-RU" dirty="0" smtClean="0"/>
              <a:t>3. В </a:t>
            </a:r>
            <a:r>
              <a:rPr lang="ru-RU" dirty="0" smtClean="0"/>
              <a:t>настоящее время вступил в силу Кодекс корпоративного поведения, разработанный ФКЦБ (ныне ФСФР) и одобренный Правительством РФ</a:t>
            </a:r>
            <a:r>
              <a:rPr lang="ru-RU" dirty="0" smtClean="0"/>
              <a:t>.</a:t>
            </a:r>
            <a:endParaRPr lang="ru-RU"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857232"/>
          </a:xfrm>
        </p:spPr>
        <p:txBody>
          <a:bodyPr>
            <a:noAutofit/>
          </a:bodyPr>
          <a:lstStyle/>
          <a:p>
            <a:r>
              <a:rPr lang="ru-RU" sz="3200" b="1" dirty="0" smtClean="0"/>
              <a:t>Кодекс устанавливает следующие принципы корпоративного </a:t>
            </a:r>
            <a:r>
              <a:rPr lang="ru-RU" sz="3200" b="1" dirty="0" smtClean="0"/>
              <a:t>управления</a:t>
            </a:r>
            <a:endParaRPr lang="ru-RU" sz="3200" dirty="0"/>
          </a:p>
        </p:txBody>
      </p:sp>
      <p:sp>
        <p:nvSpPr>
          <p:cNvPr id="3" name="Содержимое 2"/>
          <p:cNvSpPr>
            <a:spLocks noGrp="1"/>
          </p:cNvSpPr>
          <p:nvPr>
            <p:ph idx="1"/>
          </p:nvPr>
        </p:nvSpPr>
        <p:spPr>
          <a:xfrm>
            <a:off x="0" y="928670"/>
            <a:ext cx="9001156" cy="5715016"/>
          </a:xfrm>
        </p:spPr>
        <p:txBody>
          <a:bodyPr>
            <a:normAutofit fontScale="55000" lnSpcReduction="20000"/>
          </a:bodyPr>
          <a:lstStyle/>
          <a:p>
            <a:pPr>
              <a:buNone/>
            </a:pPr>
            <a:r>
              <a:rPr lang="ru-RU" dirty="0" smtClean="0"/>
              <a:t>1</a:t>
            </a:r>
            <a:r>
              <a:rPr lang="ru-RU" dirty="0" smtClean="0"/>
              <a:t>. Практика корпоративного поведения должна обеспечивать акционерам реальную возможность осуществлять свои права, связанные с участием в обществе.</a:t>
            </a:r>
          </a:p>
          <a:p>
            <a:pPr>
              <a:buNone/>
            </a:pPr>
            <a:r>
              <a:rPr lang="ru-RU" dirty="0" smtClean="0"/>
              <a:t>2. Практика корпоративного поведения должна обеспечивать равное отношение к акционерам, владеющим равным числом акций одного типа (категории). </a:t>
            </a:r>
          </a:p>
          <a:p>
            <a:pPr>
              <a:buNone/>
            </a:pPr>
            <a:r>
              <a:rPr lang="ru-RU" dirty="0" smtClean="0"/>
              <a:t>3. Практика корпоративного поведения должна обеспечивать осуществление советом директоров стратегического управления деятельностью общества и эффективный контроль с его стороны за деятельностью исполнительных органов общества, а также подотчетность членов совета директоров его акционерам.</a:t>
            </a:r>
          </a:p>
          <a:p>
            <a:pPr>
              <a:buNone/>
            </a:pPr>
            <a:r>
              <a:rPr lang="ru-RU" dirty="0" smtClean="0"/>
              <a:t>4. Практика корпоративного поведения должна обеспечивать исполнительным органам общества возможность разумно, добросовестно, исключительно в интересах общества осуществлять эффективное руководство текущей деятельностью общества, а также подотчетность исполнительных органов совету директоров общества и его акционерам.</a:t>
            </a:r>
          </a:p>
          <a:p>
            <a:pPr>
              <a:buNone/>
            </a:pPr>
            <a:r>
              <a:rPr lang="ru-RU" dirty="0" smtClean="0"/>
              <a:t>5. Практика корпоративного поведения должна обеспечивать своевременное раскрытие полной и достоверной информации об обществах, в том числе о его финансовом положении, экономических показателях. </a:t>
            </a:r>
          </a:p>
          <a:p>
            <a:pPr>
              <a:buNone/>
            </a:pPr>
            <a:r>
              <a:rPr lang="ru-RU" dirty="0" smtClean="0"/>
              <a:t>6. Практика корпоративного поведения должна учитывать предусмотренные законодательством права заинтересованных лиц, в том числе работников общества, и поощрять активное сотрудничество общества и заинтересованных лиц в целях увеличения активов общества, стоимости акций и иных ценных бумаг общества, создания новых рабочих мест.</a:t>
            </a:r>
          </a:p>
          <a:p>
            <a:pPr>
              <a:buNone/>
            </a:pPr>
            <a:r>
              <a:rPr lang="ru-RU" dirty="0" smtClean="0"/>
              <a:t>7. Практика корпоративного должна обеспечивать эффективный контроль над финансово-хозяйственной деятельностью общества с целью защиты прав и законных интересов акционеров</a:t>
            </a:r>
            <a:r>
              <a:rPr lang="ru-RU" dirty="0" smtClean="0"/>
              <a:t>.</a:t>
            </a:r>
            <a:endParaRPr lang="ru-RU"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928670"/>
          </a:xfrm>
        </p:spPr>
        <p:txBody>
          <a:bodyPr>
            <a:noAutofit/>
          </a:bodyPr>
          <a:lstStyle/>
          <a:p>
            <a:r>
              <a:rPr lang="ru-RU" sz="3200" b="1" dirty="0" smtClean="0"/>
              <a:t>Кодекс содержит детальные рекомендации по следующим вопросам</a:t>
            </a:r>
            <a:r>
              <a:rPr lang="ru-RU" sz="3200" dirty="0" smtClean="0"/>
              <a:t>:</a:t>
            </a:r>
            <a:endParaRPr lang="ru-RU" sz="3200" dirty="0"/>
          </a:p>
        </p:txBody>
      </p:sp>
      <p:sp>
        <p:nvSpPr>
          <p:cNvPr id="3" name="Содержимое 2"/>
          <p:cNvSpPr>
            <a:spLocks noGrp="1"/>
          </p:cNvSpPr>
          <p:nvPr>
            <p:ph idx="1"/>
          </p:nvPr>
        </p:nvSpPr>
        <p:spPr>
          <a:xfrm>
            <a:off x="142844" y="1000108"/>
            <a:ext cx="9001156" cy="5857892"/>
          </a:xfrm>
        </p:spPr>
        <p:txBody>
          <a:bodyPr>
            <a:normAutofit fontScale="85000" lnSpcReduction="10000"/>
          </a:bodyPr>
          <a:lstStyle/>
          <a:p>
            <a:pPr lvl="0"/>
            <a:r>
              <a:rPr lang="ru-RU" dirty="0" smtClean="0"/>
              <a:t>Созыв</a:t>
            </a:r>
            <a:r>
              <a:rPr lang="ru-RU" dirty="0" smtClean="0"/>
              <a:t>, подготовка и проведение общего собрания акционеров;</a:t>
            </a:r>
          </a:p>
          <a:p>
            <a:pPr lvl="0"/>
            <a:r>
              <a:rPr lang="ru-RU" dirty="0" smtClean="0"/>
              <a:t>Совет директоров общества: формирование, функции, вознаграждение;</a:t>
            </a:r>
          </a:p>
          <a:p>
            <a:pPr lvl="0"/>
            <a:r>
              <a:rPr lang="ru-RU" dirty="0" smtClean="0"/>
              <a:t>Исполнительные органы общества: формирование, компетенция, вознаграждение;</a:t>
            </a:r>
          </a:p>
          <a:p>
            <a:pPr lvl="0"/>
            <a:r>
              <a:rPr lang="ru-RU" dirty="0" smtClean="0"/>
              <a:t>Крупные сделки, реорганизации: определение, порядок проведения;</a:t>
            </a:r>
          </a:p>
          <a:p>
            <a:pPr lvl="0"/>
            <a:r>
              <a:rPr lang="ru-RU" dirty="0" smtClean="0"/>
              <a:t>Раскрытие информации об обществе: цели, формы;</a:t>
            </a:r>
          </a:p>
          <a:p>
            <a:pPr lvl="0"/>
            <a:r>
              <a:rPr lang="ru-RU" dirty="0" smtClean="0"/>
              <a:t>Контроль за финансово-хозяйственной деятельностью общества: цели и организация контроля, аудиторская проверка, ревизионная комиссия;</a:t>
            </a:r>
          </a:p>
          <a:p>
            <a:pPr lvl="0"/>
            <a:r>
              <a:rPr lang="ru-RU" dirty="0" smtClean="0"/>
              <a:t>Дивиденды: определение размера, порядок выплаты;</a:t>
            </a:r>
          </a:p>
          <a:p>
            <a:pPr lvl="0"/>
            <a:r>
              <a:rPr lang="ru-RU" dirty="0" smtClean="0"/>
              <a:t>Урегулирование корпоративных конфликтов.</a:t>
            </a:r>
          </a:p>
          <a:p>
            <a:pPr>
              <a:buNone/>
            </a:pPr>
            <a:endParaRPr lang="ru-RU"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l"/>
            <a:r>
              <a:rPr lang="ru-RU" sz="3400" b="1" dirty="0" smtClean="0"/>
              <a:t>Цель </a:t>
            </a:r>
            <a:r>
              <a:rPr lang="ru-RU" sz="3400" b="1" dirty="0" smtClean="0"/>
              <a:t>применения Кодекса</a:t>
            </a:r>
            <a:r>
              <a:rPr lang="ru-RU" sz="3400" dirty="0" smtClean="0"/>
              <a:t> </a:t>
            </a:r>
            <a:endParaRPr lang="ru-RU" sz="3400" dirty="0"/>
          </a:p>
        </p:txBody>
      </p:sp>
      <p:sp>
        <p:nvSpPr>
          <p:cNvPr id="3" name="Содержимое 2"/>
          <p:cNvSpPr>
            <a:spLocks noGrp="1"/>
          </p:cNvSpPr>
          <p:nvPr>
            <p:ph idx="1"/>
          </p:nvPr>
        </p:nvSpPr>
        <p:spPr>
          <a:xfrm>
            <a:off x="457200" y="1600201"/>
            <a:ext cx="8258204" cy="3043246"/>
          </a:xfrm>
        </p:spPr>
        <p:txBody>
          <a:bodyPr>
            <a:noAutofit/>
          </a:bodyPr>
          <a:lstStyle/>
          <a:p>
            <a:r>
              <a:rPr lang="ru-RU" sz="2800" dirty="0" smtClean="0"/>
              <a:t>защита </a:t>
            </a:r>
            <a:r>
              <a:rPr lang="ru-RU" sz="2800" dirty="0" smtClean="0"/>
              <a:t>интересов всех акционеров независимо от размера пакета акций, которым они владеют. Чем более высокого уровня защиты интересов акционеров удастся достичь, тем на большие инвестиции смогут рассчитывать российские акционерные общества (АО), что окажет положительное влияние на российскую экономику в целом.</a:t>
            </a:r>
          </a:p>
          <a:p>
            <a:endParaRPr lang="ru-RU" sz="28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14282" y="0"/>
            <a:ext cx="8786874" cy="1143000"/>
          </a:xfrm>
        </p:spPr>
        <p:txBody>
          <a:bodyPr>
            <a:noAutofit/>
          </a:bodyPr>
          <a:lstStyle/>
          <a:p>
            <a:r>
              <a:rPr lang="ru-RU" sz="3600" b="1" i="1" dirty="0" smtClean="0"/>
              <a:t>3.1 Характеристики моделей корпоративного </a:t>
            </a:r>
            <a:r>
              <a:rPr lang="ru-RU" sz="3600" b="1" i="1" dirty="0" smtClean="0"/>
              <a:t>управления</a:t>
            </a:r>
            <a:endParaRPr lang="ru-RU" sz="3600" dirty="0"/>
          </a:p>
        </p:txBody>
      </p:sp>
      <p:sp>
        <p:nvSpPr>
          <p:cNvPr id="3" name="Содержимое 2"/>
          <p:cNvSpPr>
            <a:spLocks noGrp="1"/>
          </p:cNvSpPr>
          <p:nvPr>
            <p:ph idx="1"/>
          </p:nvPr>
        </p:nvSpPr>
        <p:spPr>
          <a:xfrm>
            <a:off x="0" y="1214422"/>
            <a:ext cx="9144000" cy="5643578"/>
          </a:xfrm>
        </p:spPr>
        <p:txBody>
          <a:bodyPr>
            <a:normAutofit fontScale="55000" lnSpcReduction="20000"/>
          </a:bodyPr>
          <a:lstStyle/>
          <a:p>
            <a:pPr algn="ctr">
              <a:buNone/>
            </a:pPr>
            <a:r>
              <a:rPr lang="ru-RU" sz="5500" b="1" dirty="0" smtClean="0"/>
              <a:t>Англо-американская </a:t>
            </a:r>
            <a:r>
              <a:rPr lang="ru-RU" sz="5500" b="1" dirty="0" smtClean="0"/>
              <a:t>модель</a:t>
            </a:r>
            <a:endParaRPr lang="ru-RU" sz="5500" dirty="0" smtClean="0"/>
          </a:p>
          <a:p>
            <a:pPr lvl="0">
              <a:buNone/>
            </a:pPr>
            <a:r>
              <a:rPr lang="ru-RU" b="1" i="1" dirty="0" smtClean="0"/>
              <a:t>	1. Область </a:t>
            </a:r>
            <a:r>
              <a:rPr lang="ru-RU" b="1" i="1" dirty="0" smtClean="0"/>
              <a:t>распространения модели</a:t>
            </a:r>
            <a:r>
              <a:rPr lang="ru-RU" dirty="0" smtClean="0"/>
              <a:t>. </a:t>
            </a:r>
          </a:p>
          <a:p>
            <a:r>
              <a:rPr lang="ru-RU" dirty="0" smtClean="0"/>
              <a:t>распространяется </a:t>
            </a:r>
            <a:r>
              <a:rPr lang="ru-RU" dirty="0" smtClean="0"/>
              <a:t>на корпорации США, Канады, Великобритании, Австралии, Новой Зеландии.</a:t>
            </a:r>
          </a:p>
          <a:p>
            <a:pPr>
              <a:buNone/>
            </a:pPr>
            <a:r>
              <a:rPr lang="ru-RU" i="1" dirty="0" smtClean="0"/>
              <a:t>	2</a:t>
            </a:r>
            <a:r>
              <a:rPr lang="ru-RU" i="1" dirty="0" smtClean="0"/>
              <a:t>. </a:t>
            </a:r>
            <a:r>
              <a:rPr lang="ru-RU" b="1" i="1" dirty="0" smtClean="0"/>
              <a:t>Ключевые участники реализации модели</a:t>
            </a:r>
            <a:r>
              <a:rPr lang="ru-RU" i="1" dirty="0" smtClean="0"/>
              <a:t>.</a:t>
            </a:r>
            <a:endParaRPr lang="ru-RU" dirty="0" smtClean="0"/>
          </a:p>
          <a:p>
            <a:r>
              <a:rPr lang="ru-RU" dirty="0" smtClean="0"/>
              <a:t>управляющие</a:t>
            </a:r>
            <a:r>
              <a:rPr lang="ru-RU" dirty="0" smtClean="0"/>
              <a:t>, директора, акционеры (в основном, институциональные инвесторы), правительственные структуры, биржи, </a:t>
            </a:r>
            <a:r>
              <a:rPr lang="ru-RU" dirty="0" err="1" smtClean="0"/>
              <a:t>саморегулируемые</a:t>
            </a:r>
            <a:r>
              <a:rPr lang="ru-RU" dirty="0" smtClean="0"/>
              <a:t> организации, консалтинговые фирмы, предоставляющие консультационные услуги корпорациям и акционерам по вопросам корпоративного управления и голосования по доверенности.</a:t>
            </a:r>
          </a:p>
          <a:p>
            <a:r>
              <a:rPr lang="ru-RU" b="1" i="1" dirty="0" smtClean="0"/>
              <a:t>Основные участники:</a:t>
            </a:r>
          </a:p>
          <a:p>
            <a:pPr>
              <a:buFontTx/>
              <a:buChar char="-"/>
            </a:pPr>
            <a:r>
              <a:rPr lang="ru-RU" dirty="0" smtClean="0"/>
              <a:t>менеджеры </a:t>
            </a:r>
            <a:r>
              <a:rPr lang="ru-RU" dirty="0" smtClean="0"/>
              <a:t>(управляющие), </a:t>
            </a:r>
            <a:endParaRPr lang="ru-RU" dirty="0" smtClean="0"/>
          </a:p>
          <a:p>
            <a:pPr>
              <a:buFontTx/>
              <a:buChar char="-"/>
            </a:pPr>
            <a:r>
              <a:rPr lang="ru-RU" dirty="0" smtClean="0"/>
              <a:t>директора </a:t>
            </a:r>
            <a:r>
              <a:rPr lang="ru-RU" dirty="0" smtClean="0"/>
              <a:t>(Совет </a:t>
            </a:r>
            <a:r>
              <a:rPr lang="ru-RU" dirty="0" smtClean="0"/>
              <a:t>директоров),</a:t>
            </a:r>
          </a:p>
          <a:p>
            <a:pPr>
              <a:buFontTx/>
              <a:buChar char="-"/>
            </a:pPr>
            <a:r>
              <a:rPr lang="ru-RU" dirty="0" smtClean="0"/>
              <a:t>акционеры</a:t>
            </a:r>
            <a:r>
              <a:rPr lang="ru-RU" dirty="0" smtClean="0"/>
              <a:t>.</a:t>
            </a:r>
          </a:p>
          <a:p>
            <a:pPr>
              <a:buNone/>
            </a:pPr>
            <a:r>
              <a:rPr lang="ru-RU" i="1" dirty="0" smtClean="0"/>
              <a:t>	3</a:t>
            </a:r>
            <a:r>
              <a:rPr lang="ru-RU" b="1" i="1" dirty="0" smtClean="0"/>
              <a:t>. Структура владения </a:t>
            </a:r>
            <a:r>
              <a:rPr lang="ru-RU" b="1" i="1" dirty="0" smtClean="0"/>
              <a:t>акциями</a:t>
            </a:r>
            <a:endParaRPr lang="ru-RU" dirty="0" smtClean="0"/>
          </a:p>
          <a:p>
            <a:r>
              <a:rPr lang="ru-RU" dirty="0" smtClean="0"/>
              <a:t>За послевоенный период в Великобритании и США наметился сдвиг в сторону увеличения числа акционеров из числа институциональных по сравнению с индивидуальными инвесторами. </a:t>
            </a:r>
            <a:endParaRPr lang="ru-RU" dirty="0" smtClean="0"/>
          </a:p>
          <a:p>
            <a:r>
              <a:rPr lang="ru-RU" dirty="0" smtClean="0"/>
              <a:t>Увеличение </a:t>
            </a:r>
            <a:r>
              <a:rPr lang="ru-RU" dirty="0" smtClean="0"/>
              <a:t>числа институциональных инвесторов привело к усилению их влияния. В свою очередь, это повлекло за собой законодательные изменения, способствующие их активизации как участников корпоративных </a:t>
            </a:r>
            <a:r>
              <a:rPr lang="ru-RU" dirty="0" smtClean="0"/>
              <a:t>отношений.</a:t>
            </a:r>
            <a:endParaRPr lang="ru-RU"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42852"/>
            <a:ext cx="8229600" cy="428628"/>
          </a:xfrm>
        </p:spPr>
        <p:txBody>
          <a:bodyPr>
            <a:normAutofit/>
          </a:bodyPr>
          <a:lstStyle/>
          <a:p>
            <a:pPr algn="r"/>
            <a:r>
              <a:rPr lang="ru-RU" sz="2200" b="1" dirty="0" smtClean="0"/>
              <a:t>Англо-американская </a:t>
            </a:r>
            <a:r>
              <a:rPr lang="ru-RU" sz="2200" b="1" dirty="0" smtClean="0"/>
              <a:t>модель</a:t>
            </a:r>
            <a:endParaRPr lang="ru-RU" sz="2200" dirty="0"/>
          </a:p>
        </p:txBody>
      </p:sp>
      <p:sp>
        <p:nvSpPr>
          <p:cNvPr id="3" name="Содержимое 2"/>
          <p:cNvSpPr>
            <a:spLocks noGrp="1"/>
          </p:cNvSpPr>
          <p:nvPr>
            <p:ph idx="1"/>
          </p:nvPr>
        </p:nvSpPr>
        <p:spPr>
          <a:xfrm>
            <a:off x="0" y="571480"/>
            <a:ext cx="9144000" cy="6143668"/>
          </a:xfrm>
        </p:spPr>
        <p:txBody>
          <a:bodyPr>
            <a:noAutofit/>
          </a:bodyPr>
          <a:lstStyle/>
          <a:p>
            <a:pPr>
              <a:buNone/>
            </a:pPr>
            <a:r>
              <a:rPr lang="ru-RU" sz="2000" i="1" dirty="0" smtClean="0"/>
              <a:t>	4</a:t>
            </a:r>
            <a:r>
              <a:rPr lang="ru-RU" sz="2000" i="1" dirty="0" smtClean="0"/>
              <a:t>. </a:t>
            </a:r>
            <a:r>
              <a:rPr lang="ru-RU" sz="2000" b="1" i="1" dirty="0" smtClean="0"/>
              <a:t>Состав Совета директоров.</a:t>
            </a:r>
            <a:endParaRPr lang="ru-RU" sz="2000" dirty="0" smtClean="0"/>
          </a:p>
          <a:p>
            <a:r>
              <a:rPr lang="ru-RU" sz="2000" dirty="0" smtClean="0"/>
              <a:t>большинства </a:t>
            </a:r>
            <a:r>
              <a:rPr lang="ru-RU" sz="2000" dirty="0" smtClean="0"/>
              <a:t>корпораций Великобритании и США входят как «внутренние» члены ("</a:t>
            </a:r>
            <a:r>
              <a:rPr lang="ru-RU" sz="2000" b="1" dirty="0" smtClean="0"/>
              <a:t>инсайдеры</a:t>
            </a:r>
            <a:r>
              <a:rPr lang="ru-RU" sz="2000" dirty="0" smtClean="0"/>
              <a:t>"), так и «внешние» ("</a:t>
            </a:r>
            <a:r>
              <a:rPr lang="ru-RU" sz="2000" b="1" dirty="0" smtClean="0"/>
              <a:t>аутсайдеры</a:t>
            </a:r>
            <a:r>
              <a:rPr lang="ru-RU" sz="2000" dirty="0" smtClean="0"/>
              <a:t>"). </a:t>
            </a:r>
            <a:r>
              <a:rPr lang="ru-RU" sz="2000" b="1" i="1" dirty="0" smtClean="0"/>
              <a:t>Инсайдер</a:t>
            </a:r>
            <a:r>
              <a:rPr lang="ru-RU" sz="2000" dirty="0" smtClean="0"/>
              <a:t> – лицо, либо работающее в корпорации (менеджер, исполнитель или работник), либо тесно связанное с управлением корпорацией. </a:t>
            </a:r>
            <a:r>
              <a:rPr lang="ru-RU" sz="2000" b="1" i="1" dirty="0" smtClean="0"/>
              <a:t>Аутсайдер</a:t>
            </a:r>
            <a:r>
              <a:rPr lang="ru-RU" sz="2000" dirty="0" smtClean="0"/>
              <a:t> – это лицо, напрямую не связанное с корпорацией или с ее управлением.</a:t>
            </a:r>
          </a:p>
          <a:p>
            <a:pPr algn="r">
              <a:buNone/>
            </a:pPr>
            <a:r>
              <a:rPr lang="ru-RU" sz="2000" b="1" i="1" dirty="0" smtClean="0">
                <a:solidFill>
                  <a:srgbClr val="002060"/>
                </a:solidFill>
              </a:rPr>
              <a:t>Синонимом слова "инсайдер" может быть "исполнительный директор", </a:t>
            </a:r>
            <a:endParaRPr lang="ru-RU" sz="2000" b="1" i="1" dirty="0" smtClean="0">
              <a:solidFill>
                <a:srgbClr val="002060"/>
              </a:solidFill>
            </a:endParaRPr>
          </a:p>
          <a:p>
            <a:pPr algn="r">
              <a:buNone/>
            </a:pPr>
            <a:r>
              <a:rPr lang="ru-RU" sz="2000" b="1" i="1" dirty="0" smtClean="0">
                <a:solidFill>
                  <a:srgbClr val="002060"/>
                </a:solidFill>
              </a:rPr>
              <a:t>синонимом </a:t>
            </a:r>
            <a:r>
              <a:rPr lang="ru-RU" sz="2000" b="1" i="1" dirty="0" smtClean="0">
                <a:solidFill>
                  <a:srgbClr val="002060"/>
                </a:solidFill>
              </a:rPr>
              <a:t>слова "аутсайдер" является выражением "неисполнительный директор" или " независимый директор".</a:t>
            </a:r>
          </a:p>
          <a:p>
            <a:r>
              <a:rPr lang="ru-RU" sz="2000" dirty="0" smtClean="0"/>
              <a:t>Традиционно, председателем Совета директоров и главным (генеральным) исполнительным директором являлось одно и то же лицо. Часто это приводило к различным злоупотреблениям, в частности к концентрации власти в руках одного </a:t>
            </a:r>
            <a:r>
              <a:rPr lang="ru-RU" sz="2000" dirty="0" smtClean="0"/>
              <a:t>человека;</a:t>
            </a:r>
          </a:p>
          <a:p>
            <a:r>
              <a:rPr lang="ru-RU" sz="2000" dirty="0" smtClean="0"/>
              <a:t>Правление </a:t>
            </a:r>
            <a:r>
              <a:rPr lang="ru-RU" sz="2000" dirty="0" smtClean="0"/>
              <a:t>и Совет директоров пытаются удерживать власть в течение длительного периода времени, игнорируя интересы других акционеров.</a:t>
            </a:r>
          </a:p>
          <a:p>
            <a:r>
              <a:rPr lang="ru-RU" sz="2000" dirty="0" smtClean="0"/>
              <a:t>В настоящее время и американские, и английские корпорации тяготеют к включению в Совет директоров все большего числа независимых директоров</a:t>
            </a:r>
            <a:r>
              <a:rPr lang="ru-RU" sz="2000" dirty="0" smtClean="0"/>
              <a:t>.</a:t>
            </a:r>
            <a:endParaRPr lang="ru-RU" sz="2000"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0034" y="142852"/>
            <a:ext cx="8229600" cy="428628"/>
          </a:xfrm>
        </p:spPr>
        <p:txBody>
          <a:bodyPr>
            <a:normAutofit/>
          </a:bodyPr>
          <a:lstStyle/>
          <a:p>
            <a:pPr algn="r"/>
            <a:r>
              <a:rPr lang="ru-RU" sz="2200" b="1" dirty="0" smtClean="0">
                <a:solidFill>
                  <a:prstClr val="black"/>
                </a:solidFill>
              </a:rPr>
              <a:t>Англо-американская модель</a:t>
            </a:r>
            <a:endParaRPr lang="ru-RU" dirty="0"/>
          </a:p>
        </p:txBody>
      </p:sp>
      <p:sp>
        <p:nvSpPr>
          <p:cNvPr id="3" name="Содержимое 2"/>
          <p:cNvSpPr>
            <a:spLocks noGrp="1"/>
          </p:cNvSpPr>
          <p:nvPr>
            <p:ph idx="1"/>
          </p:nvPr>
        </p:nvSpPr>
        <p:spPr>
          <a:xfrm>
            <a:off x="142844" y="571480"/>
            <a:ext cx="8858312" cy="6143668"/>
          </a:xfrm>
        </p:spPr>
        <p:txBody>
          <a:bodyPr>
            <a:noAutofit/>
          </a:bodyPr>
          <a:lstStyle/>
          <a:p>
            <a:pPr>
              <a:buNone/>
            </a:pPr>
            <a:r>
              <a:rPr lang="ru-RU" sz="1900" dirty="0" smtClean="0"/>
              <a:t>	5</a:t>
            </a:r>
            <a:r>
              <a:rPr lang="ru-RU" sz="1900" dirty="0" smtClean="0"/>
              <a:t>. </a:t>
            </a:r>
            <a:r>
              <a:rPr lang="ru-RU" sz="1900" b="1" i="1" dirty="0" smtClean="0"/>
              <a:t>Требования к раскрытию информации.</a:t>
            </a:r>
            <a:endParaRPr lang="ru-RU" sz="1900" dirty="0" smtClean="0"/>
          </a:p>
          <a:p>
            <a:r>
              <a:rPr lang="ru-RU" sz="1900" dirty="0" smtClean="0"/>
              <a:t>самые </a:t>
            </a:r>
            <a:r>
              <a:rPr lang="ru-RU" sz="1900" dirty="0" smtClean="0"/>
              <a:t>строгие нормы раскрытия информации. </a:t>
            </a:r>
            <a:endParaRPr lang="ru-RU" sz="1900" dirty="0" smtClean="0"/>
          </a:p>
          <a:p>
            <a:r>
              <a:rPr lang="ru-RU" sz="1900" dirty="0" smtClean="0"/>
              <a:t>в </a:t>
            </a:r>
            <a:r>
              <a:rPr lang="ru-RU" sz="1900" dirty="0" smtClean="0"/>
              <a:t>годовой отчет или в повестку дня ежегодного общего собрания акционеров должны быть включены следующие сведения:</a:t>
            </a:r>
          </a:p>
          <a:p>
            <a:pPr>
              <a:buNone/>
            </a:pPr>
            <a:r>
              <a:rPr lang="ru-RU" sz="1900" dirty="0" smtClean="0"/>
              <a:t>	- </a:t>
            </a:r>
            <a:r>
              <a:rPr lang="ru-RU" sz="1900" dirty="0" smtClean="0"/>
              <a:t>ежеквартальная финансовая информация;</a:t>
            </a:r>
          </a:p>
          <a:p>
            <a:pPr>
              <a:buNone/>
            </a:pPr>
            <a:r>
              <a:rPr lang="ru-RU" sz="1900" dirty="0" smtClean="0"/>
              <a:t>	- </a:t>
            </a:r>
            <a:r>
              <a:rPr lang="ru-RU" sz="1900" dirty="0" smtClean="0"/>
              <a:t>данные о структуре капитала;</a:t>
            </a:r>
          </a:p>
          <a:p>
            <a:pPr>
              <a:buNone/>
            </a:pPr>
            <a:r>
              <a:rPr lang="ru-RU" sz="1900" dirty="0" smtClean="0"/>
              <a:t>	- </a:t>
            </a:r>
            <a:r>
              <a:rPr lang="ru-RU" sz="1900" dirty="0" smtClean="0"/>
              <a:t>справку о прежней деятельности назначаемых директоров (включая имена, занимаемые должности, отношения с корпорацией, владение акциями в корпорации);</a:t>
            </a:r>
          </a:p>
          <a:p>
            <a:pPr>
              <a:buNone/>
            </a:pPr>
            <a:r>
              <a:rPr lang="ru-RU" sz="1900" dirty="0" smtClean="0"/>
              <a:t>	- </a:t>
            </a:r>
            <a:r>
              <a:rPr lang="ru-RU" sz="1900" dirty="0" smtClean="0"/>
              <a:t>размеры зарплаты (вознаграждения), выплачиваемой исполнительным директорам, а также сведения о выплате вознаграждения каждому из пяти наиболее высокооплачиваемых руководителей (их имена должны быть указаны);</a:t>
            </a:r>
          </a:p>
          <a:p>
            <a:pPr>
              <a:buNone/>
            </a:pPr>
            <a:r>
              <a:rPr lang="ru-RU" sz="1900" dirty="0" smtClean="0"/>
              <a:t>	- </a:t>
            </a:r>
            <a:r>
              <a:rPr lang="ru-RU" sz="1900" dirty="0" smtClean="0"/>
              <a:t>данные о всех акционерах, владеющих свыше 5% акционерного капитала;</a:t>
            </a:r>
          </a:p>
          <a:p>
            <a:pPr>
              <a:buNone/>
            </a:pPr>
            <a:r>
              <a:rPr lang="ru-RU" sz="1900" dirty="0" smtClean="0"/>
              <a:t>	- </a:t>
            </a:r>
            <a:r>
              <a:rPr lang="ru-RU" sz="1900" dirty="0" smtClean="0"/>
              <a:t>сведения о возможном слиянии или реорганизации;</a:t>
            </a:r>
          </a:p>
          <a:p>
            <a:pPr>
              <a:buNone/>
            </a:pPr>
            <a:r>
              <a:rPr lang="ru-RU" sz="1900" dirty="0" smtClean="0"/>
              <a:t>	- </a:t>
            </a:r>
            <a:r>
              <a:rPr lang="ru-RU" sz="1900" dirty="0" smtClean="0"/>
              <a:t>сведения о предполагаемых поправках к Уставу;</a:t>
            </a:r>
          </a:p>
          <a:p>
            <a:pPr>
              <a:buNone/>
            </a:pPr>
            <a:r>
              <a:rPr lang="ru-RU" sz="1900" dirty="0" smtClean="0"/>
              <a:t>	- </a:t>
            </a:r>
            <a:r>
              <a:rPr lang="ru-RU" sz="1900" dirty="0" smtClean="0"/>
              <a:t>имена лиц или компаний, приглашаемых для аудиторской </a:t>
            </a:r>
            <a:r>
              <a:rPr lang="ru-RU" sz="1900" dirty="0" smtClean="0"/>
              <a:t>проверки</a:t>
            </a:r>
            <a:r>
              <a:rPr lang="ru-RU" sz="1900" dirty="0" smtClean="0"/>
              <a: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0"/>
            <a:ext cx="8229600" cy="642918"/>
          </a:xfrm>
        </p:spPr>
        <p:txBody>
          <a:bodyPr>
            <a:normAutofit/>
          </a:bodyPr>
          <a:lstStyle/>
          <a:p>
            <a:r>
              <a:rPr lang="ru-RU" sz="3600" b="1" dirty="0" smtClean="0"/>
              <a:t>Немецкая (Германская) </a:t>
            </a:r>
            <a:r>
              <a:rPr lang="ru-RU" sz="3600" b="1" dirty="0" smtClean="0"/>
              <a:t>модель</a:t>
            </a:r>
            <a:endParaRPr lang="ru-RU" sz="3600" dirty="0"/>
          </a:p>
        </p:txBody>
      </p:sp>
      <p:sp>
        <p:nvSpPr>
          <p:cNvPr id="3" name="Содержимое 2"/>
          <p:cNvSpPr>
            <a:spLocks noGrp="1"/>
          </p:cNvSpPr>
          <p:nvPr>
            <p:ph idx="1"/>
          </p:nvPr>
        </p:nvSpPr>
        <p:spPr>
          <a:xfrm>
            <a:off x="0" y="642918"/>
            <a:ext cx="9144000" cy="6000792"/>
          </a:xfrm>
        </p:spPr>
        <p:txBody>
          <a:bodyPr>
            <a:noAutofit/>
          </a:bodyPr>
          <a:lstStyle/>
          <a:p>
            <a:pPr lvl="0">
              <a:buNone/>
            </a:pPr>
            <a:r>
              <a:rPr lang="ru-RU" sz="1600" b="1" i="1" dirty="0" smtClean="0"/>
              <a:t>	1. Область </a:t>
            </a:r>
            <a:r>
              <a:rPr lang="ru-RU" sz="1600" b="1" i="1" dirty="0" smtClean="0"/>
              <a:t>распространения модели.</a:t>
            </a:r>
            <a:endParaRPr lang="ru-RU" sz="1600" b="1" dirty="0" smtClean="0"/>
          </a:p>
          <a:p>
            <a:r>
              <a:rPr lang="ru-RU" sz="1600" dirty="0" smtClean="0"/>
              <a:t>используется </a:t>
            </a:r>
            <a:r>
              <a:rPr lang="ru-RU" sz="1600" dirty="0" smtClean="0"/>
              <a:t>в немецких и австрийских корпорациях. </a:t>
            </a:r>
            <a:endParaRPr lang="ru-RU" sz="1600" dirty="0" smtClean="0"/>
          </a:p>
          <a:p>
            <a:r>
              <a:rPr lang="ru-RU" sz="1600" dirty="0" smtClean="0"/>
              <a:t>Некоторые </a:t>
            </a:r>
            <a:r>
              <a:rPr lang="ru-RU" sz="1600" dirty="0" smtClean="0"/>
              <a:t>элементы этой модели присутствуют также в Нидерландах и Скандинавии. </a:t>
            </a:r>
            <a:endParaRPr lang="ru-RU" sz="1600" dirty="0" smtClean="0"/>
          </a:p>
          <a:p>
            <a:r>
              <a:rPr lang="ru-RU" sz="1600" dirty="0" smtClean="0"/>
              <a:t>Кроме </a:t>
            </a:r>
            <a:r>
              <a:rPr lang="ru-RU" sz="1600" dirty="0" smtClean="0"/>
              <a:t>этого, недавно некоторые корпорации Франции и Бельгии также начали применять элементы немецкой модели.</a:t>
            </a:r>
          </a:p>
          <a:p>
            <a:pPr>
              <a:buNone/>
            </a:pPr>
            <a:r>
              <a:rPr lang="ru-RU" sz="1600" i="1" dirty="0" smtClean="0"/>
              <a:t>	2</a:t>
            </a:r>
            <a:r>
              <a:rPr lang="ru-RU" sz="1600" i="1" dirty="0" smtClean="0"/>
              <a:t>. </a:t>
            </a:r>
            <a:r>
              <a:rPr lang="ru-RU" sz="1600" b="1" i="1" dirty="0" smtClean="0"/>
              <a:t>Ключевые участники реализации модели.</a:t>
            </a:r>
            <a:endParaRPr lang="ru-RU" sz="1600" dirty="0" smtClean="0"/>
          </a:p>
          <a:p>
            <a:r>
              <a:rPr lang="ru-RU" sz="1600" dirty="0" smtClean="0"/>
              <a:t>Банки играют особую роль в реализации немецкой модели, поскольку являются долгосрочными акционерами корпораций. Представители банков выбираются в Советы директоров, их представительство в составе Совета директоров постоянно. </a:t>
            </a:r>
            <a:endParaRPr lang="ru-RU" sz="1600" dirty="0" smtClean="0"/>
          </a:p>
          <a:p>
            <a:r>
              <a:rPr lang="ru-RU" sz="1600" dirty="0" smtClean="0"/>
              <a:t>Банк </a:t>
            </a:r>
            <a:r>
              <a:rPr lang="ru-RU" sz="1600" dirty="0" smtClean="0"/>
              <a:t>выступает акционером и кредитором, эмитентом ценных бумаг и долговых обязательств, депозитарием и голосующим агентом на ежегодных общих собраниях акционеров.</a:t>
            </a:r>
          </a:p>
          <a:p>
            <a:r>
              <a:rPr lang="ru-RU" sz="1600" dirty="0" smtClean="0"/>
              <a:t>В виду того, что Совет директоров в немецкой модели представляет собой двухпалатный орган, то в состав ключевых участников выделены отдельно обе палаты его составляющие: Правление и Наблюдательный Совет. </a:t>
            </a:r>
            <a:endParaRPr lang="ru-RU" sz="1600" dirty="0" smtClean="0"/>
          </a:p>
          <a:p>
            <a:pPr algn="r">
              <a:buNone/>
            </a:pPr>
            <a:r>
              <a:rPr lang="ru-RU" sz="1600" dirty="0" smtClean="0"/>
              <a:t>	</a:t>
            </a:r>
            <a:r>
              <a:rPr lang="ru-RU" sz="1600" dirty="0" smtClean="0"/>
              <a:t>Правление </a:t>
            </a:r>
            <a:r>
              <a:rPr lang="ru-RU" sz="1600" dirty="0" smtClean="0"/>
              <a:t>(Исполнительный Совет) состоит из менеджеров корпорации, </a:t>
            </a:r>
            <a:endParaRPr lang="ru-RU" sz="1600" dirty="0" smtClean="0"/>
          </a:p>
          <a:p>
            <a:pPr algn="r">
              <a:buNone/>
            </a:pPr>
            <a:r>
              <a:rPr lang="ru-RU" sz="1600" dirty="0" smtClean="0"/>
              <a:t>Наблюдательный </a:t>
            </a:r>
            <a:r>
              <a:rPr lang="ru-RU" sz="1600" dirty="0" smtClean="0"/>
              <a:t>Совет - из представителей рабочих, служащих корпорации и акционеров</a:t>
            </a:r>
            <a:r>
              <a:rPr lang="ru-RU" sz="1600" dirty="0" smtClean="0"/>
              <a:t>.</a:t>
            </a:r>
          </a:p>
          <a:p>
            <a:pPr>
              <a:buNone/>
            </a:pPr>
            <a:r>
              <a:rPr lang="ru-RU" sz="1600" i="1" dirty="0" smtClean="0"/>
              <a:t>	3</a:t>
            </a:r>
            <a:r>
              <a:rPr lang="ru-RU" sz="1600" i="1" dirty="0" smtClean="0"/>
              <a:t>. </a:t>
            </a:r>
            <a:r>
              <a:rPr lang="ru-RU" sz="1600" b="1" i="1" dirty="0" smtClean="0"/>
              <a:t>Структура владения акциями.</a:t>
            </a:r>
            <a:endParaRPr lang="ru-RU" sz="1600" dirty="0" smtClean="0"/>
          </a:p>
          <a:p>
            <a:r>
              <a:rPr lang="ru-RU" sz="1600" dirty="0" smtClean="0"/>
              <a:t>Основные акционеры - банки </a:t>
            </a:r>
            <a:r>
              <a:rPr lang="ru-RU" sz="1600" dirty="0" smtClean="0"/>
              <a:t>и корпорации. </a:t>
            </a:r>
            <a:endParaRPr lang="ru-RU" sz="1600" dirty="0" smtClean="0"/>
          </a:p>
          <a:p>
            <a:r>
              <a:rPr lang="ru-RU" sz="1600" dirty="0" smtClean="0"/>
              <a:t>В </a:t>
            </a:r>
            <a:r>
              <a:rPr lang="ru-RU" sz="1600" dirty="0" smtClean="0"/>
              <a:t>Германии корпорации также являются акционерами и могут иметь долгосрочные вложения в других </a:t>
            </a:r>
            <a:r>
              <a:rPr lang="ru-RU" sz="1600" dirty="0" err="1" smtClean="0"/>
              <a:t>неаффилированных</a:t>
            </a:r>
            <a:r>
              <a:rPr lang="ru-RU" sz="1600" dirty="0" smtClean="0"/>
              <a:t> корпорациях, т. е. корпорациях, не принадлежащих к определенной группе связанных (коммерчески или промышленно) между собой корпораций.</a:t>
            </a:r>
          </a:p>
          <a:p>
            <a:r>
              <a:rPr lang="ru-RU" sz="1600" dirty="0" smtClean="0"/>
              <a:t>В </a:t>
            </a:r>
            <a:r>
              <a:rPr lang="ru-RU" sz="1600" dirty="0" smtClean="0"/>
              <a:t>настоящее время </a:t>
            </a:r>
            <a:r>
              <a:rPr lang="ru-RU" sz="1600" dirty="0" smtClean="0"/>
              <a:t>роль иностранных инвесторов возрастает. </a:t>
            </a:r>
            <a:endParaRPr lang="ru-RU" sz="16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0034" y="142852"/>
            <a:ext cx="8229600" cy="511156"/>
          </a:xfrm>
        </p:spPr>
        <p:txBody>
          <a:bodyPr>
            <a:normAutofit fontScale="90000"/>
          </a:bodyPr>
          <a:lstStyle/>
          <a:p>
            <a:pPr algn="r"/>
            <a:r>
              <a:rPr lang="ru-RU" sz="3000" b="1" dirty="0" smtClean="0"/>
              <a:t>Немецкая (Германская) модель</a:t>
            </a:r>
            <a:endParaRPr lang="ru-RU" sz="3000" dirty="0"/>
          </a:p>
        </p:txBody>
      </p:sp>
      <p:sp>
        <p:nvSpPr>
          <p:cNvPr id="3" name="Содержимое 2"/>
          <p:cNvSpPr>
            <a:spLocks noGrp="1"/>
          </p:cNvSpPr>
          <p:nvPr>
            <p:ph idx="1"/>
          </p:nvPr>
        </p:nvSpPr>
        <p:spPr>
          <a:xfrm>
            <a:off x="0" y="714356"/>
            <a:ext cx="9144000" cy="6000792"/>
          </a:xfrm>
        </p:spPr>
        <p:txBody>
          <a:bodyPr>
            <a:noAutofit/>
          </a:bodyPr>
          <a:lstStyle/>
          <a:p>
            <a:pPr>
              <a:buNone/>
            </a:pPr>
            <a:r>
              <a:rPr lang="ru-RU" sz="1800" dirty="0" smtClean="0"/>
              <a:t>	4</a:t>
            </a:r>
            <a:r>
              <a:rPr lang="ru-RU" sz="1800" dirty="0" smtClean="0"/>
              <a:t>. </a:t>
            </a:r>
            <a:r>
              <a:rPr lang="ru-RU" sz="1800" b="1" i="1" dirty="0" smtClean="0"/>
              <a:t>Состав Совета директоров.</a:t>
            </a:r>
            <a:endParaRPr lang="ru-RU" sz="1800" b="1" dirty="0" smtClean="0"/>
          </a:p>
          <a:p>
            <a:r>
              <a:rPr lang="ru-RU" sz="1800" dirty="0" smtClean="0"/>
              <a:t>Совет </a:t>
            </a:r>
            <a:r>
              <a:rPr lang="ru-RU" sz="1800" dirty="0" smtClean="0"/>
              <a:t>директоров в немецкой модели представляет собой двухпалатный орган. </a:t>
            </a:r>
            <a:r>
              <a:rPr lang="ru-RU" sz="1800" i="1" dirty="0" smtClean="0"/>
              <a:t>Наблюдательный Совет </a:t>
            </a:r>
            <a:r>
              <a:rPr lang="ru-RU" sz="1800" dirty="0" smtClean="0"/>
              <a:t>назначает и распускает Правление, утверждает решения руководства и дает рекомендации Правлению. Численность Наблюдательного Совета устанавливается законом. </a:t>
            </a:r>
          </a:p>
          <a:p>
            <a:pPr>
              <a:buNone/>
            </a:pPr>
            <a:r>
              <a:rPr lang="ru-RU" sz="1800" dirty="0" smtClean="0"/>
              <a:t>	5</a:t>
            </a:r>
            <a:r>
              <a:rPr lang="ru-RU" sz="1800" dirty="0" smtClean="0"/>
              <a:t>. </a:t>
            </a:r>
            <a:r>
              <a:rPr lang="ru-RU" sz="1800" b="1" i="1" dirty="0" smtClean="0"/>
              <a:t>Требования к раскрытию информации.</a:t>
            </a:r>
            <a:endParaRPr lang="ru-RU" sz="1800" b="1" dirty="0" smtClean="0"/>
          </a:p>
          <a:p>
            <a:r>
              <a:rPr lang="ru-RU" sz="1800" dirty="0" smtClean="0"/>
              <a:t>В Германии разработаны достаточно строгие правила раскрытия информации. </a:t>
            </a:r>
          </a:p>
          <a:p>
            <a:r>
              <a:rPr lang="ru-RU" sz="1800" dirty="0" smtClean="0"/>
              <a:t>Корпорации должны предоставлять в годовом отчете или на общих собраниях следующую информацию:</a:t>
            </a:r>
          </a:p>
          <a:p>
            <a:pPr>
              <a:buNone/>
            </a:pPr>
            <a:r>
              <a:rPr lang="ru-RU" sz="1800" dirty="0" smtClean="0"/>
              <a:t>	- </a:t>
            </a:r>
            <a:r>
              <a:rPr lang="ru-RU" sz="1800" dirty="0" smtClean="0"/>
              <a:t>финансовую отчетность за каждое полугодие;</a:t>
            </a:r>
          </a:p>
          <a:p>
            <a:pPr>
              <a:buNone/>
            </a:pPr>
            <a:r>
              <a:rPr lang="ru-RU" sz="1800" dirty="0" smtClean="0"/>
              <a:t>	- </a:t>
            </a:r>
            <a:r>
              <a:rPr lang="ru-RU" sz="1800" dirty="0" smtClean="0"/>
              <a:t>данные о структуре капитала;</a:t>
            </a:r>
          </a:p>
          <a:p>
            <a:pPr>
              <a:buNone/>
            </a:pPr>
            <a:r>
              <a:rPr lang="ru-RU" sz="1800" dirty="0" smtClean="0"/>
              <a:t>	- </a:t>
            </a:r>
            <a:r>
              <a:rPr lang="ru-RU" sz="1800" dirty="0" smtClean="0"/>
              <a:t>ограниченную информацию о каждом кандидате в Наблюдательный Совет (с указанием имени и фамилии, адреса, места работы и занимаемой должности);</a:t>
            </a:r>
          </a:p>
          <a:p>
            <a:pPr>
              <a:buNone/>
            </a:pPr>
            <a:r>
              <a:rPr lang="ru-RU" sz="1800" dirty="0" smtClean="0"/>
              <a:t>	- </a:t>
            </a:r>
            <a:r>
              <a:rPr lang="ru-RU" sz="1800" dirty="0" smtClean="0"/>
              <a:t>совокупную информацию о вознаграждениях, выплачиваемых членам Правления и Наблюдательного Совета;</a:t>
            </a:r>
          </a:p>
          <a:p>
            <a:pPr>
              <a:buNone/>
            </a:pPr>
            <a:r>
              <a:rPr lang="ru-RU" sz="1800" dirty="0" smtClean="0"/>
              <a:t>	- </a:t>
            </a:r>
            <a:r>
              <a:rPr lang="ru-RU" sz="1800" dirty="0" smtClean="0"/>
              <a:t>данные об акционерах, владеющих более 5% акций корпорации;</a:t>
            </a:r>
          </a:p>
          <a:p>
            <a:pPr>
              <a:buNone/>
            </a:pPr>
            <a:r>
              <a:rPr lang="ru-RU" sz="1800" dirty="0" smtClean="0"/>
              <a:t>	- </a:t>
            </a:r>
            <a:r>
              <a:rPr lang="ru-RU" sz="1800" dirty="0" smtClean="0"/>
              <a:t>информацию о возможном слиянии или реорганизации;</a:t>
            </a:r>
          </a:p>
          <a:p>
            <a:pPr>
              <a:buNone/>
            </a:pPr>
            <a:r>
              <a:rPr lang="ru-RU" sz="1800" dirty="0" smtClean="0"/>
              <a:t>	- </a:t>
            </a:r>
            <a:r>
              <a:rPr lang="ru-RU" sz="1800" dirty="0" smtClean="0"/>
              <a:t>предлагаемые поправки к Уставу;</a:t>
            </a:r>
          </a:p>
          <a:p>
            <a:pPr>
              <a:buNone/>
            </a:pPr>
            <a:r>
              <a:rPr lang="ru-RU" sz="1800" dirty="0" smtClean="0"/>
              <a:t>	- </a:t>
            </a:r>
            <a:r>
              <a:rPr lang="ru-RU" sz="1800" dirty="0" smtClean="0"/>
              <a:t>имена лиц или название компаний, приглашаемых для аудиторской проверки.</a:t>
            </a:r>
          </a:p>
          <a:p>
            <a:endParaRPr lang="ru-RU" sz="18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0"/>
            <a:ext cx="8229600" cy="714356"/>
          </a:xfrm>
        </p:spPr>
        <p:txBody>
          <a:bodyPr>
            <a:normAutofit/>
          </a:bodyPr>
          <a:lstStyle/>
          <a:p>
            <a:r>
              <a:rPr lang="ru-RU" sz="3600" b="1" dirty="0" smtClean="0"/>
              <a:t>Японская </a:t>
            </a:r>
            <a:r>
              <a:rPr lang="ru-RU" sz="3600" b="1" dirty="0" smtClean="0"/>
              <a:t>модель</a:t>
            </a:r>
            <a:endParaRPr lang="ru-RU" sz="3600" dirty="0"/>
          </a:p>
        </p:txBody>
      </p:sp>
      <p:sp>
        <p:nvSpPr>
          <p:cNvPr id="3" name="Содержимое 2"/>
          <p:cNvSpPr>
            <a:spLocks noGrp="1"/>
          </p:cNvSpPr>
          <p:nvPr>
            <p:ph idx="1"/>
          </p:nvPr>
        </p:nvSpPr>
        <p:spPr>
          <a:xfrm>
            <a:off x="0" y="642918"/>
            <a:ext cx="9001156" cy="6215082"/>
          </a:xfrm>
        </p:spPr>
        <p:txBody>
          <a:bodyPr>
            <a:normAutofit fontScale="55000" lnSpcReduction="20000"/>
          </a:bodyPr>
          <a:lstStyle/>
          <a:p>
            <a:pPr lvl="0">
              <a:buNone/>
            </a:pPr>
            <a:r>
              <a:rPr lang="ru-RU" b="1" i="1" dirty="0" smtClean="0"/>
              <a:t>	Область </a:t>
            </a:r>
            <a:r>
              <a:rPr lang="ru-RU" b="1" i="1" dirty="0" smtClean="0"/>
              <a:t>распространения модели.</a:t>
            </a:r>
            <a:endParaRPr lang="ru-RU" b="1" dirty="0" smtClean="0"/>
          </a:p>
          <a:p>
            <a:r>
              <a:rPr lang="ru-RU" dirty="0" smtClean="0"/>
              <a:t>выработана </a:t>
            </a:r>
            <a:r>
              <a:rPr lang="ru-RU" dirty="0" smtClean="0"/>
              <a:t>исключительно японской практикой в сочетании с японскими традициями, поэтому модель распространяется только на данное государство.</a:t>
            </a:r>
          </a:p>
          <a:p>
            <a:pPr>
              <a:buNone/>
            </a:pPr>
            <a:r>
              <a:rPr lang="ru-RU" i="1" dirty="0" smtClean="0"/>
              <a:t>	2</a:t>
            </a:r>
            <a:r>
              <a:rPr lang="ru-RU" i="1" dirty="0" smtClean="0"/>
              <a:t>. </a:t>
            </a:r>
            <a:r>
              <a:rPr lang="ru-RU" b="1" i="1" dirty="0" smtClean="0"/>
              <a:t>Ключевые участники реализации модели.</a:t>
            </a:r>
            <a:endParaRPr lang="ru-RU" dirty="0" smtClean="0"/>
          </a:p>
          <a:p>
            <a:r>
              <a:rPr lang="ru-RU" dirty="0" smtClean="0"/>
              <a:t>Японская система корпоративного управления является многосторонней и базируется вокруг ключевого банка и финансово-промышленной сети или </a:t>
            </a:r>
            <a:r>
              <a:rPr lang="ru-RU" dirty="0" err="1" smtClean="0"/>
              <a:t>кейрецу</a:t>
            </a:r>
            <a:r>
              <a:rPr lang="ru-RU" dirty="0" smtClean="0"/>
              <a:t>.</a:t>
            </a:r>
          </a:p>
          <a:p>
            <a:r>
              <a:rPr lang="ru-RU" dirty="0" smtClean="0"/>
              <a:t>Основной банк и </a:t>
            </a:r>
            <a:r>
              <a:rPr lang="ru-RU" dirty="0" err="1" smtClean="0"/>
              <a:t>кейрецу</a:t>
            </a:r>
            <a:r>
              <a:rPr lang="ru-RU" dirty="0" smtClean="0"/>
              <a:t> – это два разных, но дополняющих друг друга элемента японской модели. Практически все японские корпорации имеют тесные отношения со своим основным банком. </a:t>
            </a:r>
          </a:p>
          <a:p>
            <a:r>
              <a:rPr lang="ru-RU" dirty="0" smtClean="0"/>
              <a:t>Многие японские корпорации имеют также крепкие финансовые связи с сетью связанных с ними корпораций. Такие сети характеризуются общим заемным и акционерным капиталом, торговлей товарами и услугами и неформальными деловыми контактами. Они называются "</a:t>
            </a:r>
            <a:r>
              <a:rPr lang="ru-RU" dirty="0" err="1" smtClean="0"/>
              <a:t>кейрецу</a:t>
            </a:r>
            <a:r>
              <a:rPr lang="ru-RU" dirty="0" smtClean="0"/>
              <a:t>".</a:t>
            </a:r>
          </a:p>
          <a:p>
            <a:r>
              <a:rPr lang="ru-RU" dirty="0" smtClean="0"/>
              <a:t>Государственная экономическая политика также играет одну из ключевых ролей в управлении японскими акционерными обществами. </a:t>
            </a:r>
          </a:p>
          <a:p>
            <a:r>
              <a:rPr lang="ru-RU" dirty="0" smtClean="0"/>
              <a:t>Ключевыми участниками </a:t>
            </a:r>
            <a:r>
              <a:rPr lang="ru-RU" dirty="0" smtClean="0"/>
              <a:t>являются</a:t>
            </a:r>
            <a:r>
              <a:rPr lang="ru-RU" dirty="0" smtClean="0"/>
              <a:t>: главный банк, связанная с корпорацией (</a:t>
            </a:r>
            <a:r>
              <a:rPr lang="ru-RU" dirty="0" err="1" smtClean="0"/>
              <a:t>аффилированная</a:t>
            </a:r>
            <a:r>
              <a:rPr lang="ru-RU" dirty="0" smtClean="0"/>
              <a:t>) корпорация или </a:t>
            </a:r>
            <a:r>
              <a:rPr lang="ru-RU" dirty="0" err="1" smtClean="0"/>
              <a:t>кейрецу</a:t>
            </a:r>
            <a:r>
              <a:rPr lang="ru-RU" dirty="0" smtClean="0"/>
              <a:t>, правление и правительство.</a:t>
            </a:r>
          </a:p>
          <a:p>
            <a:pPr>
              <a:buNone/>
            </a:pPr>
            <a:r>
              <a:rPr lang="ru-RU" i="1" dirty="0" smtClean="0"/>
              <a:t>	3</a:t>
            </a:r>
            <a:r>
              <a:rPr lang="ru-RU" b="1" i="1" dirty="0" smtClean="0"/>
              <a:t>. Структура владения акциями.</a:t>
            </a:r>
            <a:endParaRPr lang="ru-RU" dirty="0" smtClean="0"/>
          </a:p>
          <a:p>
            <a:r>
              <a:rPr lang="ru-RU" dirty="0" smtClean="0"/>
              <a:t>В Японии рынок акций целиком находится в руках финансовых организаций и корпораций. </a:t>
            </a:r>
            <a:endParaRPr lang="ru-RU" dirty="0" smtClean="0"/>
          </a:p>
          <a:p>
            <a:r>
              <a:rPr lang="ru-RU" dirty="0" smtClean="0"/>
              <a:t>В </a:t>
            </a:r>
            <a:r>
              <a:rPr lang="ru-RU" dirty="0" smtClean="0"/>
              <a:t>1990 г. финансовые организации (страховые компании и банки) владели примерно 43% японского фондового рынка, а корпорации (за исключением финансовых организаций) – 25%. Иностранные инвесторы – примерно 3%.</a:t>
            </a:r>
          </a:p>
          <a:p>
            <a:endParaRPr lang="ru-RU"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42852"/>
            <a:ext cx="8229600" cy="500066"/>
          </a:xfrm>
        </p:spPr>
        <p:txBody>
          <a:bodyPr>
            <a:normAutofit fontScale="90000"/>
          </a:bodyPr>
          <a:lstStyle/>
          <a:p>
            <a:pPr algn="r"/>
            <a:r>
              <a:rPr lang="ru-RU" sz="3000" b="1" dirty="0" smtClean="0"/>
              <a:t>Японская модель</a:t>
            </a:r>
            <a:endParaRPr lang="ru-RU" sz="3000" dirty="0"/>
          </a:p>
        </p:txBody>
      </p:sp>
      <p:sp>
        <p:nvSpPr>
          <p:cNvPr id="3" name="Содержимое 2"/>
          <p:cNvSpPr>
            <a:spLocks noGrp="1"/>
          </p:cNvSpPr>
          <p:nvPr>
            <p:ph idx="1"/>
          </p:nvPr>
        </p:nvSpPr>
        <p:spPr>
          <a:xfrm>
            <a:off x="0" y="714356"/>
            <a:ext cx="9144000" cy="6143644"/>
          </a:xfrm>
        </p:spPr>
        <p:txBody>
          <a:bodyPr>
            <a:normAutofit fontScale="62500" lnSpcReduction="20000"/>
          </a:bodyPr>
          <a:lstStyle/>
          <a:p>
            <a:pPr>
              <a:buNone/>
            </a:pPr>
            <a:r>
              <a:rPr lang="ru-RU" i="1" dirty="0" smtClean="0"/>
              <a:t>	4</a:t>
            </a:r>
            <a:r>
              <a:rPr lang="ru-RU" i="1" dirty="0" smtClean="0"/>
              <a:t>. </a:t>
            </a:r>
            <a:r>
              <a:rPr lang="ru-RU" b="1" i="1" dirty="0" smtClean="0"/>
              <a:t>Состав Совета директоров.</a:t>
            </a:r>
            <a:endParaRPr lang="ru-RU" dirty="0" smtClean="0"/>
          </a:p>
          <a:p>
            <a:r>
              <a:rPr lang="ru-RU" dirty="0" smtClean="0"/>
              <a:t>практически </a:t>
            </a:r>
            <a:r>
              <a:rPr lang="ru-RU" dirty="0" smtClean="0"/>
              <a:t>полностью состоит из внутренних участников, т. е. исполнительных директоров, управляющих, руководителей крупных отделов корпорации, и Правления.</a:t>
            </a:r>
          </a:p>
          <a:p>
            <a:r>
              <a:rPr lang="ru-RU" dirty="0" smtClean="0"/>
              <a:t>Советы директоров японских корпораций, как правило, больше, чем в США, Великобритании или Германии. Средний японский совет состоит из 50 членов.</a:t>
            </a:r>
          </a:p>
          <a:p>
            <a:r>
              <a:rPr lang="ru-RU" dirty="0" smtClean="0"/>
              <a:t>назначение </a:t>
            </a:r>
            <a:r>
              <a:rPr lang="ru-RU" dirty="0" smtClean="0"/>
              <a:t>отставных чиновников различных министерств и ведомств в состав совета директоров корпорации. </a:t>
            </a:r>
          </a:p>
          <a:p>
            <a:r>
              <a:rPr lang="ru-RU" dirty="0" smtClean="0"/>
              <a:t>В японской модели состав совета директоров зависит от финансового состояния </a:t>
            </a:r>
            <a:r>
              <a:rPr lang="ru-RU" dirty="0" smtClean="0"/>
              <a:t>корпорации.</a:t>
            </a:r>
            <a:endParaRPr lang="ru-RU" dirty="0" smtClean="0"/>
          </a:p>
          <a:p>
            <a:pPr>
              <a:buNone/>
            </a:pPr>
            <a:r>
              <a:rPr lang="ru-RU" dirty="0" smtClean="0"/>
              <a:t>	5</a:t>
            </a:r>
            <a:r>
              <a:rPr lang="ru-RU" dirty="0" smtClean="0"/>
              <a:t>. </a:t>
            </a:r>
            <a:r>
              <a:rPr lang="ru-RU" b="1" i="1" dirty="0" smtClean="0"/>
              <a:t>Требования к раскрытию информации</a:t>
            </a:r>
            <a:r>
              <a:rPr lang="ru-RU" dirty="0" smtClean="0"/>
              <a:t>.</a:t>
            </a:r>
            <a:endParaRPr lang="ru-RU" b="1" dirty="0" smtClean="0"/>
          </a:p>
          <a:p>
            <a:r>
              <a:rPr lang="ru-RU" dirty="0" smtClean="0"/>
              <a:t>достаточно </a:t>
            </a:r>
            <a:r>
              <a:rPr lang="ru-RU" dirty="0" smtClean="0"/>
              <a:t>строгие. </a:t>
            </a:r>
            <a:endParaRPr lang="ru-RU" dirty="0" smtClean="0"/>
          </a:p>
          <a:p>
            <a:r>
              <a:rPr lang="ru-RU" dirty="0" smtClean="0"/>
              <a:t>Корпорации </a:t>
            </a:r>
            <a:r>
              <a:rPr lang="ru-RU" dirty="0" smtClean="0"/>
              <a:t>должны сообщать о себе достаточно много, а именно: </a:t>
            </a:r>
            <a:endParaRPr lang="ru-RU" dirty="0" smtClean="0"/>
          </a:p>
          <a:p>
            <a:pPr>
              <a:buFontTx/>
              <a:buChar char="-"/>
            </a:pPr>
            <a:r>
              <a:rPr lang="ru-RU" dirty="0" smtClean="0"/>
              <a:t>финансовую </a:t>
            </a:r>
            <a:r>
              <a:rPr lang="ru-RU" dirty="0" smtClean="0"/>
              <a:t>информацию (каждое полугодие), данные о структуре капитала, </a:t>
            </a:r>
            <a:endParaRPr lang="ru-RU" dirty="0" smtClean="0"/>
          </a:p>
          <a:p>
            <a:pPr>
              <a:buFontTx/>
              <a:buChar char="-"/>
            </a:pPr>
            <a:r>
              <a:rPr lang="ru-RU" dirty="0" smtClean="0"/>
              <a:t>сведения </a:t>
            </a:r>
            <a:r>
              <a:rPr lang="ru-RU" dirty="0" smtClean="0"/>
              <a:t>о каждом кандидате в совет </a:t>
            </a:r>
            <a:r>
              <a:rPr lang="ru-RU" dirty="0" smtClean="0"/>
              <a:t>директоров, </a:t>
            </a:r>
          </a:p>
          <a:p>
            <a:pPr>
              <a:buFontTx/>
              <a:buChar char="-"/>
            </a:pPr>
            <a:r>
              <a:rPr lang="ru-RU" dirty="0" smtClean="0"/>
              <a:t>данные </a:t>
            </a:r>
            <a:r>
              <a:rPr lang="ru-RU" dirty="0" smtClean="0"/>
              <a:t>о вознаграждениях, в основном, наибольшие суммы, выплачиваемые исполнительным работникам и членам совета директоров, </a:t>
            </a:r>
            <a:endParaRPr lang="ru-RU" dirty="0" smtClean="0"/>
          </a:p>
          <a:p>
            <a:pPr>
              <a:buFontTx/>
              <a:buChar char="-"/>
            </a:pPr>
            <a:r>
              <a:rPr lang="ru-RU" dirty="0" smtClean="0"/>
              <a:t>сведения </a:t>
            </a:r>
            <a:r>
              <a:rPr lang="ru-RU" dirty="0" smtClean="0"/>
              <a:t>о предлагаемых слияниях и реорганизации, предлагаемые поправки к Уставу, имена лиц или названия корпораций, приглашаемых для аудиторской проверки</a:t>
            </a:r>
            <a:r>
              <a:rPr lang="ru-RU" dirty="0" smtClean="0"/>
              <a:t>.</a:t>
            </a:r>
            <a:endParaRPr lang="ru-RU" dirty="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274638"/>
            <a:ext cx="9144000" cy="1143000"/>
          </a:xfrm>
        </p:spPr>
        <p:txBody>
          <a:bodyPr>
            <a:noAutofit/>
          </a:bodyPr>
          <a:lstStyle/>
          <a:p>
            <a:r>
              <a:rPr lang="ru-RU" sz="3600" b="1" i="1" dirty="0" smtClean="0"/>
              <a:t>3.2 Принципы корпоративного управления </a:t>
            </a:r>
            <a:r>
              <a:rPr lang="ru-RU" sz="3600" b="1" dirty="0" smtClean="0"/>
              <a:t/>
            </a:r>
            <a:br>
              <a:rPr lang="ru-RU" sz="3600" b="1" dirty="0" smtClean="0"/>
            </a:br>
            <a:r>
              <a:rPr lang="ru-RU" sz="3600" b="1" i="1" dirty="0" smtClean="0"/>
              <a:t>Организации экономического сотрудничества и развития (</a:t>
            </a:r>
            <a:r>
              <a:rPr lang="ru-RU" sz="3600" b="1" i="1" dirty="0" err="1" smtClean="0"/>
              <a:t>оэср</a:t>
            </a:r>
            <a:r>
              <a:rPr lang="ru-RU" sz="3600" b="1" i="1" dirty="0" smtClean="0"/>
              <a:t>)</a:t>
            </a:r>
            <a:endParaRPr lang="ru-RU" sz="3600" dirty="0"/>
          </a:p>
        </p:txBody>
      </p:sp>
      <p:sp>
        <p:nvSpPr>
          <p:cNvPr id="3" name="Содержимое 2"/>
          <p:cNvSpPr>
            <a:spLocks noGrp="1"/>
          </p:cNvSpPr>
          <p:nvPr>
            <p:ph idx="1"/>
          </p:nvPr>
        </p:nvSpPr>
        <p:spPr>
          <a:xfrm>
            <a:off x="142844" y="1571612"/>
            <a:ext cx="8858312" cy="5286388"/>
          </a:xfrm>
        </p:spPr>
        <p:txBody>
          <a:bodyPr>
            <a:normAutofit fontScale="62500" lnSpcReduction="20000"/>
          </a:bodyPr>
          <a:lstStyle/>
          <a:p>
            <a:pPr marL="514350" indent="-514350">
              <a:buAutoNum type="arabicPeriod"/>
            </a:pPr>
            <a:r>
              <a:rPr lang="ru-RU" dirty="0" smtClean="0"/>
              <a:t>максимизация </a:t>
            </a:r>
            <a:r>
              <a:rPr lang="ru-RU" dirty="0" smtClean="0"/>
              <a:t>прибыли для акционеров. Компания работает для того, чтобы ее акционеры получили наибольшую прибыль. </a:t>
            </a:r>
          </a:p>
          <a:p>
            <a:pPr marL="514350" indent="-514350">
              <a:buAutoNum type="arabicPeriod"/>
            </a:pPr>
            <a:r>
              <a:rPr lang="ru-RU" dirty="0" smtClean="0"/>
              <a:t>открытость </a:t>
            </a:r>
            <a:r>
              <a:rPr lang="ru-RU" dirty="0" smtClean="0"/>
              <a:t>финансовой информации. </a:t>
            </a:r>
          </a:p>
          <a:p>
            <a:pPr marL="514350" indent="-514350">
              <a:buAutoNum type="arabicPeriod"/>
            </a:pPr>
            <a:r>
              <a:rPr lang="ru-RU" dirty="0" smtClean="0"/>
              <a:t>прозрачная </a:t>
            </a:r>
            <a:r>
              <a:rPr lang="ru-RU" dirty="0" smtClean="0"/>
              <a:t>структура собственности компании, особенно в части, касающейся менеджмента, </a:t>
            </a:r>
            <a:r>
              <a:rPr lang="ru-RU" dirty="0" err="1" smtClean="0"/>
              <a:t>аффилированных</a:t>
            </a:r>
            <a:r>
              <a:rPr lang="ru-RU" dirty="0" smtClean="0"/>
              <a:t> структур и акционеров, владеющих более 5% акций</a:t>
            </a:r>
            <a:r>
              <a:rPr lang="ru-RU" dirty="0" smtClean="0"/>
              <a:t>.</a:t>
            </a:r>
          </a:p>
          <a:p>
            <a:pPr marL="514350" indent="-514350">
              <a:buAutoNum type="arabicPeriod"/>
            </a:pPr>
            <a:r>
              <a:rPr lang="ru-RU" dirty="0" smtClean="0"/>
              <a:t>обыкновенные </a:t>
            </a:r>
            <a:r>
              <a:rPr lang="ru-RU" dirty="0" smtClean="0"/>
              <a:t>акции голосуют по правилу «одна акция — один голос</a:t>
            </a:r>
            <a:r>
              <a:rPr lang="ru-RU" dirty="0" smtClean="0"/>
              <a:t>».</a:t>
            </a:r>
          </a:p>
          <a:p>
            <a:pPr marL="514350" indent="-514350">
              <a:buAutoNum type="arabicPeriod"/>
            </a:pPr>
            <a:r>
              <a:rPr lang="ru-RU" dirty="0" smtClean="0"/>
              <a:t>совет </a:t>
            </a:r>
            <a:r>
              <a:rPr lang="ru-RU" dirty="0" smtClean="0"/>
              <a:t>директоров выбирают акционеры компании; перед ними же совет несет отчетность, а также включает в себя независимых директоров, которые не являются менеджерами </a:t>
            </a:r>
            <a:r>
              <a:rPr lang="ru-RU" dirty="0" smtClean="0"/>
              <a:t>компании.</a:t>
            </a:r>
          </a:p>
          <a:p>
            <a:pPr marL="514350" indent="-514350">
              <a:buAutoNum type="arabicPeriod"/>
            </a:pPr>
            <a:r>
              <a:rPr lang="ru-RU" dirty="0" smtClean="0"/>
              <a:t>система </a:t>
            </a:r>
            <a:r>
              <a:rPr lang="ru-RU" dirty="0" smtClean="0"/>
              <a:t>поощрения внутри корпорации (заработная плата, премии, опционы и тому подобное) должна соответствовать интересам акционеров. </a:t>
            </a:r>
            <a:endParaRPr lang="ru-RU" dirty="0" smtClean="0"/>
          </a:p>
          <a:p>
            <a:pPr marL="514350" indent="-514350">
              <a:buAutoNum type="arabicPeriod"/>
            </a:pPr>
            <a:r>
              <a:rPr lang="ru-RU" dirty="0" smtClean="0"/>
              <a:t>корпорации </a:t>
            </a:r>
            <a:r>
              <a:rPr lang="ru-RU" dirty="0" smtClean="0"/>
              <a:t>должны соблюдать законы тех стран, в которых они </a:t>
            </a:r>
            <a:r>
              <a:rPr lang="ru-RU" dirty="0" smtClean="0"/>
              <a:t>работают.</a:t>
            </a:r>
          </a:p>
          <a:p>
            <a:pPr marL="514350" indent="-514350">
              <a:buAutoNum type="arabicPeriod"/>
            </a:pPr>
            <a:r>
              <a:rPr lang="ru-RU" dirty="0" smtClean="0"/>
              <a:t>правительства </a:t>
            </a:r>
            <a:r>
              <a:rPr lang="ru-RU" dirty="0" smtClean="0"/>
              <a:t>и корпорации поддерживают постоянный диалог</a:t>
            </a:r>
            <a:r>
              <a:rPr lang="ru-RU" dirty="0" smtClean="0"/>
              <a:t>.</a:t>
            </a:r>
          </a:p>
          <a:p>
            <a:pPr marL="514350" indent="-514350">
              <a:buAutoNum type="arabicPeriod"/>
            </a:pPr>
            <a:endParaRPr lang="ru-RU" dirty="0" smtClean="0"/>
          </a:p>
          <a:p>
            <a:pPr algn="r"/>
            <a:r>
              <a:rPr lang="ru-RU" i="1" dirty="0" smtClean="0">
                <a:solidFill>
                  <a:srgbClr val="002060"/>
                </a:solidFill>
              </a:rPr>
              <a:t>Принципы корпоративного управления, с одной стороны, и законодательство, с другой, должны находиться в процессе постоянной взаимной корректировки</a:t>
            </a:r>
            <a:r>
              <a:rPr lang="ru-RU" i="1" dirty="0" smtClean="0">
                <a:solidFill>
                  <a:srgbClr val="002060"/>
                </a:solidFill>
              </a:rPr>
              <a:t>.</a:t>
            </a:r>
            <a:endParaRPr lang="ru-RU" i="1" dirty="0">
              <a:solidFill>
                <a:srgbClr val="002060"/>
              </a:solidFill>
            </a:endParaRPr>
          </a:p>
        </p:txBody>
      </p:sp>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TotalTime>
  <Words>553</Words>
  <PresentationFormat>Экран (4:3)</PresentationFormat>
  <Paragraphs>126</Paragraphs>
  <Slides>13</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13</vt:i4>
      </vt:variant>
    </vt:vector>
  </HeadingPairs>
  <TitlesOfParts>
    <vt:vector size="14" baseType="lpstr">
      <vt:lpstr>Тема Office</vt:lpstr>
      <vt:lpstr>Лекция 3 Тема 1.3 Модели и современная практика корпоративного управления</vt:lpstr>
      <vt:lpstr>3.1 Характеристики моделей корпоративного управления</vt:lpstr>
      <vt:lpstr>Англо-американская модель</vt:lpstr>
      <vt:lpstr>Англо-американская модель</vt:lpstr>
      <vt:lpstr>Немецкая (Германская) модель</vt:lpstr>
      <vt:lpstr>Немецкая (Германская) модель</vt:lpstr>
      <vt:lpstr>Японская модель</vt:lpstr>
      <vt:lpstr>Японская модель</vt:lpstr>
      <vt:lpstr>3.2 Принципы корпоративного управления  Организации экономического сотрудничества и развития (оэср)</vt:lpstr>
      <vt:lpstr>3.3 Становление корпоративного управления в России</vt:lpstr>
      <vt:lpstr>Кодекс устанавливает следующие принципы корпоративного управления</vt:lpstr>
      <vt:lpstr>Кодекс содержит детальные рекомендации по следующим вопросам:</vt:lpstr>
      <vt:lpstr>Цель применения Кодекса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Лекция 3 Тема 1.3 Модели и современная практика корпоративного управления</dc:title>
  <dc:creator>Anna Anisimova</dc:creator>
  <cp:lastModifiedBy>Anna Anisimova</cp:lastModifiedBy>
  <cp:revision>9</cp:revision>
  <dcterms:created xsi:type="dcterms:W3CDTF">2025-02-24T05:01:30Z</dcterms:created>
  <dcterms:modified xsi:type="dcterms:W3CDTF">2025-02-24T05:42:46Z</dcterms:modified>
</cp:coreProperties>
</file>