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Лекция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Тема 1. Введение в курс «Теория и практика корпоративного управления»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57562"/>
            <a:ext cx="8786874" cy="1752600"/>
          </a:xfrm>
        </p:spPr>
        <p:txBody>
          <a:bodyPr>
            <a:noAutofit/>
          </a:bodyPr>
          <a:lstStyle/>
          <a:p>
            <a:r>
              <a:rPr lang="ru-RU" b="1" i="1" dirty="0" smtClean="0"/>
              <a:t>1.1 </a:t>
            </a:r>
            <a:r>
              <a:rPr lang="ru-RU" b="1" i="1" dirty="0" smtClean="0"/>
              <a:t>Сущность корпоративного управления</a:t>
            </a:r>
            <a:endParaRPr lang="ru-RU" dirty="0" smtClean="0"/>
          </a:p>
          <a:p>
            <a:r>
              <a:rPr lang="ru-RU" b="1" i="1" dirty="0" smtClean="0"/>
              <a:t>1.2 Корпорация и ее основные признаки</a:t>
            </a:r>
            <a:endParaRPr lang="ru-RU" dirty="0" smtClean="0"/>
          </a:p>
          <a:p>
            <a:r>
              <a:rPr lang="ru-RU" b="1" i="1" dirty="0" smtClean="0"/>
              <a:t>1.3 Субъекты корпоративных отношений</a:t>
            </a:r>
            <a:endParaRPr lang="ru-RU" dirty="0" smtClean="0"/>
          </a:p>
          <a:p>
            <a:r>
              <a:rPr lang="ru-RU" b="1" i="1" dirty="0" smtClean="0"/>
              <a:t>1.4 Основные условия и причины возникновения корпоративного </a:t>
            </a:r>
            <a:r>
              <a:rPr lang="ru-RU" b="1" i="1" dirty="0" smtClean="0"/>
              <a:t>управления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	Виды </a:t>
            </a:r>
            <a:r>
              <a:rPr lang="ru-RU" b="1" dirty="0" smtClean="0"/>
              <a:t>корпораций в России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публичные</a:t>
            </a:r>
            <a:r>
              <a:rPr lang="ru-RU" dirty="0" smtClean="0"/>
              <a:t>,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квазипубличные</a:t>
            </a:r>
            <a:r>
              <a:rPr lang="ru-RU" dirty="0" smtClean="0"/>
              <a:t>,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предпринимательские,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непредпринимательские.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/>
              <a:t> Крупнейшие российские </a:t>
            </a:r>
            <a:r>
              <a:rPr lang="ru-RU" b="1" dirty="0" smtClean="0"/>
              <a:t>корпорации</a:t>
            </a:r>
            <a:r>
              <a:rPr lang="ru-RU" b="1" dirty="0" smtClean="0"/>
              <a:t>:</a:t>
            </a:r>
          </a:p>
          <a:p>
            <a:pPr lvl="0"/>
            <a:r>
              <a:rPr lang="ru-RU" dirty="0" smtClean="0"/>
              <a:t>«Сбербанк России</a:t>
            </a:r>
            <a:r>
              <a:rPr lang="ru-RU" dirty="0" smtClean="0"/>
              <a:t>».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«Роснефть</a:t>
            </a:r>
            <a:r>
              <a:rPr lang="ru-RU" dirty="0" smtClean="0"/>
              <a:t>».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Сургутнефтегаз</a:t>
            </a:r>
            <a:r>
              <a:rPr lang="ru-RU" dirty="0" smtClean="0"/>
              <a:t>».</a:t>
            </a:r>
          </a:p>
          <a:p>
            <a:pPr lvl="0"/>
            <a:r>
              <a:rPr lang="ru-RU" dirty="0" smtClean="0"/>
              <a:t>«Газпром».</a:t>
            </a:r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Норникель</a:t>
            </a:r>
            <a:r>
              <a:rPr lang="ru-RU" dirty="0" smtClean="0"/>
              <a:t>».</a:t>
            </a:r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Лукойл</a:t>
            </a:r>
            <a:r>
              <a:rPr lang="ru-RU" dirty="0" smtClean="0"/>
              <a:t>».</a:t>
            </a:r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Транснефть</a:t>
            </a:r>
            <a:r>
              <a:rPr lang="ru-RU" dirty="0" smtClean="0"/>
              <a:t>».</a:t>
            </a:r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Новатэк</a:t>
            </a:r>
            <a:r>
              <a:rPr lang="ru-RU" dirty="0" smtClean="0"/>
              <a:t>».</a:t>
            </a:r>
          </a:p>
          <a:p>
            <a:pPr lvl="0"/>
            <a:r>
              <a:rPr lang="ru-RU" dirty="0" smtClean="0"/>
              <a:t>«Банк ВТБ».</a:t>
            </a:r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Татнефть</a:t>
            </a:r>
            <a:r>
              <a:rPr lang="ru-RU" dirty="0" smtClean="0"/>
              <a:t>».</a:t>
            </a:r>
          </a:p>
          <a:p>
            <a:pPr indent="450215" algn="r">
              <a:lnSpc>
                <a:spcPct val="115000"/>
              </a:lnSpc>
              <a:spcAft>
                <a:spcPts val="0"/>
              </a:spcAft>
              <a:buNone/>
              <a:tabLst>
                <a:tab pos="630555" algn="l"/>
              </a:tabLst>
            </a:pP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Список составлен на основе рейтинга </a:t>
            </a:r>
            <a:r>
              <a:rPr lang="ru-RU" i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Forbes</a:t>
            </a: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Global</a:t>
            </a: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2000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1.3 Субъекты корпоративных </a:t>
            </a:r>
            <a:r>
              <a:rPr lang="ru-RU" sz="3600" b="1" i="1" dirty="0" smtClean="0"/>
              <a:t>отношений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36"/>
            <a:ext cx="8786874" cy="5572164"/>
          </a:xfrm>
        </p:spPr>
        <p:txBody>
          <a:bodyPr>
            <a:noAutofit/>
          </a:bodyPr>
          <a:lstStyle/>
          <a:p>
            <a:pPr lvl="0"/>
            <a:r>
              <a:rPr lang="ru-RU" sz="2000" b="1" dirty="0" smtClean="0"/>
              <a:t>Индивиды и группы лиц</a:t>
            </a:r>
            <a:r>
              <a:rPr lang="ru-RU" sz="2000" dirty="0" smtClean="0"/>
              <a:t>. Они могут выступать в качестве собственников (акционеров), управляющих или работников корпорации.  </a:t>
            </a:r>
          </a:p>
          <a:p>
            <a:pPr lvl="0"/>
            <a:r>
              <a:rPr lang="ru-RU" sz="2000" b="1" dirty="0" smtClean="0"/>
              <a:t>Предприятия </a:t>
            </a:r>
            <a:r>
              <a:rPr lang="ru-RU" sz="2000" b="1" dirty="0" smtClean="0"/>
              <a:t>и фирмы</a:t>
            </a:r>
            <a:r>
              <a:rPr lang="ru-RU" sz="2000" dirty="0" smtClean="0"/>
              <a:t>. На этом уровне участниками корпоративных отношений могут являться партнёры, поставщики или покупатели корпорации, которые сохраняют хозяйственную независимость, но могут экономически или финансово зависеть от деятельности корпорации.  </a:t>
            </a:r>
          </a:p>
          <a:p>
            <a:pPr lvl="0"/>
            <a:r>
              <a:rPr lang="ru-RU" sz="2000" b="1" dirty="0" smtClean="0"/>
              <a:t>Общественные организации</a:t>
            </a:r>
            <a:r>
              <a:rPr lang="ru-RU" sz="2000" dirty="0" smtClean="0"/>
              <a:t>. Участниками отношений выступают, с одной стороны, сама корпорация как хозяйствующий субъект, с другой — общественные организации, заинтересованные во взаимодействии с корпорацией: профсоюзы, благотворительные фонды, ассоциации.  </a:t>
            </a:r>
          </a:p>
          <a:p>
            <a:pPr lvl="0"/>
            <a:r>
              <a:rPr lang="ru-RU" sz="2000" b="1" dirty="0" smtClean="0"/>
              <a:t>Государство</a:t>
            </a:r>
            <a:r>
              <a:rPr lang="ru-RU" sz="2000" dirty="0" smtClean="0"/>
              <a:t>. На этом уровне происходит взаимодействие государственных органов и корпорации. Корпорации во взаимоотношениях с государством преследуют цели лоббирования своих интересов в органах власти, получения доступа к государственным ресурсам, обеспечения монопольного положения или стратегических преимуществ перед другими участниками хозяйственной деятельности.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Субъекты</a:t>
            </a:r>
            <a:r>
              <a:rPr lang="ru-RU" dirty="0" smtClean="0"/>
              <a:t> </a:t>
            </a:r>
            <a:r>
              <a:rPr lang="ru-RU" b="1" dirty="0" smtClean="0"/>
              <a:t>корпоративного</a:t>
            </a:r>
            <a:r>
              <a:rPr lang="ru-RU" dirty="0" smtClean="0"/>
              <a:t> </a:t>
            </a:r>
            <a:r>
              <a:rPr lang="ru-RU" b="1" dirty="0" smtClean="0"/>
              <a:t>управления </a:t>
            </a:r>
            <a:r>
              <a:rPr lang="ru-RU" dirty="0" smtClean="0"/>
              <a:t>– органы </a:t>
            </a:r>
            <a:r>
              <a:rPr lang="ru-RU" b="1" dirty="0" smtClean="0"/>
              <a:t>управления</a:t>
            </a:r>
            <a:r>
              <a:rPr lang="ru-RU" dirty="0" smtClean="0"/>
              <a:t> и (или) должностные лица корпорации, которые в силу возложенных на них полномочий, </a:t>
            </a:r>
            <a:r>
              <a:rPr lang="ru-RU" b="1" dirty="0" smtClean="0"/>
              <a:t>являясь </a:t>
            </a:r>
            <a:r>
              <a:rPr lang="ru-RU" dirty="0" smtClean="0"/>
              <a:t>стороной управленческих отношений, осуществляют целенаправленное воздействие на объект </a:t>
            </a:r>
            <a:r>
              <a:rPr lang="ru-RU" b="1" dirty="0" smtClean="0"/>
              <a:t>корпоративного</a:t>
            </a:r>
            <a:r>
              <a:rPr lang="ru-RU" dirty="0" smtClean="0"/>
              <a:t> </a:t>
            </a:r>
            <a:r>
              <a:rPr lang="ru-RU" b="1" dirty="0" smtClean="0"/>
              <a:t>управления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	</a:t>
            </a:r>
            <a:r>
              <a:rPr lang="ru-RU" b="1" i="1" dirty="0" smtClean="0">
                <a:solidFill>
                  <a:srgbClr val="002060"/>
                </a:solidFill>
              </a:rPr>
              <a:t>Уточнение: </a:t>
            </a:r>
            <a:r>
              <a:rPr lang="ru-RU" dirty="0" smtClean="0"/>
              <a:t>"</a:t>
            </a:r>
            <a:r>
              <a:rPr lang="ru-RU" b="1" dirty="0" smtClean="0"/>
              <a:t>субъекты корпоративных </a:t>
            </a:r>
            <a:r>
              <a:rPr lang="ru-RU" dirty="0" smtClean="0"/>
              <a:t>правоотношений" и "</a:t>
            </a:r>
            <a:r>
              <a:rPr lang="ru-RU" b="1" dirty="0" smtClean="0"/>
              <a:t>субъекты</a:t>
            </a:r>
            <a:r>
              <a:rPr lang="ru-RU" dirty="0" smtClean="0"/>
              <a:t> </a:t>
            </a:r>
            <a:r>
              <a:rPr lang="ru-RU" b="1" dirty="0" smtClean="0"/>
              <a:t>корпоративного</a:t>
            </a:r>
            <a:r>
              <a:rPr lang="ru-RU" dirty="0" smtClean="0"/>
              <a:t> </a:t>
            </a:r>
            <a:r>
              <a:rPr lang="ru-RU" b="1" dirty="0" smtClean="0"/>
              <a:t>управления</a:t>
            </a:r>
            <a:r>
              <a:rPr lang="ru-RU" dirty="0" smtClean="0"/>
              <a:t>" – это различные понятия.</a:t>
            </a:r>
          </a:p>
          <a:p>
            <a:endParaRPr lang="ru-RU" b="1" dirty="0" smtClean="0"/>
          </a:p>
          <a:p>
            <a:r>
              <a:rPr lang="ru-RU" b="1" dirty="0" smtClean="0"/>
              <a:t>Субъекты </a:t>
            </a:r>
            <a:r>
              <a:rPr lang="ru-RU" b="1" dirty="0" smtClean="0"/>
              <a:t>корпоративных правоотношений </a:t>
            </a:r>
            <a:r>
              <a:rPr lang="ru-RU" dirty="0" smtClean="0"/>
              <a:t>– это </a:t>
            </a:r>
            <a:r>
              <a:rPr lang="ru-RU" b="1" dirty="0" smtClean="0"/>
              <a:t>субъекты конкретных отношений, </a:t>
            </a:r>
            <a:r>
              <a:rPr lang="ru-RU" dirty="0" smtClean="0"/>
              <a:t>имеющие предусмотренные корпоративными нормами права и наделенные в соответствии с этими нормами правами и обязанностями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	Субъектов </a:t>
            </a:r>
            <a:r>
              <a:rPr lang="ru-RU" b="1" dirty="0" smtClean="0"/>
              <a:t>корпоративного управления 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можно </a:t>
            </a:r>
            <a:r>
              <a:rPr lang="ru-RU" b="1" dirty="0" smtClean="0"/>
              <a:t>разделить на две группы</a:t>
            </a:r>
            <a:r>
              <a:rPr lang="ru-RU" dirty="0" smtClean="0"/>
              <a:t>:  </a:t>
            </a:r>
          </a:p>
          <a:p>
            <a:pPr lvl="0"/>
            <a:r>
              <a:rPr lang="ru-RU" b="1" dirty="0" smtClean="0"/>
              <a:t>Внутренние</a:t>
            </a:r>
            <a:r>
              <a:rPr lang="ru-RU" dirty="0" smtClean="0"/>
              <a:t>. К ним относятся учредители, акционеры, органы управления корпорацией и топ-менеджмент компании. Они играют ключевую роль в процессе принятия решений и контроля за деятельностью фирмы.  </a:t>
            </a:r>
          </a:p>
          <a:p>
            <a:pPr lvl="0"/>
            <a:r>
              <a:rPr lang="ru-RU" b="1" dirty="0" smtClean="0"/>
              <a:t>Внешние</a:t>
            </a:r>
            <a:r>
              <a:rPr lang="ru-RU" dirty="0" smtClean="0"/>
              <a:t>. Это стороны, не входящие в компанию, но влияющие на корпоративное управление. К ним относятся государство, кредиторы, контрагенты, клиенты и поставщики. 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		Некоторые </a:t>
            </a:r>
            <a:r>
              <a:rPr lang="ru-RU" b="1" dirty="0" smtClean="0"/>
              <a:t>другие субъекты корпоративного управления</a:t>
            </a:r>
            <a:r>
              <a:rPr lang="ru-RU" dirty="0" smtClean="0"/>
              <a:t>:</a:t>
            </a:r>
          </a:p>
          <a:p>
            <a:pPr lvl="0"/>
            <a:r>
              <a:rPr lang="ru-RU" b="1" dirty="0" smtClean="0"/>
              <a:t>Органы государственной власти и местного самоуправления</a:t>
            </a:r>
            <a:r>
              <a:rPr lang="ru-RU" dirty="0" smtClean="0"/>
              <a:t>. Они заинтересованы в своевременном поступлении налогов, охране окружающей среды, поддержании уровня занятости, решении социальных проблем.  </a:t>
            </a:r>
          </a:p>
          <a:p>
            <a:pPr lvl="0"/>
            <a:r>
              <a:rPr lang="ru-RU" b="1" dirty="0" err="1" smtClean="0"/>
              <a:t>Аффилированные</a:t>
            </a:r>
            <a:r>
              <a:rPr lang="ru-RU" b="1" dirty="0" smtClean="0"/>
              <a:t> лица</a:t>
            </a:r>
            <a:r>
              <a:rPr lang="ru-RU" dirty="0" smtClean="0"/>
              <a:t>. Это физические и юридические лица, которые могут оказать влияние на корпорацию и её участников.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1.4 Основные условия и причины возникновения корпоративного </a:t>
            </a:r>
            <a:r>
              <a:rPr lang="ru-RU" sz="3600" b="1" i="1" dirty="0" smtClean="0"/>
              <a:t>управления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/>
              <a:t>Основные </a:t>
            </a:r>
            <a:r>
              <a:rPr lang="ru-RU" b="1" dirty="0" smtClean="0"/>
              <a:t>условия возникновения корпоративного </a:t>
            </a:r>
            <a:r>
              <a:rPr lang="ru-RU" b="1" dirty="0" smtClean="0"/>
              <a:t>управления</a:t>
            </a:r>
            <a:r>
              <a:rPr lang="ru-RU" dirty="0" smtClean="0"/>
              <a:t>: </a:t>
            </a:r>
          </a:p>
          <a:p>
            <a:pPr algn="ctr">
              <a:buFontTx/>
              <a:buChar char="-"/>
            </a:pPr>
            <a:r>
              <a:rPr lang="ru-RU" dirty="0" smtClean="0"/>
              <a:t>возникновение </a:t>
            </a:r>
            <a:r>
              <a:rPr lang="ru-RU" dirty="0" smtClean="0"/>
              <a:t>акционерной формы собственности и необходимость выработки системы взаимоотношений между наемными менеджерами и владельцами бизнеса.  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Также </a:t>
            </a:r>
            <a:r>
              <a:rPr lang="ru-RU" b="1" i="1" dirty="0" smtClean="0"/>
              <a:t>к предпосылкам к построению системы корпоративного управления могут относиться </a:t>
            </a:r>
            <a:endParaRPr lang="ru-RU" b="1" i="1" dirty="0" smtClean="0"/>
          </a:p>
          <a:p>
            <a:pPr marL="1077913" indent="-355600"/>
            <a:r>
              <a:rPr lang="ru-RU" dirty="0" smtClean="0"/>
              <a:t>реорганизация</a:t>
            </a:r>
            <a:r>
              <a:rPr lang="ru-RU" dirty="0" smtClean="0"/>
              <a:t>, </a:t>
            </a:r>
            <a:endParaRPr lang="ru-RU" dirty="0" smtClean="0"/>
          </a:p>
          <a:p>
            <a:pPr marL="1077913" indent="-355600"/>
            <a:r>
              <a:rPr lang="ru-RU" dirty="0" smtClean="0"/>
              <a:t>изменение </a:t>
            </a:r>
            <a:r>
              <a:rPr lang="ru-RU" dirty="0" smtClean="0"/>
              <a:t>масштабов бизнеса, </a:t>
            </a:r>
            <a:endParaRPr lang="ru-RU" dirty="0" smtClean="0"/>
          </a:p>
          <a:p>
            <a:pPr marL="1077913" indent="-355600"/>
            <a:r>
              <a:rPr lang="ru-RU" dirty="0" smtClean="0"/>
              <a:t>появление </a:t>
            </a:r>
            <a:r>
              <a:rPr lang="ru-RU" dirty="0" smtClean="0"/>
              <a:t>филиалов, </a:t>
            </a:r>
            <a:endParaRPr lang="ru-RU" dirty="0" smtClean="0"/>
          </a:p>
          <a:p>
            <a:pPr marL="1077913" indent="-355600"/>
            <a:r>
              <a:rPr lang="ru-RU" dirty="0" smtClean="0"/>
              <a:t>решение </a:t>
            </a:r>
            <a:r>
              <a:rPr lang="ru-RU" dirty="0" smtClean="0"/>
              <a:t>привлечь инвестиции и другие факторы.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Корпоративное </a:t>
            </a:r>
            <a:r>
              <a:rPr lang="ru-RU" dirty="0" smtClean="0"/>
              <a:t>управление сформировалось как </a:t>
            </a:r>
            <a:r>
              <a:rPr lang="ru-RU" b="1" dirty="0" smtClean="0"/>
              <a:t>объективная необходимость ведения крупного бизнеса</a:t>
            </a:r>
            <a:r>
              <a:rPr lang="ru-RU" dirty="0" smtClean="0"/>
              <a:t>. Естественно, что этому предшествовал длительный эволюционный процесс становления корпораций.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На </a:t>
            </a:r>
            <a:r>
              <a:rPr lang="ru-RU" dirty="0" smtClean="0"/>
              <a:t>определенном этапе международное сообщество было вынуждено прибегнуть к </a:t>
            </a:r>
            <a:r>
              <a:rPr lang="ru-RU" b="1" dirty="0" smtClean="0"/>
              <a:t>выработке единых норм и стандартов</a:t>
            </a:r>
            <a:r>
              <a:rPr lang="ru-RU" dirty="0" smtClean="0"/>
              <a:t>, позволяющих упростить и унифицировать процессы управления корпоративными структурами не зависимо от их местоположения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1.1 Сущность корпоративного </a:t>
            </a:r>
            <a:r>
              <a:rPr lang="ru-RU" sz="3600" b="1" i="1" dirty="0" smtClean="0"/>
              <a:t>управления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643602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ru-RU" b="1" dirty="0" smtClean="0"/>
              <a:t>		</a:t>
            </a:r>
            <a:r>
              <a:rPr lang="ru-RU" b="1" i="1" dirty="0" smtClean="0">
                <a:solidFill>
                  <a:srgbClr val="002060"/>
                </a:solidFill>
              </a:rPr>
              <a:t>Сущность </a:t>
            </a:r>
            <a:r>
              <a:rPr lang="ru-RU" b="1" i="1" dirty="0" smtClean="0">
                <a:solidFill>
                  <a:srgbClr val="002060"/>
                </a:solidFill>
              </a:rPr>
              <a:t>корпоративного управления</a:t>
            </a:r>
            <a:r>
              <a:rPr lang="ru-RU" i="1" dirty="0" smtClean="0">
                <a:solidFill>
                  <a:srgbClr val="002060"/>
                </a:solidFill>
              </a:rPr>
              <a:t> заключается в </a:t>
            </a:r>
            <a:r>
              <a:rPr lang="ru-RU" b="1" i="1" dirty="0" smtClean="0">
                <a:solidFill>
                  <a:srgbClr val="002060"/>
                </a:solidFill>
              </a:rPr>
              <a:t>деятельности выборных и назначенных органов акционерного общества, направленной на поддержание баланса интересов собственников и менеджеров</a:t>
            </a:r>
            <a:r>
              <a:rPr lang="ru-RU" dirty="0" smtClean="0"/>
              <a:t>. 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Основные </a:t>
            </a:r>
            <a:r>
              <a:rPr lang="ru-RU" b="1" dirty="0" smtClean="0"/>
              <a:t>задачи корпоративного управления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создание и обеспечение эффективного механизма анализа, текущего и стратегического управления, принятия управленческих решений и контроля за деятельностью общества;  </a:t>
            </a:r>
          </a:p>
          <a:p>
            <a:pPr lvl="0"/>
            <a:r>
              <a:rPr lang="ru-RU" dirty="0" smtClean="0"/>
              <a:t>обеспечение одинакового и справедливого отношения ко всем акционерам и возможности всем акционерам использовать эффективные способы защиты в случае нарушения их прав;  </a:t>
            </a:r>
          </a:p>
          <a:p>
            <a:pPr lvl="0"/>
            <a:r>
              <a:rPr lang="ru-RU" dirty="0" smtClean="0"/>
              <a:t>балансирование интересов акционеров, менеджеров, работников, клиентов, партнёров. 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Корпоративное управление </a:t>
            </a:r>
            <a:r>
              <a:rPr lang="ru-RU" sz="2800" dirty="0" smtClean="0"/>
              <a:t>— это система управления и контроля над компанией, имеющая обязательную структуру.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50006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Корпоративное управление осуществляется</a:t>
            </a:r>
            <a:r>
              <a:rPr lang="ru-RU" dirty="0" smtClean="0"/>
              <a:t> общим собранием акционеров, Наблюдательным советом (Советом директоров), правлением и ревизионной комиссией и решает правовые, финансовые, маркетинговые, кадровые и организационно-технические вопросы деятельности акционерного общества. 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	</a:t>
            </a:r>
            <a:r>
              <a:rPr lang="ru-RU" i="1" dirty="0" smtClean="0">
                <a:solidFill>
                  <a:srgbClr val="002060"/>
                </a:solidFill>
              </a:rPr>
              <a:t>В </a:t>
            </a:r>
            <a:r>
              <a:rPr lang="ru-RU" i="1" dirty="0" smtClean="0">
                <a:solidFill>
                  <a:srgbClr val="002060"/>
                </a:solidFill>
              </a:rPr>
              <a:t>системе должно существовать распределение прав и обязанностей между участниками корпоративных отношений (руководство, акционеры и другие лица) и четкие правила для принятия решений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	Основные </a:t>
            </a:r>
            <a:r>
              <a:rPr lang="ru-RU" b="1" dirty="0" smtClean="0"/>
              <a:t>элементы корпоративного управления:</a:t>
            </a:r>
            <a:endParaRPr lang="ru-RU" dirty="0" smtClean="0"/>
          </a:p>
          <a:p>
            <a:pPr lvl="0"/>
            <a:r>
              <a:rPr lang="ru-RU" dirty="0" smtClean="0"/>
              <a:t>Сформированная система управления компанией и контроля за ее деятельностью.</a:t>
            </a:r>
          </a:p>
          <a:p>
            <a:pPr lvl="0"/>
            <a:r>
              <a:rPr lang="ru-RU" dirty="0" smtClean="0"/>
              <a:t>Структура, определяющая распределение прав и обязанностей между участниками корпоративного управления.</a:t>
            </a:r>
          </a:p>
          <a:p>
            <a:pPr lvl="0"/>
            <a:r>
              <a:rPr lang="ru-RU" dirty="0" smtClean="0"/>
              <a:t>Правила принятия решений, рамки для достижения целей и контроля над результатами работы </a:t>
            </a:r>
            <a:r>
              <a:rPr lang="ru-RU" dirty="0" smtClean="0"/>
              <a:t>компании.</a:t>
            </a:r>
          </a:p>
          <a:p>
            <a:pPr lvl="0"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 lvl="0" algn="r">
              <a:buNone/>
            </a:pPr>
            <a:r>
              <a:rPr lang="ru-RU" dirty="0" smtClean="0"/>
              <a:t>	</a:t>
            </a:r>
            <a:r>
              <a:rPr lang="ru-RU" i="1" dirty="0" smtClean="0">
                <a:solidFill>
                  <a:srgbClr val="002060"/>
                </a:solidFill>
              </a:rPr>
              <a:t>Корпоративное </a:t>
            </a:r>
            <a:r>
              <a:rPr lang="ru-RU" i="1" dirty="0" smtClean="0">
                <a:solidFill>
                  <a:srgbClr val="002060"/>
                </a:solidFill>
              </a:rPr>
              <a:t>управление формулирует единые «правила игры», стабилизирует процесс управления, способствует росту доверия к компании со стороны потенциальных инвесторов, государственных органов и других заинтересованных лиц.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Функции корпоративного управления:</a:t>
            </a:r>
            <a:endParaRPr lang="ru-RU" dirty="0" smtClean="0"/>
          </a:p>
          <a:p>
            <a:pPr lvl="0"/>
            <a:r>
              <a:rPr lang="ru-RU" dirty="0" smtClean="0"/>
              <a:t>Формирование целей корпорации, её миссии и стратегии.</a:t>
            </a:r>
          </a:p>
          <a:p>
            <a:pPr lvl="0"/>
            <a:r>
              <a:rPr lang="ru-RU" dirty="0" smtClean="0"/>
              <a:t>Планирование.</a:t>
            </a:r>
          </a:p>
          <a:p>
            <a:pPr lvl="0"/>
            <a:r>
              <a:rPr lang="ru-RU" dirty="0" smtClean="0"/>
              <a:t>Организация.</a:t>
            </a:r>
          </a:p>
          <a:p>
            <a:pPr lvl="0"/>
            <a:r>
              <a:rPr lang="ru-RU" dirty="0" smtClean="0"/>
              <a:t>Координирование.</a:t>
            </a:r>
          </a:p>
          <a:p>
            <a:pPr lvl="0"/>
            <a:r>
              <a:rPr lang="ru-RU" dirty="0" smtClean="0"/>
              <a:t>Мотивация.</a:t>
            </a:r>
          </a:p>
          <a:p>
            <a:pPr lvl="0"/>
            <a:r>
              <a:rPr lang="ru-RU" dirty="0" smtClean="0"/>
              <a:t>Контроль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Основные</a:t>
            </a:r>
            <a:r>
              <a:rPr lang="ru-RU" sz="2800" dirty="0" smtClean="0"/>
              <a:t> </a:t>
            </a:r>
            <a:r>
              <a:rPr lang="ru-RU" sz="2800" b="1" dirty="0" smtClean="0"/>
              <a:t>принципы</a:t>
            </a:r>
            <a:r>
              <a:rPr lang="ru-RU" sz="2800" dirty="0" smtClean="0"/>
              <a:t> </a:t>
            </a:r>
            <a:r>
              <a:rPr lang="ru-RU" sz="2800" b="1" dirty="0" smtClean="0"/>
              <a:t>корпоративного</a:t>
            </a:r>
            <a:r>
              <a:rPr lang="ru-RU" sz="2800" dirty="0" smtClean="0"/>
              <a:t> </a:t>
            </a:r>
            <a:r>
              <a:rPr lang="ru-RU" sz="2800" b="1" dirty="0" smtClean="0"/>
              <a:t>управления</a:t>
            </a:r>
            <a:r>
              <a:rPr lang="ru-RU" sz="2800" dirty="0" smtClean="0"/>
              <a:t> 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572164"/>
          </a:xfrm>
        </p:spPr>
        <p:txBody>
          <a:bodyPr>
            <a:normAutofit fontScale="85000" lnSpcReduction="10000"/>
          </a:bodyPr>
          <a:lstStyle/>
          <a:p>
            <a:pPr marL="1973263" lvl="0" indent="-182563"/>
            <a:r>
              <a:rPr lang="ru-RU" dirty="0" smtClean="0"/>
              <a:t>подотчетность</a:t>
            </a:r>
            <a:r>
              <a:rPr lang="ru-RU" dirty="0" smtClean="0"/>
              <a:t>, </a:t>
            </a:r>
          </a:p>
          <a:p>
            <a:pPr marL="1973263" lvl="0" indent="-182563"/>
            <a:r>
              <a:rPr lang="ru-RU" dirty="0" smtClean="0"/>
              <a:t>прозрачность, </a:t>
            </a:r>
          </a:p>
          <a:p>
            <a:pPr marL="1973263" lvl="0" indent="-182563"/>
            <a:r>
              <a:rPr lang="ru-RU" dirty="0" smtClean="0"/>
              <a:t>справедливость, </a:t>
            </a:r>
          </a:p>
          <a:p>
            <a:pPr marL="1973263" lvl="0" indent="-182563"/>
            <a:r>
              <a:rPr lang="ru-RU" dirty="0" smtClean="0"/>
              <a:t>ответственность,</a:t>
            </a:r>
          </a:p>
          <a:p>
            <a:pPr marL="1973263" lvl="0" indent="-182563"/>
            <a:r>
              <a:rPr lang="ru-RU" dirty="0" smtClean="0"/>
              <a:t>управление рисками. 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r">
              <a:buNone/>
            </a:pPr>
            <a:r>
              <a:rPr lang="ru-RU" dirty="0" smtClean="0"/>
              <a:t>	</a:t>
            </a:r>
            <a:r>
              <a:rPr lang="ru-RU" i="1" dirty="0" smtClean="0">
                <a:solidFill>
                  <a:srgbClr val="002060"/>
                </a:solidFill>
              </a:rPr>
              <a:t>Корпоративное </a:t>
            </a:r>
            <a:r>
              <a:rPr lang="ru-RU" i="1" dirty="0" smtClean="0">
                <a:solidFill>
                  <a:srgbClr val="002060"/>
                </a:solidFill>
              </a:rPr>
              <a:t>управление (</a:t>
            </a:r>
            <a:r>
              <a:rPr lang="ru-RU" i="1" dirty="0" err="1" smtClean="0">
                <a:solidFill>
                  <a:srgbClr val="002060"/>
                </a:solidFill>
              </a:rPr>
              <a:t>corporate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management</a:t>
            </a:r>
            <a:r>
              <a:rPr lang="ru-RU" i="1" dirty="0" smtClean="0">
                <a:solidFill>
                  <a:srgbClr val="002060"/>
                </a:solidFill>
              </a:rPr>
              <a:t>) существует для </a:t>
            </a:r>
            <a:r>
              <a:rPr lang="ru-RU" i="1" dirty="0" smtClean="0">
                <a:solidFill>
                  <a:srgbClr val="002060"/>
                </a:solidFill>
              </a:rPr>
              <a:t>того, </a:t>
            </a:r>
            <a:r>
              <a:rPr lang="ru-RU" i="1" dirty="0" smtClean="0">
                <a:solidFill>
                  <a:srgbClr val="002060"/>
                </a:solidFill>
              </a:rPr>
              <a:t>чтобы </a:t>
            </a:r>
            <a:r>
              <a:rPr lang="ru-RU" b="1" i="1" dirty="0" smtClean="0">
                <a:solidFill>
                  <a:srgbClr val="002060"/>
                </a:solidFill>
              </a:rPr>
              <a:t>обеспечить устойчивое развитие организации, защитить интересы ее акционеров и других заинтересованных сторон, а также сделать процесс ведения бизнеса прозрачным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Важные преимущества корпоративного управления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Улучшение </a:t>
            </a:r>
            <a:r>
              <a:rPr lang="ru-RU" dirty="0" smtClean="0"/>
              <a:t>организационной стратегии и планов.</a:t>
            </a:r>
          </a:p>
          <a:p>
            <a:pPr lvl="0"/>
            <a:r>
              <a:rPr lang="ru-RU" dirty="0" smtClean="0"/>
              <a:t>Повышение операционной эффективности.</a:t>
            </a:r>
          </a:p>
          <a:p>
            <a:pPr lvl="0"/>
            <a:r>
              <a:rPr lang="ru-RU" dirty="0" smtClean="0"/>
              <a:t>Улучшенное управление проектом и доставка.</a:t>
            </a:r>
          </a:p>
          <a:p>
            <a:pPr lvl="0"/>
            <a:r>
              <a:rPr lang="ru-RU" dirty="0" smtClean="0"/>
              <a:t>Более разумное соблюдение нормативных требований, управление финансами и рисками.</a:t>
            </a:r>
          </a:p>
          <a:p>
            <a:pPr lvl="0"/>
            <a:r>
              <a:rPr lang="ru-RU" dirty="0" smtClean="0"/>
              <a:t>Улучшенная вовлеченность участников и заинтересованных сторон / сотрудников и распространение информации.</a:t>
            </a:r>
          </a:p>
          <a:p>
            <a:pPr lvl="0"/>
            <a:r>
              <a:rPr lang="ru-RU" dirty="0" smtClean="0"/>
              <a:t>Повышенная активность, которую организация может задействовать для выполнить для выполнения своих целей и задач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1.2 Корпорация и ее основные </a:t>
            </a:r>
            <a:r>
              <a:rPr lang="ru-RU" sz="3600" b="1" i="1" dirty="0" smtClean="0"/>
              <a:t>признаки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64360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Корпорация</a:t>
            </a:r>
            <a:r>
              <a:rPr lang="ru-RU" dirty="0" smtClean="0"/>
              <a:t> — это организация бизнеса, основанная на долевой собственности и раздельной функции собственника и управления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 </a:t>
            </a:r>
          </a:p>
          <a:p>
            <a:pPr>
              <a:buNone/>
            </a:pPr>
            <a:r>
              <a:rPr lang="ru-RU" b="1" dirty="0" smtClean="0"/>
              <a:t>		Основные </a:t>
            </a:r>
            <a:r>
              <a:rPr lang="ru-RU" b="1" dirty="0" smtClean="0"/>
              <a:t>признаки корпорации</a:t>
            </a:r>
            <a:r>
              <a:rPr lang="ru-RU" dirty="0" smtClean="0"/>
              <a:t>:</a:t>
            </a:r>
          </a:p>
          <a:p>
            <a:pPr lvl="0"/>
            <a:r>
              <a:rPr lang="ru-RU" b="1" dirty="0" smtClean="0"/>
              <a:t>Правовой признак</a:t>
            </a:r>
            <a:r>
              <a:rPr lang="ru-RU" dirty="0" smtClean="0"/>
              <a:t>. Корпорация, будучи самостоятельным юридическим лицом, обеспечивает своим участникам ограниченную ответственность, непрерывность существования и возможность участия в управлении через членство и голосование.  </a:t>
            </a:r>
          </a:p>
          <a:p>
            <a:pPr lvl="0"/>
            <a:r>
              <a:rPr lang="ru-RU" b="1" dirty="0" smtClean="0"/>
              <a:t>Экономический признак</a:t>
            </a:r>
            <a:r>
              <a:rPr lang="ru-RU" dirty="0" smtClean="0"/>
              <a:t>. Включает уставный (складочный) капитал, условия распределения прибыли и дивиденды, строгую финансовую отчётность, обязательный аудит и возможность привлечения инвестиций.  </a:t>
            </a:r>
          </a:p>
          <a:p>
            <a:pPr lvl="0"/>
            <a:r>
              <a:rPr lang="ru-RU" b="1" dirty="0" smtClean="0"/>
              <a:t>Организационный признак</a:t>
            </a:r>
            <a:r>
              <a:rPr lang="ru-RU" dirty="0" smtClean="0"/>
              <a:t>. Представлен в виде сложной организационной структуры, общего собрания участников, внутренней политики и системы внутреннего финансового контроля.  </a:t>
            </a:r>
          </a:p>
          <a:p>
            <a:pPr lvl="0"/>
            <a:r>
              <a:rPr lang="ru-RU" b="1" dirty="0" smtClean="0"/>
              <a:t>Социальный признак</a:t>
            </a:r>
            <a:r>
              <a:rPr lang="ru-RU" dirty="0" smtClean="0"/>
              <a:t>. Включает корпоративную социальную ответственность, культуру и взаимодействие с внешними и внутренними заинтересованными сторонами.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Характерные отличительные черты корпорации: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Присутствие </a:t>
            </a:r>
            <a:r>
              <a:rPr lang="ru-RU" dirty="0" smtClean="0"/>
              <a:t>совета директоров.</a:t>
            </a:r>
          </a:p>
          <a:p>
            <a:pPr lvl="0"/>
            <a:r>
              <a:rPr lang="ru-RU" dirty="0" smtClean="0"/>
              <a:t>Коллективная собственность.</a:t>
            </a:r>
          </a:p>
          <a:p>
            <a:pPr lvl="0"/>
            <a:r>
              <a:rPr lang="ru-RU" dirty="0" smtClean="0"/>
              <a:t>Самоуправление.</a:t>
            </a:r>
          </a:p>
          <a:p>
            <a:pPr lvl="0"/>
            <a:r>
              <a:rPr lang="ru-RU" dirty="0" smtClean="0"/>
              <a:t>Наличие концепции маркетинга.</a:t>
            </a:r>
          </a:p>
          <a:p>
            <a:pPr lvl="0"/>
            <a:r>
              <a:rPr lang="ru-RU" dirty="0" smtClean="0"/>
              <a:t>Незначительная ответственность.</a:t>
            </a:r>
          </a:p>
          <a:p>
            <a:r>
              <a:rPr lang="ru-RU" dirty="0" smtClean="0"/>
              <a:t>Абсолютная правовая независимость корпорации по отношению к её владельцам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		</a:t>
            </a:r>
            <a:r>
              <a:rPr lang="ru-RU" b="1" i="1" dirty="0" smtClean="0">
                <a:solidFill>
                  <a:srgbClr val="002060"/>
                </a:solidFill>
              </a:rPr>
              <a:t>Корпорация </a:t>
            </a:r>
            <a:r>
              <a:rPr lang="ru-RU" i="1" dirty="0" smtClean="0">
                <a:solidFill>
                  <a:srgbClr val="002060"/>
                </a:solidFill>
              </a:rPr>
              <a:t>— это крупное объединение лиц и капиталов, образованное с целью экономической деятельности в определённой сфере рынка.</a:t>
            </a:r>
          </a:p>
          <a:p>
            <a:pPr lvl="0"/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3579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		Недостатки </a:t>
            </a:r>
            <a:r>
              <a:rPr lang="ru-RU" b="1" dirty="0" smtClean="0"/>
              <a:t>корпорации</a:t>
            </a:r>
            <a:endParaRPr lang="ru-RU" dirty="0" smtClean="0"/>
          </a:p>
          <a:p>
            <a:pPr lvl="0"/>
            <a:r>
              <a:rPr lang="ru-RU" dirty="0" smtClean="0"/>
              <a:t>Недостатки корпораций:</a:t>
            </a:r>
          </a:p>
          <a:p>
            <a:pPr lvl="0"/>
            <a:r>
              <a:rPr lang="ru-RU" dirty="0" smtClean="0"/>
              <a:t>Различия между функциями собственности и контроля</a:t>
            </a:r>
          </a:p>
          <a:p>
            <a:pPr lvl="0"/>
            <a:r>
              <a:rPr lang="ru-RU" dirty="0" smtClean="0"/>
              <a:t>Необходимость периодической отчетности в органах массовой информации</a:t>
            </a:r>
          </a:p>
          <a:p>
            <a:pPr lvl="0"/>
            <a:r>
              <a:rPr lang="ru-RU" dirty="0" smtClean="0"/>
              <a:t>Высокая конкуренция</a:t>
            </a:r>
          </a:p>
          <a:p>
            <a:pPr lvl="0"/>
            <a:r>
              <a:rPr lang="ru-RU" dirty="0" smtClean="0"/>
              <a:t>Повышенные требования к регистрации и ведения отчетности</a:t>
            </a:r>
          </a:p>
          <a:p>
            <a:pPr lvl="0"/>
            <a:r>
              <a:rPr lang="ru-RU" dirty="0" smtClean="0"/>
              <a:t>Высокий уровень налогообложения, </a:t>
            </a:r>
            <a:r>
              <a:rPr lang="ru-RU" dirty="0" err="1" smtClean="0"/>
              <a:t>наянисть</a:t>
            </a:r>
            <a:r>
              <a:rPr lang="ru-RU" dirty="0" smtClean="0"/>
              <a:t> двойного налогообложения (подоходный прибыль из акционеров, налог на прибыль с корпорации)</a:t>
            </a:r>
          </a:p>
          <a:p>
            <a:pPr>
              <a:buNone/>
            </a:pPr>
            <a:r>
              <a:rPr lang="ru-RU" b="1" dirty="0" smtClean="0"/>
              <a:t>	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Виды </a:t>
            </a:r>
            <a:r>
              <a:rPr lang="ru-RU" b="1" dirty="0" smtClean="0"/>
              <a:t>корпораций:</a:t>
            </a:r>
            <a:endParaRPr lang="ru-RU" dirty="0" smtClean="0"/>
          </a:p>
          <a:p>
            <a:r>
              <a:rPr lang="ru-RU" b="1" i="1" dirty="0" smtClean="0"/>
              <a:t>Государственная корпорация</a:t>
            </a:r>
            <a:r>
              <a:rPr lang="ru-RU" dirty="0" smtClean="0"/>
              <a:t> – компания, акции которой могут быть открыты для общественности. Это позволяет инвесторам покупать акции корпорации.</a:t>
            </a:r>
          </a:p>
          <a:p>
            <a:r>
              <a:rPr lang="ru-RU" b="1" i="1" dirty="0" smtClean="0"/>
              <a:t>Частная корпорация</a:t>
            </a:r>
            <a:r>
              <a:rPr lang="ru-RU" dirty="0" smtClean="0"/>
              <a:t> – компания, акции которой не являются общедоступными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231</Words>
  <PresentationFormat>Экран (4:3)</PresentationFormat>
  <Paragraphs>125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Лекция 1 Тема 1. Введение в курс «Теория и практика корпоративного управления» </vt:lpstr>
      <vt:lpstr>1.1 Сущность корпоративного управления</vt:lpstr>
      <vt:lpstr>Корпоративное управление — это система управления и контроля над компанией, имеющая обязательную структуру. </vt:lpstr>
      <vt:lpstr>Слайд 4</vt:lpstr>
      <vt:lpstr>Основные принципы корпоративного управления </vt:lpstr>
      <vt:lpstr>Важные преимущества корпоративного управления </vt:lpstr>
      <vt:lpstr>1.2 Корпорация и ее основные признаки</vt:lpstr>
      <vt:lpstr>Характерные отличительные черты корпорации:</vt:lpstr>
      <vt:lpstr>Слайд 9</vt:lpstr>
      <vt:lpstr>Слайд 10</vt:lpstr>
      <vt:lpstr>1.3 Субъекты корпоративных отношений</vt:lpstr>
      <vt:lpstr>Слайд 12</vt:lpstr>
      <vt:lpstr>Слайд 13</vt:lpstr>
      <vt:lpstr>1.4 Основные условия и причины возникновения корпоративного управления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Тема 1. Введение в курс «Теория и практика корпоративного управления» </dc:title>
  <dc:creator>Anna Anisimova</dc:creator>
  <cp:lastModifiedBy>Anna Anisimova</cp:lastModifiedBy>
  <cp:revision>8</cp:revision>
  <dcterms:created xsi:type="dcterms:W3CDTF">2025-01-26T05:09:42Z</dcterms:created>
  <dcterms:modified xsi:type="dcterms:W3CDTF">2025-01-26T05:37:04Z</dcterms:modified>
</cp:coreProperties>
</file>