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82" r:id="rId4"/>
    <p:sldId id="283" r:id="rId5"/>
    <p:sldId id="258" r:id="rId6"/>
    <p:sldId id="259" r:id="rId7"/>
    <p:sldId id="260" r:id="rId8"/>
    <p:sldId id="261" r:id="rId9"/>
    <p:sldId id="262" r:id="rId10"/>
    <p:sldId id="284" r:id="rId11"/>
    <p:sldId id="263" r:id="rId12"/>
    <p:sldId id="265" r:id="rId13"/>
    <p:sldId id="264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86" y="-59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38B2D8-79F1-4337-8F0A-58D4C42D6ADF}" type="datetimeFigureOut">
              <a:rPr lang="ru-RU" smtClean="0"/>
              <a:t>07.01.2025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6DB2E-2395-4434-B2A6-EB83AD23AC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534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DEB5F-B9AB-46C5-BD7A-12CE936B9B66}" type="datetime1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0A2E9-5EC3-4250-A196-F29DC92F7362}" type="datetime1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C2953-A37E-4367-A1CF-FA8D8A147844}" type="datetime1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72C0-91B5-4AD6-9DED-4BAC06D475E1}" type="datetime1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339EC1-F83F-4B49-9048-00050F014DDE}" type="datetime1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409E2-D5B3-4C42-B2A1-D8118AE27CDE}" type="datetime1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3FDD5-027D-4F97-BF59-87FCE309FE04}" type="datetime1">
              <a:rPr lang="ru-RU" smtClean="0"/>
              <a:t>07.01.2025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DD6E-0A31-458E-AACB-5154299FFB57}" type="datetime1">
              <a:rPr lang="ru-RU" smtClean="0"/>
              <a:t>07.01.2025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ACF7-A756-4C4F-8AFA-A4846E06DF38}" type="datetime1">
              <a:rPr lang="ru-RU" smtClean="0"/>
              <a:t>07.01.2025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9E127-B0B6-4FF3-B878-ECC1CCE11576}" type="datetime1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BC66A-0886-421B-A019-8AA46A228CC7}" type="datetime1">
              <a:rPr lang="ru-RU" smtClean="0"/>
              <a:t>07.01.2025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78009-9D8D-403F-BE3D-4B7737035B70}" type="datetime1">
              <a:rPr lang="ru-RU" smtClean="0"/>
              <a:t>07.01.2025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Принципы </a:t>
            </a:r>
            <a:r>
              <a:rPr lang="ru-RU" dirty="0" smtClean="0"/>
              <a:t>и механизмы </a:t>
            </a:r>
            <a:r>
              <a:rPr lang="ru-RU" dirty="0"/>
              <a:t>реализации кадровой политики организации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План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Принципы кадровой политики.  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dirty="0" smtClean="0"/>
              <a:t>Механизмы </a:t>
            </a:r>
            <a:r>
              <a:rPr lang="ru-RU" dirty="0"/>
              <a:t>реализации кадровой политики </a:t>
            </a:r>
            <a:r>
              <a:rPr lang="ru-RU" dirty="0" smtClean="0"/>
              <a:t>организации.</a:t>
            </a:r>
          </a:p>
          <a:p>
            <a:pPr marL="514350" indent="-514350" algn="l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602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Базовые механизмы реализации кадровой политики организации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8034052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6661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/>
              <a:t>Базовые механизмы реализации кадровой политики </a:t>
            </a:r>
            <a:r>
              <a:rPr lang="ru-RU" sz="4000" dirty="0" smtClean="0"/>
              <a:t>организации 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/>
              <a:t>относятся </a:t>
            </a:r>
            <a:r>
              <a:rPr lang="ru-RU" dirty="0"/>
              <a:t>ко всем этапам и </a:t>
            </a:r>
            <a:r>
              <a:rPr lang="ru-RU" dirty="0" smtClean="0"/>
              <a:t>сторонам </a:t>
            </a:r>
            <a:r>
              <a:rPr lang="ru-RU" dirty="0"/>
              <a:t>процесса формирования и развития кадрового </a:t>
            </a:r>
            <a:r>
              <a:rPr lang="ru-RU" dirty="0" smtClean="0"/>
              <a:t>потенциала:</a:t>
            </a:r>
          </a:p>
          <a:p>
            <a:pPr marL="0" indent="0">
              <a:buNone/>
            </a:pPr>
            <a:endParaRPr lang="ru-RU" dirty="0"/>
          </a:p>
          <a:p>
            <a:pPr marL="0" indent="179388">
              <a:buNone/>
              <a:tabLst>
                <a:tab pos="358775" algn="l"/>
              </a:tabLst>
            </a:pPr>
            <a:r>
              <a:rPr lang="ru-RU" dirty="0"/>
              <a:t>•	</a:t>
            </a:r>
            <a:r>
              <a:rPr lang="ru-RU" b="1" dirty="0"/>
              <a:t>нормативно-правовые механизмы </a:t>
            </a:r>
            <a:r>
              <a:rPr lang="ru-RU" dirty="0"/>
              <a:t>— это комплекс мер, средств, ресурсов и процедур по </a:t>
            </a:r>
            <a:r>
              <a:rPr lang="ru-RU" dirty="0" err="1"/>
              <a:t>правоустановлению</a:t>
            </a:r>
            <a:r>
              <a:rPr lang="ru-RU" dirty="0"/>
              <a:t>, </a:t>
            </a:r>
            <a:r>
              <a:rPr lang="ru-RU" dirty="0" err="1"/>
              <a:t>правоприменению</a:t>
            </a:r>
            <a:r>
              <a:rPr lang="ru-RU" dirty="0"/>
              <a:t>, </a:t>
            </a:r>
            <a:r>
              <a:rPr lang="ru-RU" dirty="0" err="1"/>
              <a:t>правопользованию</a:t>
            </a:r>
            <a:r>
              <a:rPr lang="ru-RU" dirty="0"/>
              <a:t>, контролю и надзору в кадровой сфере;</a:t>
            </a:r>
          </a:p>
          <a:p>
            <a:pPr marL="0" indent="179388">
              <a:buNone/>
              <a:tabLst>
                <a:tab pos="358775" algn="l"/>
              </a:tabLst>
            </a:pPr>
            <a:r>
              <a:rPr lang="ru-RU" dirty="0"/>
              <a:t>•	</a:t>
            </a:r>
            <a:r>
              <a:rPr lang="ru-RU" b="1" dirty="0"/>
              <a:t>организационные механизмы </a:t>
            </a:r>
            <a:r>
              <a:rPr lang="ru-RU" dirty="0"/>
              <a:t>представляют собой </a:t>
            </a:r>
            <a:r>
              <a:rPr lang="ru-RU" dirty="0" smtClean="0"/>
              <a:t>иерархическую </a:t>
            </a:r>
            <a:r>
              <a:rPr lang="ru-RU" dirty="0"/>
              <a:t>систему субъектов кадровой деятельности, осуществляющих в пределах предоставленных полномочий властные действия, </a:t>
            </a:r>
            <a:r>
              <a:rPr lang="ru-RU" dirty="0" smtClean="0"/>
              <a:t>административные </a:t>
            </a:r>
            <a:r>
              <a:rPr lang="ru-RU" dirty="0"/>
              <a:t>процедуры по формированию, развитию и </a:t>
            </a:r>
            <a:r>
              <a:rPr lang="ru-RU" dirty="0" smtClean="0"/>
              <a:t>обеспечению </a:t>
            </a:r>
            <a:r>
              <a:rPr lang="ru-RU" dirty="0"/>
              <a:t>востребованности кадрового потенциала организации;</a:t>
            </a:r>
          </a:p>
          <a:p>
            <a:pPr marL="0" indent="179388">
              <a:buNone/>
              <a:tabLst>
                <a:tab pos="358775" algn="l"/>
              </a:tabLst>
            </a:pPr>
            <a:r>
              <a:rPr lang="ru-RU" dirty="0"/>
              <a:t>•	</a:t>
            </a:r>
            <a:r>
              <a:rPr lang="ru-RU" b="1" dirty="0"/>
              <a:t>финансово-экономические механизмы </a:t>
            </a:r>
            <a:r>
              <a:rPr lang="ru-RU" dirty="0"/>
              <a:t>—комплекс целенаправленно осуществляемых мер </a:t>
            </a:r>
            <a:r>
              <a:rPr lang="ru-RU" dirty="0" smtClean="0"/>
              <a:t>финансово-экономического </a:t>
            </a:r>
            <a:r>
              <a:rPr lang="ru-RU" dirty="0"/>
              <a:t>характера, а также совокупность соответствующих ресурсов, используемых в процессе формирования, развития и </a:t>
            </a:r>
            <a:r>
              <a:rPr lang="ru-RU" dirty="0" smtClean="0"/>
              <a:t>обеспечения </a:t>
            </a:r>
            <a:r>
              <a:rPr lang="ru-RU" dirty="0"/>
              <a:t>востребованности кадрового потенциала организации;</a:t>
            </a:r>
          </a:p>
          <a:p>
            <a:pPr marL="0" indent="179388">
              <a:buNone/>
              <a:tabLst>
                <a:tab pos="358775" algn="l"/>
              </a:tabLst>
            </a:pPr>
            <a:r>
              <a:rPr lang="ru-RU" dirty="0"/>
              <a:t>•	</a:t>
            </a:r>
            <a:r>
              <a:rPr lang="ru-RU" b="1" dirty="0"/>
              <a:t>учебно-методические механизмы </a:t>
            </a:r>
            <a:r>
              <a:rPr lang="ru-RU" dirty="0"/>
              <a:t>—научное обоснование процессов определения целей, задач, приоритетов, принципов, субъектов и объектов, основных направлений кадровой политики, а также методическое обеспечение применения тех или иных способов и приемов формирования, развития и обеспечения востребованности кадрового потенциала организации;</a:t>
            </a:r>
          </a:p>
          <a:p>
            <a:pPr marL="0" indent="179388">
              <a:buNone/>
              <a:tabLst>
                <a:tab pos="358775" algn="l"/>
              </a:tabLst>
            </a:pPr>
            <a:r>
              <a:rPr lang="ru-RU" dirty="0"/>
              <a:t>•	</a:t>
            </a:r>
            <a:r>
              <a:rPr lang="ru-RU" b="1" dirty="0"/>
              <a:t>информационные механизмы </a:t>
            </a:r>
            <a:r>
              <a:rPr lang="ru-RU" dirty="0"/>
              <a:t>—система </a:t>
            </a:r>
            <a:r>
              <a:rPr lang="ru-RU" dirty="0" smtClean="0"/>
              <a:t>целенаправленно </a:t>
            </a:r>
            <a:r>
              <a:rPr lang="ru-RU" dirty="0"/>
              <a:t>используемых в кадровой сфере источников </a:t>
            </a:r>
            <a:r>
              <a:rPr lang="ru-RU" dirty="0" smtClean="0"/>
              <a:t>информации</a:t>
            </a:r>
            <a:r>
              <a:rPr lang="ru-RU" dirty="0"/>
              <a:t>, ресурсов и технологий ее обработки, хранения, обмена, </a:t>
            </a:r>
            <a:r>
              <a:rPr lang="ru-RU" dirty="0" smtClean="0"/>
              <a:t>доведения </a:t>
            </a:r>
            <a:r>
              <a:rPr lang="ru-RU" dirty="0"/>
              <a:t>до пользователей;</a:t>
            </a:r>
          </a:p>
          <a:p>
            <a:pPr marL="0" indent="179388">
              <a:buNone/>
              <a:tabLst>
                <a:tab pos="358775" algn="l"/>
              </a:tabLst>
            </a:pPr>
            <a:r>
              <a:rPr lang="ru-RU" dirty="0"/>
              <a:t>•	</a:t>
            </a:r>
            <a:r>
              <a:rPr lang="ru-RU" b="1" dirty="0"/>
              <a:t>технологические механизмы </a:t>
            </a:r>
            <a:r>
              <a:rPr lang="ru-RU" dirty="0"/>
              <a:t>—комплекс </a:t>
            </a:r>
            <a:r>
              <a:rPr lang="ru-RU" dirty="0" smtClean="0"/>
              <a:t>кадровых </a:t>
            </a:r>
            <a:r>
              <a:rPr lang="ru-RU" dirty="0"/>
              <a:t>технологий, применяемых субъектами управления в практике кадровой деятельности для достижения целей кадровой политики организации.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783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Соотношение кадровой политики организации и </a:t>
            </a:r>
            <a:r>
              <a:rPr lang="ru-RU" sz="3600" dirty="0" smtClean="0"/>
              <a:t>управления </a:t>
            </a:r>
            <a:r>
              <a:rPr lang="ru-RU" sz="3600" dirty="0"/>
              <a:t>персоналом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799"/>
            <a:ext cx="6264696" cy="5131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2765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Специфические механизмы </a:t>
            </a:r>
            <a:r>
              <a:rPr lang="ru-RU" sz="3600" dirty="0"/>
              <a:t>реализации кадровой политики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70000" lnSpcReduction="20000"/>
          </a:bodyPr>
          <a:lstStyle/>
          <a:p>
            <a:pPr marL="0" indent="447675">
              <a:buNone/>
            </a:pPr>
            <a:r>
              <a:rPr lang="ru-RU" dirty="0" smtClean="0"/>
              <a:t>—</a:t>
            </a:r>
            <a:r>
              <a:rPr lang="ru-RU" dirty="0"/>
              <a:t>	механизмы регулирования процессов формирования и </a:t>
            </a:r>
            <a:r>
              <a:rPr lang="ru-RU" dirty="0" smtClean="0"/>
              <a:t>профессионального </a:t>
            </a:r>
            <a:r>
              <a:rPr lang="ru-RU" dirty="0"/>
              <a:t>развития кадрового потенциала организации;</a:t>
            </a:r>
          </a:p>
          <a:p>
            <a:pPr marL="0" indent="447675">
              <a:buNone/>
            </a:pPr>
            <a:r>
              <a:rPr lang="ru-RU" dirty="0"/>
              <a:t>—	механизмы защиты личности и организации от </a:t>
            </a:r>
            <a:r>
              <a:rPr lang="ru-RU" dirty="0" smtClean="0"/>
              <a:t>непрофессионализма</a:t>
            </a:r>
            <a:r>
              <a:rPr lang="ru-RU" dirty="0"/>
              <a:t>;</a:t>
            </a:r>
          </a:p>
          <a:p>
            <a:pPr marL="0" indent="447675">
              <a:buNone/>
            </a:pPr>
            <a:r>
              <a:rPr lang="ru-RU" dirty="0"/>
              <a:t>—	механизмы защиты граждан, занятых в различных видах </a:t>
            </a:r>
            <a:r>
              <a:rPr lang="ru-RU" dirty="0" smtClean="0"/>
              <a:t>профессиональной </a:t>
            </a:r>
            <a:r>
              <a:rPr lang="ru-RU" dirty="0"/>
              <a:t>деятельности;</a:t>
            </a:r>
          </a:p>
          <a:p>
            <a:pPr marL="0" indent="447675">
              <a:buNone/>
            </a:pPr>
            <a:r>
              <a:rPr lang="ru-RU" dirty="0"/>
              <a:t>—	механизмы реализации кадровой политики по отношению к отдельным группам занятых (лица с ограниченными </a:t>
            </a:r>
            <a:r>
              <a:rPr lang="ru-RU" dirty="0" smtClean="0"/>
              <a:t>способностями </a:t>
            </a:r>
            <a:r>
              <a:rPr lang="ru-RU" dirty="0"/>
              <a:t>к труду, молодежь, женщины, ветераны, мигранты, этнические группы и др.), которые наиболее подвержены дискриминации в </a:t>
            </a:r>
            <a:r>
              <a:rPr lang="ru-RU" dirty="0" smtClean="0"/>
              <a:t>кадровой </a:t>
            </a:r>
            <a:r>
              <a:rPr lang="ru-RU" dirty="0"/>
              <a:t>сфере;</a:t>
            </a:r>
          </a:p>
          <a:p>
            <a:pPr marL="0" indent="447675">
              <a:buNone/>
            </a:pPr>
            <a:r>
              <a:rPr lang="ru-RU" dirty="0"/>
              <a:t>—	механизмы реализации политики развития и обеспечения востребованности управленческого потенциала организации и др.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942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I. </a:t>
            </a:r>
            <a:r>
              <a:rPr lang="ru-RU" b="1" dirty="0" smtClean="0"/>
              <a:t>Ответьте на вопросы</a:t>
            </a:r>
            <a:r>
              <a:rPr lang="ru-RU" b="1" dirty="0" smtClean="0"/>
              <a:t>:</a:t>
            </a:r>
            <a:endParaRPr lang="ru-RU" b="1" dirty="0" smtClean="0"/>
          </a:p>
          <a:p>
            <a:pPr marL="0" indent="447675">
              <a:buNone/>
              <a:tabLst>
                <a:tab pos="715963" algn="l"/>
              </a:tabLst>
            </a:pPr>
            <a:r>
              <a:rPr lang="ru-RU" dirty="0" smtClean="0"/>
              <a:t>1</a:t>
            </a:r>
            <a:r>
              <a:rPr lang="ru-RU" dirty="0"/>
              <a:t>.	Что такое механизмы реализации кадровой политики организации?</a:t>
            </a:r>
          </a:p>
          <a:p>
            <a:pPr marL="0" indent="447675">
              <a:buNone/>
              <a:tabLst>
                <a:tab pos="715963" algn="l"/>
              </a:tabLst>
            </a:pPr>
            <a:r>
              <a:rPr lang="ru-RU" dirty="0"/>
              <a:t>2.	Что такое базовые и специфические механизмы реализации кадровой политики организации? Каковы основания для такой классификации?</a:t>
            </a:r>
          </a:p>
          <a:p>
            <a:pPr marL="0" indent="447675">
              <a:buNone/>
              <a:tabLst>
                <a:tab pos="715963" algn="l"/>
              </a:tabLst>
            </a:pPr>
            <a:r>
              <a:rPr lang="ru-RU" dirty="0"/>
              <a:t>3.	Раскройте значение организационных механизмов в кадровой </a:t>
            </a:r>
            <a:r>
              <a:rPr lang="ru-RU" dirty="0" smtClean="0"/>
              <a:t>политике </a:t>
            </a:r>
            <a:r>
              <a:rPr lang="ru-RU" dirty="0"/>
              <a:t>организации.</a:t>
            </a:r>
          </a:p>
          <a:p>
            <a:pPr marL="0" indent="447675">
              <a:buNone/>
              <a:tabLst>
                <a:tab pos="715963" algn="l"/>
              </a:tabLst>
            </a:pPr>
            <a:r>
              <a:rPr lang="ru-RU" dirty="0"/>
              <a:t>4.	Что такое технологические механизмы реализации кадровой политики организации?</a:t>
            </a:r>
          </a:p>
          <a:p>
            <a:pPr marL="0" indent="447675">
              <a:buNone/>
            </a:pPr>
            <a:r>
              <a:rPr lang="ru-RU" sz="3100" dirty="0" smtClean="0"/>
              <a:t>5. Значение </a:t>
            </a:r>
            <a:r>
              <a:rPr lang="ru-RU" sz="3100" dirty="0"/>
              <a:t>информационных механизмов реализации кадровой </a:t>
            </a:r>
            <a:r>
              <a:rPr lang="ru-RU" sz="3100" dirty="0"/>
              <a:t>политики </a:t>
            </a:r>
            <a:r>
              <a:rPr lang="ru-RU" sz="3100" dirty="0"/>
              <a:t>организации. </a:t>
            </a:r>
            <a:endParaRPr lang="en-US" sz="3100" dirty="0"/>
          </a:p>
          <a:p>
            <a:pPr marL="442913" indent="-442913">
              <a:buNone/>
            </a:pPr>
            <a:r>
              <a:rPr lang="en-US" b="1" dirty="0" smtClean="0"/>
              <a:t>II. </a:t>
            </a:r>
            <a:r>
              <a:rPr lang="ru-RU" b="1" dirty="0" smtClean="0"/>
              <a:t>Опишите </a:t>
            </a:r>
            <a:r>
              <a:rPr lang="ru-RU" b="1" dirty="0"/>
              <a:t>принципы и механизмы реализации кадровой политики организации – объекта вашего магистерского </a:t>
            </a:r>
            <a:r>
              <a:rPr lang="ru-RU" b="1" dirty="0" smtClean="0"/>
              <a:t>исследования.</a:t>
            </a:r>
            <a:endParaRPr lang="ru-RU" b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52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1 Принципы кадровой политики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447675">
              <a:buNone/>
            </a:pPr>
            <a:r>
              <a:rPr lang="ru-RU" dirty="0" smtClean="0"/>
              <a:t>Принципы </a:t>
            </a:r>
            <a:r>
              <a:rPr lang="ru-RU" dirty="0"/>
              <a:t>кадровой политики </a:t>
            </a:r>
            <a:r>
              <a:rPr lang="ru-RU" dirty="0" smtClean="0"/>
              <a:t>– логически упорядоченная система </a:t>
            </a:r>
            <a:r>
              <a:rPr lang="ru-RU" dirty="0"/>
              <a:t>идей, основных положений, которые </a:t>
            </a:r>
            <a:r>
              <a:rPr lang="ru-RU" dirty="0" smtClean="0"/>
              <a:t>посредством </a:t>
            </a:r>
            <a:r>
              <a:rPr lang="ru-RU" dirty="0"/>
              <a:t>содержащихся в них критериев выбора адекватно отражают закономерности регулирования формирования, развития и </a:t>
            </a:r>
            <a:r>
              <a:rPr lang="ru-RU" dirty="0" smtClean="0"/>
              <a:t>востребованности </a:t>
            </a:r>
            <a:r>
              <a:rPr lang="ru-RU" dirty="0"/>
              <a:t>кадрового потенциала общества и организации</a:t>
            </a:r>
            <a:r>
              <a:rPr lang="ru-RU" dirty="0" smtClean="0"/>
              <a:t>.</a:t>
            </a:r>
          </a:p>
          <a:p>
            <a:pPr marL="0" indent="447675">
              <a:buNone/>
            </a:pPr>
            <a:r>
              <a:rPr lang="ru-RU" dirty="0" smtClean="0"/>
              <a:t>Они:</a:t>
            </a:r>
          </a:p>
          <a:p>
            <a:r>
              <a:rPr lang="ru-RU" dirty="0" smtClean="0"/>
              <a:t>представляют </a:t>
            </a:r>
            <a:r>
              <a:rPr lang="ru-RU" dirty="0"/>
              <a:t>собой систему координат, в которой происходят формирование и реализация </a:t>
            </a:r>
            <a:r>
              <a:rPr lang="ru-RU" dirty="0" smtClean="0"/>
              <a:t>кадровой </a:t>
            </a:r>
            <a:r>
              <a:rPr lang="ru-RU" dirty="0"/>
              <a:t>теории и </a:t>
            </a:r>
            <a:r>
              <a:rPr lang="ru-RU" dirty="0" smtClean="0"/>
              <a:t>практики; </a:t>
            </a:r>
          </a:p>
          <a:p>
            <a:r>
              <a:rPr lang="ru-RU" dirty="0" smtClean="0"/>
              <a:t>обобщают </a:t>
            </a:r>
            <a:r>
              <a:rPr lang="ru-RU" dirty="0"/>
              <a:t>кадровую </a:t>
            </a:r>
            <a:r>
              <a:rPr lang="ru-RU" dirty="0" smtClean="0"/>
              <a:t>практику</a:t>
            </a:r>
            <a:r>
              <a:rPr lang="ru-RU" dirty="0"/>
              <a:t>, </a:t>
            </a:r>
            <a:r>
              <a:rPr lang="ru-RU" dirty="0" smtClean="0"/>
              <a:t>являясь </a:t>
            </a:r>
            <a:r>
              <a:rPr lang="ru-RU" dirty="0"/>
              <a:t>результатом мыслительной деятельности человека.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44278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143000"/>
          </a:xfrm>
        </p:spPr>
        <p:txBody>
          <a:bodyPr>
            <a:noAutofit/>
          </a:bodyPr>
          <a:lstStyle/>
          <a:p>
            <a:r>
              <a:rPr lang="ru-RU" sz="3200" dirty="0"/>
              <a:t>Классификация и группирование принципов кадровой политики организации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826769"/>
              </p:ext>
            </p:extLst>
          </p:nvPr>
        </p:nvGraphicFramePr>
        <p:xfrm>
          <a:off x="539552" y="1700808"/>
          <a:ext cx="8229600" cy="4979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4256"/>
                <a:gridCol w="5925344"/>
              </a:tblGrid>
              <a:tr h="370840">
                <a:tc>
                  <a:txBody>
                    <a:bodyPr/>
                    <a:lstStyle/>
                    <a:p>
                      <a:pPr indent="1778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Уровни рассмотрения</a:t>
                      </a: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27000"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Times New Roman"/>
                        </a:rPr>
                        <a:t>Группы принципов кадровой политики организации</a:t>
                      </a: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Теоретико- методологиче­ский уровень</a:t>
                      </a:r>
                      <a:endParaRPr lang="ru-R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778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i="1" u="sng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Общие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 принципы.</a:t>
                      </a:r>
                      <a:endParaRPr lang="ru-RU" sz="16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indent="1778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Отражают сущность, формы проявления и функции кадро­вой политики, основываются на основных законах 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общественного развития. Этот высокий уровень рассмотрения предполагает учет государственного влияния на формирование и реализацию кадровой политики в организациях любой формы собственности </a:t>
                      </a:r>
                      <a:endParaRPr lang="ru-R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Организацион­ный уровень</a:t>
                      </a:r>
                      <a:endParaRPr lang="ru-R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778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i="1" u="sng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Особенные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 принципы.</a:t>
                      </a:r>
                      <a:endParaRPr lang="ru-RU" sz="16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indent="1778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Отражают особенности кадровой политики в конкретном секторе экономике, субъекте Российской Федерации, му­ниципальном образовании, социальном институте обще­ства. Могут отражать особенности кадровой политики по отношению к отдельным группам трудовых ресурсов (женщины, молодежь, лица с ограниченными способностя­ми к труду и т. д.)</a:t>
                      </a:r>
                      <a:endParaRPr lang="ru-R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indent="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Предметно-­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практический уровень</a:t>
                      </a:r>
                      <a:endParaRPr lang="ru-R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indent="1778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i="1" u="sng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Частные</a:t>
                      </a:r>
                      <a:r>
                        <a:rPr lang="ru-RU" sz="1600" i="1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 (единичные)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 принципы.</a:t>
                      </a:r>
                      <a:endParaRPr lang="ru-RU" sz="16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indent="177800">
                        <a:lnSpc>
                          <a:spcPct val="10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Times New Roman"/>
                        </a:rPr>
                        <a:t>Определяют практику кадровой деятельности в хозяйству­ющем субъекте, учреждении, организации, предприятии или государственном органе. Как правило, закрепляются локальными нормативными актами.</a:t>
                      </a:r>
                      <a:endParaRPr lang="ru-RU" sz="16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350" marR="6350" marT="0" marB="0" anchor="ctr"/>
                </a:tc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871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Соотношение групп принципов кадровой политики организации</a:t>
            </a:r>
            <a:endParaRPr lang="ru-RU" sz="3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5" y="2276872"/>
            <a:ext cx="6690737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5806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Общие принципы кадровой политики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507342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Это принципы </a:t>
            </a:r>
            <a:r>
              <a:rPr lang="ru-RU" dirty="0"/>
              <a:t>государственного управления </a:t>
            </a:r>
            <a:r>
              <a:rPr lang="ru-RU" dirty="0" smtClean="0"/>
              <a:t>– тип государства влияет на </a:t>
            </a:r>
            <a:r>
              <a:rPr lang="ru-RU" dirty="0"/>
              <a:t>режим </a:t>
            </a:r>
            <a:r>
              <a:rPr lang="ru-RU" dirty="0" smtClean="0"/>
              <a:t>политической</a:t>
            </a:r>
            <a:r>
              <a:rPr lang="ru-RU" dirty="0"/>
              <a:t>, экономической, профессиональной и иной свободы личности в </a:t>
            </a:r>
            <a:r>
              <a:rPr lang="ru-RU" dirty="0" smtClean="0"/>
              <a:t>обществе:</a:t>
            </a:r>
          </a:p>
          <a:p>
            <a:r>
              <a:rPr lang="ru-RU" dirty="0"/>
              <a:t> </a:t>
            </a:r>
            <a:r>
              <a:rPr lang="ru-RU" b="1" u="sng" dirty="0"/>
              <a:t>объективность (научность</a:t>
            </a:r>
            <a:r>
              <a:rPr lang="ru-RU" u="sng" dirty="0" smtClean="0"/>
              <a:t>) </a:t>
            </a:r>
            <a:r>
              <a:rPr lang="ru-RU" dirty="0"/>
              <a:t>предполагает комплексный, системный подход к кадровой политике, учет важнейших факторов при решении кадровых вопросов — экономических, финансовых, исторических, производственных, нравственных, </a:t>
            </a:r>
            <a:r>
              <a:rPr lang="ru-RU" dirty="0" smtClean="0"/>
              <a:t>социально-психологических </a:t>
            </a:r>
            <a:r>
              <a:rPr lang="ru-RU" dirty="0"/>
              <a:t>и др.; </a:t>
            </a:r>
            <a:r>
              <a:rPr lang="ru-RU" dirty="0" smtClean="0"/>
              <a:t>строится </a:t>
            </a:r>
            <a:r>
              <a:rPr lang="ru-RU" dirty="0"/>
              <a:t>на </a:t>
            </a:r>
            <a:r>
              <a:rPr lang="ru-RU" dirty="0" smtClean="0"/>
              <a:t>научных </a:t>
            </a:r>
            <a:r>
              <a:rPr lang="ru-RU" dirty="0"/>
              <a:t>основах и определяются вслед за развитием </a:t>
            </a:r>
            <a:r>
              <a:rPr lang="ru-RU" dirty="0" smtClean="0"/>
              <a:t>производительных </a:t>
            </a:r>
            <a:r>
              <a:rPr lang="ru-RU" dirty="0"/>
              <a:t>сил и производственных отношений в обществе, </a:t>
            </a:r>
            <a:r>
              <a:rPr lang="ru-RU" dirty="0" smtClean="0"/>
              <a:t>зависит </a:t>
            </a:r>
            <a:r>
              <a:rPr lang="ru-RU" dirty="0"/>
              <a:t>от возможностей общественных </a:t>
            </a:r>
            <a:r>
              <a:rPr lang="ru-RU" dirty="0" smtClean="0"/>
              <a:t>финансов; носит упреждающий</a:t>
            </a:r>
            <a:r>
              <a:rPr lang="ru-RU" dirty="0"/>
              <a:t>, перспективный характер с учетом изменений в </a:t>
            </a:r>
            <a:r>
              <a:rPr lang="ru-RU" dirty="0" smtClean="0"/>
              <a:t>специализации </a:t>
            </a:r>
            <a:r>
              <a:rPr lang="ru-RU" dirty="0"/>
              <a:t>и характере общественного </a:t>
            </a:r>
            <a:r>
              <a:rPr lang="ru-RU" dirty="0" smtClean="0"/>
              <a:t>труда;</a:t>
            </a:r>
          </a:p>
          <a:p>
            <a:r>
              <a:rPr lang="ru-RU" b="1" u="sng" dirty="0" smtClean="0"/>
              <a:t>демократизм</a:t>
            </a:r>
            <a:r>
              <a:rPr lang="ru-RU" dirty="0"/>
              <a:t>, конституционное положение о том, что только самим гражданам принадлежит исключительное право распоряжаться своими способностями к </a:t>
            </a:r>
            <a:r>
              <a:rPr lang="ru-RU" dirty="0" smtClean="0"/>
              <a:t>квалифицированному </a:t>
            </a:r>
            <a:r>
              <a:rPr lang="ru-RU" dirty="0"/>
              <a:t>производительному и творческому </a:t>
            </a:r>
            <a:r>
              <a:rPr lang="ru-RU" dirty="0" smtClean="0"/>
              <a:t>труду;</a:t>
            </a:r>
          </a:p>
          <a:p>
            <a:r>
              <a:rPr lang="ru-RU" b="1" u="sng" dirty="0" smtClean="0"/>
              <a:t>законность</a:t>
            </a:r>
            <a:r>
              <a:rPr lang="ru-RU" dirty="0"/>
              <a:t>, </a:t>
            </a:r>
            <a:r>
              <a:rPr lang="ru-RU" dirty="0" smtClean="0"/>
              <a:t>первоочередные задачи </a:t>
            </a:r>
            <a:r>
              <a:rPr lang="ru-RU" dirty="0"/>
              <a:t>в стратегии государства по формированию, </a:t>
            </a:r>
            <a:r>
              <a:rPr lang="ru-RU" dirty="0" smtClean="0"/>
              <a:t>развитию </a:t>
            </a:r>
            <a:r>
              <a:rPr lang="ru-RU" dirty="0"/>
              <a:t>и использованию кадрового потенциала </a:t>
            </a:r>
            <a:r>
              <a:rPr lang="ru-RU" dirty="0" smtClean="0"/>
              <a:t>общества;</a:t>
            </a:r>
          </a:p>
          <a:p>
            <a:r>
              <a:rPr lang="ru-RU" b="1" u="sng" dirty="0" smtClean="0"/>
              <a:t>федерализм</a:t>
            </a:r>
            <a:r>
              <a:rPr lang="ru-RU" dirty="0" smtClean="0"/>
              <a:t> </a:t>
            </a:r>
            <a:r>
              <a:rPr lang="ru-RU" dirty="0"/>
              <a:t>позволяет органично сочетать общие интересы всего </a:t>
            </a:r>
            <a:r>
              <a:rPr lang="ru-RU" dirty="0" smtClean="0"/>
              <a:t>многонационального </a:t>
            </a:r>
            <a:r>
              <a:rPr lang="ru-RU" dirty="0"/>
              <a:t>народа России с интересами каждой нации и народности, подводит прочную </a:t>
            </a:r>
            <a:r>
              <a:rPr lang="ru-RU" dirty="0" err="1"/>
              <a:t>этносоциальную</a:t>
            </a:r>
            <a:r>
              <a:rPr lang="ru-RU" dirty="0"/>
              <a:t> основу в вопросах кадровой </a:t>
            </a:r>
            <a:r>
              <a:rPr lang="ru-RU" dirty="0" smtClean="0"/>
              <a:t>политики.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1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/>
              <a:t>Особенные принципы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регулируют </a:t>
            </a:r>
            <a:r>
              <a:rPr lang="ru-RU" dirty="0"/>
              <a:t>процессы формирования и реализации кадровой политики для:</a:t>
            </a:r>
          </a:p>
          <a:p>
            <a:pPr marL="0" indent="358775">
              <a:buNone/>
              <a:tabLst>
                <a:tab pos="717550" algn="l"/>
              </a:tabLst>
            </a:pPr>
            <a:r>
              <a:rPr lang="ru-RU" dirty="0"/>
              <a:t>—	различных категорий трудовых ресурсов — молодежь, </a:t>
            </a:r>
            <a:r>
              <a:rPr lang="ru-RU" dirty="0" smtClean="0"/>
              <a:t>женщины</a:t>
            </a:r>
            <a:r>
              <a:rPr lang="ru-RU" dirty="0"/>
              <a:t>, лица пенсионного возраста, граждане, оказавшиеся в сложных жизненных ситуациях, дети, лица с ограниченными возможностями к труду и т. д.;</a:t>
            </a:r>
          </a:p>
          <a:p>
            <a:pPr marL="0" indent="358775">
              <a:buNone/>
              <a:tabLst>
                <a:tab pos="717550" algn="l"/>
              </a:tabLst>
            </a:pPr>
            <a:r>
              <a:rPr lang="ru-RU" dirty="0"/>
              <a:t>—	конкретных секторов российской экономики — </a:t>
            </a:r>
            <a:r>
              <a:rPr lang="ru-RU" dirty="0" smtClean="0"/>
              <a:t>здравоохранение</a:t>
            </a:r>
            <a:r>
              <a:rPr lang="ru-RU" dirty="0"/>
              <a:t>, образование, работы с тяжелыми и вредными условиями </a:t>
            </a:r>
            <a:r>
              <a:rPr lang="ru-RU" dirty="0" smtClean="0"/>
              <a:t>труда</a:t>
            </a:r>
            <a:r>
              <a:rPr lang="ru-RU" dirty="0"/>
              <a:t>, др.;</a:t>
            </a:r>
          </a:p>
          <a:p>
            <a:pPr marL="0" indent="358775">
              <a:buNone/>
              <a:tabLst>
                <a:tab pos="717550" algn="l"/>
              </a:tabLst>
            </a:pPr>
            <a:r>
              <a:rPr lang="ru-RU" dirty="0"/>
              <a:t>—	отдельных регионов страны с учетом специфики размещения производительных сил и производственных отношений;</a:t>
            </a:r>
          </a:p>
          <a:p>
            <a:pPr marL="0" indent="358775">
              <a:buNone/>
              <a:tabLst>
                <a:tab pos="717550" algn="l"/>
              </a:tabLst>
            </a:pPr>
            <a:r>
              <a:rPr lang="ru-RU" dirty="0"/>
              <a:t>—	социальных институтов общества — например, для системы государственной или муниципальной службы.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8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Частные </a:t>
            </a:r>
            <a:r>
              <a:rPr lang="ru-RU" sz="3600" dirty="0"/>
              <a:t>(</a:t>
            </a:r>
            <a:r>
              <a:rPr lang="ru-RU" sz="3600" dirty="0" smtClean="0"/>
              <a:t>единичные) принципы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358775">
              <a:buNone/>
            </a:pPr>
            <a:r>
              <a:rPr lang="ru-RU" dirty="0" smtClean="0"/>
              <a:t>На них строится </a:t>
            </a:r>
            <a:r>
              <a:rPr lang="ru-RU" dirty="0"/>
              <a:t>кадровая политика на конкретных предприятиях, организациях, в </a:t>
            </a:r>
            <a:r>
              <a:rPr lang="ru-RU" dirty="0" smtClean="0"/>
              <a:t>общественных </a:t>
            </a:r>
            <a:r>
              <a:rPr lang="ru-RU" dirty="0"/>
              <a:t>объединениях. </a:t>
            </a:r>
            <a:endParaRPr lang="ru-RU" dirty="0" smtClean="0"/>
          </a:p>
          <a:p>
            <a:pPr marL="0" indent="358775">
              <a:buNone/>
            </a:pPr>
            <a:r>
              <a:rPr lang="ru-RU" dirty="0" smtClean="0"/>
              <a:t>На </a:t>
            </a:r>
            <a:r>
              <a:rPr lang="ru-RU" dirty="0"/>
              <a:t>уровне конкретной организации могут быть свои принципы кадровой деятельности, но они не должны вступать в противоречие с общими и особенными принципами кадровой </a:t>
            </a:r>
            <a:r>
              <a:rPr lang="ru-RU" dirty="0" smtClean="0"/>
              <a:t>политики</a:t>
            </a:r>
            <a:r>
              <a:rPr lang="ru-RU" dirty="0"/>
              <a:t>. </a:t>
            </a:r>
            <a:endParaRPr lang="ru-RU" dirty="0" smtClean="0"/>
          </a:p>
          <a:p>
            <a:pPr marL="0" indent="358775">
              <a:buNone/>
            </a:pPr>
            <a:r>
              <a:rPr lang="ru-RU" dirty="0" smtClean="0"/>
              <a:t>Частные </a:t>
            </a:r>
            <a:r>
              <a:rPr lang="ru-RU" dirty="0"/>
              <a:t>принципы отражают специфику требований к </a:t>
            </a:r>
            <a:r>
              <a:rPr lang="ru-RU" dirty="0" smtClean="0"/>
              <a:t>составу </a:t>
            </a:r>
            <a:r>
              <a:rPr lang="ru-RU" dirty="0"/>
              <a:t>кадров организации, к кадровым процессам и отношениям на локальном </a:t>
            </a:r>
            <a:r>
              <a:rPr lang="ru-RU" dirty="0" smtClean="0"/>
              <a:t>уровне.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86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Свойства принципов кадровой политики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b="1" dirty="0"/>
              <a:t>имеют </a:t>
            </a:r>
            <a:r>
              <a:rPr lang="ru-RU" b="1" dirty="0" smtClean="0"/>
              <a:t>субъективно-объективную природу</a:t>
            </a:r>
            <a:r>
              <a:rPr lang="ru-RU" dirty="0" smtClean="0"/>
              <a:t>, т.к. </a:t>
            </a:r>
            <a:r>
              <a:rPr lang="ru-RU" dirty="0"/>
              <a:t>базируются на объективно существующих связях и зависимостях, но формулируются исходя из возможности выбора вариантов действий по достижению определенных целей, тем </a:t>
            </a:r>
            <a:r>
              <a:rPr lang="ru-RU" dirty="0" smtClean="0"/>
              <a:t>самым </a:t>
            </a:r>
            <a:r>
              <a:rPr lang="ru-RU" dirty="0"/>
              <a:t>являются показателями степени свободы субъекта и уровня его социального развития.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объективны </a:t>
            </a:r>
            <a:r>
              <a:rPr lang="ru-RU" b="1" dirty="0"/>
              <a:t>по своей </a:t>
            </a:r>
            <a:r>
              <a:rPr lang="ru-RU" b="1" dirty="0" smtClean="0"/>
              <a:t>природе</a:t>
            </a:r>
            <a:r>
              <a:rPr lang="ru-RU" dirty="0" smtClean="0"/>
              <a:t> независимо </a:t>
            </a:r>
            <a:r>
              <a:rPr lang="ru-RU" dirty="0"/>
              <a:t>от воли </a:t>
            </a:r>
            <a:r>
              <a:rPr lang="ru-RU" dirty="0" smtClean="0"/>
              <a:t>субъекта, т.к. кадровая </a:t>
            </a:r>
            <a:r>
              <a:rPr lang="ru-RU" dirty="0"/>
              <a:t>политика связана с </a:t>
            </a:r>
            <a:r>
              <a:rPr lang="ru-RU" dirty="0" smtClean="0"/>
              <a:t>профессиональной </a:t>
            </a:r>
            <a:r>
              <a:rPr lang="ru-RU" dirty="0"/>
              <a:t>служебной деятельностью персонала организаций, она строится в рамках общегосударственной социально-экономической политики, отражает состояние общественных финансов и финансов субъектов хозяйствования и потребности развития </a:t>
            </a:r>
            <a:r>
              <a:rPr lang="ru-RU" dirty="0" smtClean="0"/>
              <a:t>общества. 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имеют научную основу</a:t>
            </a:r>
            <a:r>
              <a:rPr lang="ru-RU" dirty="0"/>
              <a:t>, но не сводятся только к </a:t>
            </a:r>
            <a:r>
              <a:rPr lang="ru-RU" dirty="0" smtClean="0"/>
              <a:t>науке – большую </a:t>
            </a:r>
            <a:r>
              <a:rPr lang="ru-RU" dirty="0"/>
              <a:t>роль играет искусство, способность субъекта выбрать необходимый вариант действий, его высокий </a:t>
            </a:r>
            <a:r>
              <a:rPr lang="ru-RU" dirty="0" smtClean="0"/>
              <a:t>профессионализм </a:t>
            </a:r>
            <a:r>
              <a:rPr lang="ru-RU" dirty="0"/>
              <a:t>и глубокое понимание проблем кадровой политики.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носят </a:t>
            </a:r>
            <a:r>
              <a:rPr lang="ru-RU" b="1" dirty="0"/>
              <a:t>относительно устойчивый характер во </a:t>
            </a:r>
            <a:r>
              <a:rPr lang="ru-RU" b="1" dirty="0" smtClean="0"/>
              <a:t>времени </a:t>
            </a:r>
            <a:r>
              <a:rPr lang="ru-RU" b="1" dirty="0"/>
              <a:t>и </a:t>
            </a:r>
            <a:r>
              <a:rPr lang="ru-RU" b="1" dirty="0" smtClean="0"/>
              <a:t>пространстве</a:t>
            </a:r>
            <a:r>
              <a:rPr lang="ru-RU" dirty="0" smtClean="0"/>
              <a:t>, но и обладают определенной </a:t>
            </a:r>
            <a:r>
              <a:rPr lang="ru-RU" dirty="0"/>
              <a:t>подвижностью, определяются основными чертами развития общества, государства и организации.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сопряжены </a:t>
            </a:r>
            <a:r>
              <a:rPr lang="ru-RU" b="1" dirty="0"/>
              <a:t>с серьезными социально-политическими последствиями</a:t>
            </a:r>
            <a:r>
              <a:rPr lang="ru-RU" dirty="0"/>
              <a:t>, так как затрагивают интересы больших социальных групп. 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r>
              <a:rPr lang="ru-RU" b="1" dirty="0"/>
              <a:t>имеют свою внутреннюю </a:t>
            </a:r>
            <a:r>
              <a:rPr lang="ru-RU" b="1" dirty="0" smtClean="0"/>
              <a:t>иерархию</a:t>
            </a:r>
            <a:r>
              <a:rPr lang="ru-RU" dirty="0"/>
              <a:t>, выстраиваются по степени всеобщности, особенного и частного.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зависят </a:t>
            </a:r>
            <a:r>
              <a:rPr lang="ru-RU" b="1" dirty="0"/>
              <a:t>от действия ряда важнейших факторов и имеют реальные пределы </a:t>
            </a:r>
            <a:r>
              <a:rPr lang="ru-RU" b="1" dirty="0" smtClean="0"/>
              <a:t>применения</a:t>
            </a:r>
            <a:r>
              <a:rPr lang="ru-RU" dirty="0" smtClean="0"/>
              <a:t>, т.к. имеются пространственные</a:t>
            </a:r>
            <a:r>
              <a:rPr lang="ru-RU" dirty="0"/>
              <a:t>, временные, ресурсные, нормативные правовые, </a:t>
            </a:r>
            <a:r>
              <a:rPr lang="ru-RU" dirty="0" smtClean="0"/>
              <a:t>нравственные </a:t>
            </a:r>
            <a:r>
              <a:rPr lang="ru-RU" dirty="0"/>
              <a:t>и иные ограничители.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могут </a:t>
            </a:r>
            <a:r>
              <a:rPr lang="ru-RU" b="1" dirty="0"/>
              <a:t>быть объективированы путем придания им юридической </a:t>
            </a:r>
            <a:r>
              <a:rPr lang="ru-RU" b="1" dirty="0" smtClean="0"/>
              <a:t>силы</a:t>
            </a:r>
            <a:r>
              <a:rPr lang="ru-RU" dirty="0" smtClean="0"/>
              <a:t>, но и могут </a:t>
            </a:r>
            <a:r>
              <a:rPr lang="ru-RU" dirty="0"/>
              <a:t>быть и «</a:t>
            </a:r>
            <a:r>
              <a:rPr lang="ru-RU" dirty="0" smtClean="0"/>
              <a:t>многослойными</a:t>
            </a:r>
            <a:r>
              <a:rPr lang="ru-RU" dirty="0"/>
              <a:t>» (легальными, открытыми, декларируемыми или не </a:t>
            </a:r>
            <a:r>
              <a:rPr lang="ru-RU" dirty="0" smtClean="0"/>
              <a:t>имеющими </a:t>
            </a:r>
            <a:r>
              <a:rPr lang="ru-RU" dirty="0"/>
              <a:t>нормативных правовых основ, скрытыми, но действительно реализуемыми).</a:t>
            </a:r>
          </a:p>
          <a:p>
            <a:pPr marL="514350" indent="-514350">
              <a:buFont typeface="+mj-lt"/>
              <a:buAutoNum type="arabicPeriod"/>
            </a:pPr>
            <a:r>
              <a:rPr lang="ru-RU" b="1" dirty="0" smtClean="0"/>
              <a:t>выступают </a:t>
            </a:r>
            <a:r>
              <a:rPr lang="ru-RU" b="1" dirty="0"/>
              <a:t>важнейшими характеристиками </a:t>
            </a:r>
            <a:r>
              <a:rPr lang="ru-RU" b="1" dirty="0" smtClean="0"/>
              <a:t>направленности </a:t>
            </a:r>
            <a:r>
              <a:rPr lang="ru-RU" b="1" dirty="0"/>
              <a:t>и содержания кадровой политики</a:t>
            </a:r>
            <a:r>
              <a:rPr lang="ru-RU" dirty="0"/>
              <a:t>. 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47553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 Механизмы </a:t>
            </a:r>
            <a:r>
              <a:rPr lang="ru-RU" dirty="0"/>
              <a:t>реализации кадровой политики </a:t>
            </a:r>
            <a:r>
              <a:rPr lang="ru-RU" dirty="0" smtClean="0"/>
              <a:t>организации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3992" y="1640592"/>
            <a:ext cx="8229600" cy="2580496"/>
          </a:xfrm>
        </p:spPr>
        <p:txBody>
          <a:bodyPr>
            <a:normAutofit fontScale="62500" lnSpcReduction="20000"/>
          </a:bodyPr>
          <a:lstStyle/>
          <a:p>
            <a:pPr marL="0" indent="447675">
              <a:buNone/>
            </a:pPr>
            <a:r>
              <a:rPr lang="ru-RU" b="1" dirty="0" smtClean="0"/>
              <a:t>Механизмы </a:t>
            </a:r>
            <a:r>
              <a:rPr lang="ru-RU" b="1" dirty="0"/>
              <a:t>реализации кадровой политики организации </a:t>
            </a:r>
            <a:r>
              <a:rPr lang="ru-RU" dirty="0"/>
              <a:t>включают в себя единство субъектов, объектов, методов, процедур и средств </a:t>
            </a:r>
            <a:r>
              <a:rPr lang="ru-RU" dirty="0" smtClean="0"/>
              <a:t>реализации </a:t>
            </a:r>
            <a:r>
              <a:rPr lang="ru-RU" dirty="0"/>
              <a:t>кадровой политики в организации, являясь, таким образом, </a:t>
            </a:r>
            <a:r>
              <a:rPr lang="ru-RU" dirty="0" smtClean="0"/>
              <a:t>инструментальной</a:t>
            </a:r>
            <a:r>
              <a:rPr lang="ru-RU" dirty="0"/>
              <a:t>, функциональной и институциональной составляющей </a:t>
            </a:r>
            <a:r>
              <a:rPr lang="ru-RU" dirty="0" smtClean="0"/>
              <a:t>кадровой политики.</a:t>
            </a:r>
            <a:r>
              <a:rPr lang="ru-RU" dirty="0"/>
              <a:t> </a:t>
            </a:r>
            <a:endParaRPr lang="ru-RU" dirty="0" smtClean="0"/>
          </a:p>
          <a:p>
            <a:pPr marL="0" indent="447675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Классификация </a:t>
            </a:r>
            <a:r>
              <a:rPr lang="ru-RU" dirty="0"/>
              <a:t>механизмов реализации кадровой политики организации</a:t>
            </a:r>
          </a:p>
          <a:p>
            <a:pPr marL="0" indent="447675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0167" y="3573016"/>
            <a:ext cx="5534225" cy="2681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59095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837</Words>
  <Application>Microsoft Office PowerPoint</Application>
  <PresentationFormat>Экран (4:3)</PresentationFormat>
  <Paragraphs>91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Принципы и механизмы реализации кадровой политики организации</vt:lpstr>
      <vt:lpstr>1 Принципы кадровой политики</vt:lpstr>
      <vt:lpstr>Классификация и группирование принципов кадровой политики организации</vt:lpstr>
      <vt:lpstr>Соотношение групп принципов кадровой политики организации</vt:lpstr>
      <vt:lpstr>Общие принципы кадровой политики</vt:lpstr>
      <vt:lpstr>Особенные принципы </vt:lpstr>
      <vt:lpstr>Частные (единичные) принципы </vt:lpstr>
      <vt:lpstr>Свойства принципов кадровой политики</vt:lpstr>
      <vt:lpstr>2 Механизмы реализации кадровой политики организации</vt:lpstr>
      <vt:lpstr>Базовые механизмы реализации кадровой политики организации</vt:lpstr>
      <vt:lpstr>Базовые механизмы реализации кадровой политики организации </vt:lpstr>
      <vt:lpstr>Соотношение кадровой политики организации и управления персоналом</vt:lpstr>
      <vt:lpstr>Специфические механизмы реализации кадровой политики организации</vt:lpstr>
      <vt:lpstr>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Принципы и механизмы реализации кадровой политики организации</dc:title>
  <dc:creator>Admin</dc:creator>
  <cp:lastModifiedBy>Admin</cp:lastModifiedBy>
  <cp:revision>9</cp:revision>
  <dcterms:created xsi:type="dcterms:W3CDTF">2024-02-27T06:10:26Z</dcterms:created>
  <dcterms:modified xsi:type="dcterms:W3CDTF">2025-01-07T05:41:17Z</dcterms:modified>
</cp:coreProperties>
</file>