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302" y="-7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FBBE3-3615-4A0E-822A-89901488B2A0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D06D8-976C-4AC2-809C-81E1EFDCF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52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AED2-1A03-4246-8BD7-B2F14EBDC784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C6EE-FE32-4E88-A487-E927DD139D8B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B4C3-BCB9-4E76-932D-B6AD8C6CCF72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BFC7-A848-4BEA-8736-494B07EB8C3B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371A-774A-4294-8500-43F95B519712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CA49-0E2F-4B5A-A25C-52E0328956EB}" type="datetime1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E500-A40D-4400-B5DC-4FDC5751B6E2}" type="datetime1">
              <a:rPr lang="ru-RU" smtClean="0"/>
              <a:t>07.01.2025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BF0C-B8BD-4B15-8947-A6B69D2D9CEF}" type="datetime1">
              <a:rPr lang="ru-RU" smtClean="0"/>
              <a:t>07.01.2025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8385-C538-4E09-AB90-366BF5454A94}" type="datetime1">
              <a:rPr lang="ru-RU" smtClean="0"/>
              <a:t>07.01.2025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1C44C-7AB8-4198-A05F-A41C88ADB548}" type="datetime1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23EE-8F86-486C-BA25-0A7D4596DAC4}" type="datetime1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5A32F-A879-481F-AFDA-A821889F4024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Характеристика кадровой политики </a:t>
            </a:r>
            <a:r>
              <a:rPr lang="ru-RU" dirty="0"/>
              <a:t>организации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План</a:t>
            </a:r>
          </a:p>
          <a:p>
            <a:pPr marL="514350" indent="-514350" algn="l">
              <a:buAutoNum type="arabicPeriod"/>
            </a:pPr>
            <a:r>
              <a:rPr lang="ru-RU" dirty="0" smtClean="0"/>
              <a:t>Сущность и основные направления кадровой политики организации.</a:t>
            </a:r>
          </a:p>
          <a:p>
            <a:pPr marL="514350" indent="-514350" algn="l">
              <a:buAutoNum type="arabicPeriod"/>
            </a:pPr>
            <a:r>
              <a:rPr lang="ru-RU" dirty="0" smtClean="0"/>
              <a:t>Логика разработки концептуальных основ кадровой политики.</a:t>
            </a:r>
          </a:p>
          <a:p>
            <a:pPr marL="514350" indent="-514350" algn="l"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875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897" y="1844824"/>
            <a:ext cx="2592288" cy="326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Комплекс факторов </a:t>
            </a:r>
            <a:r>
              <a:rPr lang="ru-RU" sz="2800" dirty="0" smtClean="0"/>
              <a:t>воздействия на формирование </a:t>
            </a:r>
            <a:r>
              <a:rPr lang="ru-RU" sz="2800" dirty="0"/>
              <a:t>кадровой политики </a:t>
            </a:r>
            <a:r>
              <a:rPr lang="ru-RU" sz="2800" dirty="0" smtClean="0"/>
              <a:t>организации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185" y="332656"/>
            <a:ext cx="6322507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508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Нюансы формирования кадровой политики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ru-RU" dirty="0" smtClean="0"/>
              <a:t>стадии жизненного цикла организации;</a:t>
            </a:r>
          </a:p>
          <a:p>
            <a:r>
              <a:rPr lang="ru-RU" dirty="0" smtClean="0"/>
              <a:t>изменение общей стратегии организации;</a:t>
            </a:r>
          </a:p>
          <a:p>
            <a:r>
              <a:rPr lang="ru-RU" dirty="0" smtClean="0"/>
              <a:t>приоритеты организационных задач: общие и частные; первостепенные и второстепенные;</a:t>
            </a:r>
          </a:p>
          <a:p>
            <a:r>
              <a:rPr lang="ru-RU" dirty="0" smtClean="0"/>
              <a:t>этапы кадровой политики (текущая политика, среднесрочная, перспективная)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49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 основании данного материала и материала лекции 1 дайте характеристику кадровой политики организации – объекта вашего магистерского исследования.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18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357188">
              <a:buNone/>
            </a:pPr>
            <a:r>
              <a:rPr lang="ru-RU" b="1" dirty="0"/>
              <a:t>Организация</a:t>
            </a:r>
            <a:r>
              <a:rPr lang="ru-RU" dirty="0"/>
              <a:t> — один из видов социальных систем, объединение людей, совместно реализующих общую цель и взаимодействующих на основе определенных принципов, норм, процедур. </a:t>
            </a:r>
            <a:endParaRPr lang="ru-RU" dirty="0" smtClean="0"/>
          </a:p>
          <a:p>
            <a:pPr marL="0" indent="357188">
              <a:buNone/>
            </a:pPr>
            <a:r>
              <a:rPr lang="ru-RU" dirty="0" smtClean="0"/>
              <a:t>Направления развития предприятия: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b="1" i="1" dirty="0"/>
              <a:t>техническое</a:t>
            </a:r>
            <a:r>
              <a:rPr lang="ru-RU" dirty="0"/>
              <a:t> </a:t>
            </a:r>
            <a:r>
              <a:rPr lang="ru-RU" dirty="0" smtClean="0"/>
              <a:t>(постоянное обновление </a:t>
            </a:r>
            <a:r>
              <a:rPr lang="ru-RU" dirty="0"/>
              <a:t>технологий, инструментов и средств производства, </a:t>
            </a:r>
            <a:r>
              <a:rPr lang="ru-RU" dirty="0" smtClean="0"/>
              <a:t>обеспечение </a:t>
            </a:r>
            <a:r>
              <a:rPr lang="ru-RU" dirty="0"/>
              <a:t>передовым оборудованием и современными </a:t>
            </a:r>
            <a:r>
              <a:rPr lang="ru-RU" dirty="0" smtClean="0"/>
              <a:t>материалами</a:t>
            </a:r>
            <a:r>
              <a:rPr lang="ru-RU" dirty="0"/>
              <a:t>, предполагает высокую степень механизации и </a:t>
            </a:r>
            <a:r>
              <a:rPr lang="ru-RU" dirty="0" smtClean="0"/>
              <a:t>компьютеризации </a:t>
            </a:r>
            <a:r>
              <a:rPr lang="ru-RU" dirty="0"/>
              <a:t>основных и вспомогательных производственных процессов и процессов в сфере оказания </a:t>
            </a:r>
            <a:r>
              <a:rPr lang="ru-RU" dirty="0" smtClean="0"/>
              <a:t>услуг);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b="1" i="1" dirty="0" smtClean="0"/>
              <a:t>экономическое</a:t>
            </a:r>
            <a:r>
              <a:rPr lang="ru-RU" dirty="0" smtClean="0"/>
              <a:t> (учет </a:t>
            </a:r>
            <a:r>
              <a:rPr lang="ru-RU" dirty="0"/>
              <a:t>формы собственности организации, </a:t>
            </a:r>
            <a:r>
              <a:rPr lang="ru-RU" dirty="0" smtClean="0"/>
              <a:t>оптимизация </a:t>
            </a:r>
            <a:r>
              <a:rPr lang="ru-RU" dirty="0"/>
              <a:t>уровня специализации и </a:t>
            </a:r>
            <a:r>
              <a:rPr lang="ru-RU" dirty="0" smtClean="0"/>
              <a:t>кооперирования </a:t>
            </a:r>
            <a:r>
              <a:rPr lang="ru-RU" dirty="0"/>
              <a:t>производства, </a:t>
            </a:r>
            <a:r>
              <a:rPr lang="ru-RU" dirty="0" smtClean="0"/>
              <a:t>установление </a:t>
            </a:r>
            <a:r>
              <a:rPr lang="ru-RU" dirty="0"/>
              <a:t>действенной системы </a:t>
            </a:r>
            <a:r>
              <a:rPr lang="ru-RU" dirty="0" smtClean="0"/>
              <a:t>вознаграждений </a:t>
            </a:r>
            <a:r>
              <a:rPr lang="ru-RU" dirty="0"/>
              <a:t>и оплаты труда, </a:t>
            </a:r>
            <a:r>
              <a:rPr lang="ru-RU" dirty="0" smtClean="0"/>
              <a:t>создание </a:t>
            </a:r>
            <a:r>
              <a:rPr lang="ru-RU" dirty="0"/>
              <a:t>эффективной организационной структуры предприятия и </a:t>
            </a:r>
            <a:r>
              <a:rPr lang="ru-RU" dirty="0" smtClean="0"/>
              <a:t>использование </a:t>
            </a:r>
            <a:r>
              <a:rPr lang="ru-RU" dirty="0"/>
              <a:t>современных методов </a:t>
            </a:r>
            <a:r>
              <a:rPr lang="ru-RU" dirty="0" smtClean="0"/>
              <a:t>управления);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b="1" i="1" dirty="0" smtClean="0"/>
              <a:t>социальное</a:t>
            </a:r>
            <a:r>
              <a:rPr lang="ru-RU" dirty="0" smtClean="0"/>
              <a:t> (повышение интеллектуального </a:t>
            </a:r>
            <a:r>
              <a:rPr lang="ru-RU" dirty="0"/>
              <a:t>потенциала персонала предприятия, его </a:t>
            </a:r>
            <a:r>
              <a:rPr lang="ru-RU" dirty="0" smtClean="0"/>
              <a:t>профессионально-квалификационных </a:t>
            </a:r>
            <a:r>
              <a:rPr lang="ru-RU" dirty="0"/>
              <a:t>качеств, </a:t>
            </a:r>
            <a:r>
              <a:rPr lang="ru-RU" dirty="0" smtClean="0"/>
              <a:t>использование способов </a:t>
            </a:r>
            <a:r>
              <a:rPr lang="ru-RU" dirty="0"/>
              <a:t>удовлетворения </a:t>
            </a:r>
            <a:r>
              <a:rPr lang="ru-RU" dirty="0" smtClean="0"/>
              <a:t>материальных </a:t>
            </a:r>
            <a:r>
              <a:rPr lang="ru-RU" dirty="0"/>
              <a:t>и духовных потребностей работников, </a:t>
            </a:r>
            <a:r>
              <a:rPr lang="ru-RU" dirty="0" smtClean="0"/>
              <a:t>взаимоотношений </a:t>
            </a:r>
            <a:r>
              <a:rPr lang="ru-RU" dirty="0"/>
              <a:t>и </a:t>
            </a:r>
            <a:r>
              <a:rPr lang="ru-RU" dirty="0" smtClean="0"/>
              <a:t>улучшение морально-психологического климата).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32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 Сущность </a:t>
            </a:r>
            <a:r>
              <a:rPr lang="ru-RU" dirty="0"/>
              <a:t>и основные направления кадровой политики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357188">
              <a:buNone/>
            </a:pPr>
            <a:r>
              <a:rPr lang="ru-RU" b="1" dirty="0" smtClean="0"/>
              <a:t>Кадровая </a:t>
            </a:r>
            <a:r>
              <a:rPr lang="ru-RU" b="1" dirty="0"/>
              <a:t>политика организации </a:t>
            </a:r>
            <a:r>
              <a:rPr lang="ru-RU" dirty="0" smtClean="0"/>
              <a:t>—это </a:t>
            </a:r>
            <a:r>
              <a:rPr lang="ru-RU" dirty="0"/>
              <a:t>стратегия в вопросах </a:t>
            </a:r>
            <a:r>
              <a:rPr lang="ru-RU" dirty="0" smtClean="0"/>
              <a:t>формирования</a:t>
            </a:r>
            <a:r>
              <a:rPr lang="ru-RU" dirty="0"/>
              <a:t>, развития и обеспечения востребованности ее кадрового </a:t>
            </a:r>
            <a:r>
              <a:rPr lang="ru-RU" dirty="0" smtClean="0"/>
              <a:t>потенциала</a:t>
            </a:r>
            <a:r>
              <a:rPr lang="ru-RU" dirty="0"/>
              <a:t>, разрабатываемая и реализуемая наделенными соответствующими полномочиями субъектами.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4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направления кадровой политики→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80975" indent="-180975">
              <a:buFont typeface="+mj-lt"/>
              <a:buAutoNum type="arabicPeriod"/>
              <a:tabLst>
                <a:tab pos="180975" algn="l"/>
              </a:tabLst>
            </a:pPr>
            <a:r>
              <a:rPr lang="ru-RU" b="1" dirty="0" smtClean="0"/>
              <a:t>Политика </a:t>
            </a:r>
            <a:r>
              <a:rPr lang="ru-RU" b="1" dirty="0"/>
              <a:t>профессиональной </a:t>
            </a:r>
            <a:r>
              <a:rPr lang="ru-RU" b="1" dirty="0" smtClean="0"/>
              <a:t>ориентации </a:t>
            </a:r>
            <a:r>
              <a:rPr lang="ru-RU" dirty="0" smtClean="0"/>
              <a:t>(</a:t>
            </a:r>
            <a:r>
              <a:rPr lang="ru-RU" dirty="0"/>
              <a:t>профессиональное просвещение, профессиональная пропаганда, профессиональная реклама, профессиональная консультация, профессиональная </a:t>
            </a:r>
            <a:r>
              <a:rPr lang="ru-RU" dirty="0" smtClean="0"/>
              <a:t>пропедевтика</a:t>
            </a:r>
            <a:r>
              <a:rPr lang="ru-RU" dirty="0"/>
              <a:t>, предварительный профессиональный отбор).</a:t>
            </a:r>
          </a:p>
          <a:p>
            <a:pPr marL="180975" indent="-180975">
              <a:buFont typeface="+mj-lt"/>
              <a:buAutoNum type="arabicPeriod"/>
              <a:tabLst>
                <a:tab pos="180975" algn="l"/>
              </a:tabLst>
            </a:pPr>
            <a:r>
              <a:rPr lang="ru-RU" b="1" dirty="0" smtClean="0"/>
              <a:t>Организационно-штатная политика</a:t>
            </a:r>
            <a:r>
              <a:rPr lang="ru-RU" b="1" dirty="0"/>
              <a:t> </a:t>
            </a:r>
            <a:r>
              <a:rPr lang="ru-RU" dirty="0" smtClean="0"/>
              <a:t>(выбор </a:t>
            </a:r>
            <a:r>
              <a:rPr lang="ru-RU" dirty="0"/>
              <a:t>вариантов внутренней структуры организации, ее штатного расписания в зависимости от функций и задач, решаемых </a:t>
            </a:r>
            <a:r>
              <a:rPr lang="ru-RU" dirty="0" smtClean="0"/>
              <a:t>ею).</a:t>
            </a:r>
            <a:endParaRPr lang="ru-RU" dirty="0"/>
          </a:p>
          <a:p>
            <a:pPr marL="180975" indent="-180975">
              <a:buFont typeface="+mj-lt"/>
              <a:buAutoNum type="arabicPeriod"/>
              <a:tabLst>
                <a:tab pos="180975" algn="l"/>
              </a:tabLst>
            </a:pPr>
            <a:r>
              <a:rPr lang="ru-RU" b="1" dirty="0" smtClean="0"/>
              <a:t>Политика </a:t>
            </a:r>
            <a:r>
              <a:rPr lang="ru-RU" b="1" dirty="0"/>
              <a:t>комплектования, отбора и найма </a:t>
            </a:r>
            <a:r>
              <a:rPr lang="ru-RU" b="1" dirty="0" smtClean="0"/>
              <a:t>персонала </a:t>
            </a:r>
            <a:r>
              <a:rPr lang="ru-RU" dirty="0" smtClean="0"/>
              <a:t>(определение </a:t>
            </a:r>
            <a:r>
              <a:rPr lang="ru-RU" dirty="0"/>
              <a:t>источников, субъектов и </a:t>
            </a:r>
            <a:r>
              <a:rPr lang="ru-RU" dirty="0" smtClean="0"/>
              <a:t>технологий </a:t>
            </a:r>
            <a:r>
              <a:rPr lang="ru-RU" dirty="0"/>
              <a:t>комплектования штатов, установлении процедур изучения кадрового спроса, проведении мероприятий кадрового маркетинга и кадрового </a:t>
            </a:r>
            <a:r>
              <a:rPr lang="ru-RU" dirty="0" err="1"/>
              <a:t>рекрутинга</a:t>
            </a:r>
            <a:r>
              <a:rPr lang="ru-RU" dirty="0"/>
              <a:t>, разработке квалификационных </a:t>
            </a:r>
            <a:r>
              <a:rPr lang="ru-RU" dirty="0" smtClean="0"/>
              <a:t>требований </a:t>
            </a:r>
            <a:r>
              <a:rPr lang="ru-RU" dirty="0"/>
              <a:t>к кандидатам на замещение вакантных должностей, </a:t>
            </a:r>
            <a:r>
              <a:rPr lang="ru-RU" dirty="0" smtClean="0"/>
              <a:t>подготовке </a:t>
            </a:r>
            <a:r>
              <a:rPr lang="ru-RU" dirty="0"/>
              <a:t>и размещении кадровой информации, разработке принципов, приоритетов, видов и процедур профессионального отбора и найма </a:t>
            </a:r>
            <a:r>
              <a:rPr lang="ru-RU" dirty="0" smtClean="0"/>
              <a:t>персонала).</a:t>
            </a:r>
            <a:endParaRPr lang="ru-RU" dirty="0"/>
          </a:p>
          <a:p>
            <a:pPr marL="180975" indent="-180975">
              <a:buFont typeface="+mj-lt"/>
              <a:buAutoNum type="arabicPeriod"/>
              <a:tabLst>
                <a:tab pos="180975" algn="l"/>
              </a:tabLst>
            </a:pPr>
            <a:r>
              <a:rPr lang="ru-RU" b="1" dirty="0" smtClean="0"/>
              <a:t>Политика </a:t>
            </a:r>
            <a:r>
              <a:rPr lang="ru-RU" b="1" dirty="0"/>
              <a:t>профессионально-квалификационного развития </a:t>
            </a:r>
            <a:r>
              <a:rPr lang="ru-RU" b="1" dirty="0" smtClean="0"/>
              <a:t>персонала </a:t>
            </a:r>
            <a:r>
              <a:rPr lang="ru-RU" dirty="0" smtClean="0"/>
              <a:t>(определение </a:t>
            </a:r>
            <a:r>
              <a:rPr lang="ru-RU" dirty="0"/>
              <a:t>принципов, вида, форм и </a:t>
            </a:r>
            <a:r>
              <a:rPr lang="ru-RU" dirty="0" smtClean="0"/>
              <a:t>продолжительности </a:t>
            </a:r>
            <a:r>
              <a:rPr lang="ru-RU" dirty="0"/>
              <a:t>профессиональной подготовки и дополнительного профессионального образования персонала, способов </a:t>
            </a:r>
            <a:r>
              <a:rPr lang="ru-RU" dirty="0" smtClean="0"/>
              <a:t>удовлетворения </a:t>
            </a:r>
            <a:r>
              <a:rPr lang="ru-RU" dirty="0"/>
              <a:t>потребностей организации в образовательных услугах, а также субъектов оказания данных услуг, порядка и процедур </a:t>
            </a:r>
            <a:r>
              <a:rPr lang="ru-RU" dirty="0" smtClean="0"/>
              <a:t>взаимодействия </a:t>
            </a:r>
            <a:r>
              <a:rPr lang="ru-RU" dirty="0"/>
              <a:t>с ними, методов и критериев оценки эффективности </a:t>
            </a:r>
            <a:r>
              <a:rPr lang="ru-RU" dirty="0" smtClean="0"/>
              <a:t>обучения персонала).</a:t>
            </a:r>
            <a:endParaRPr lang="ru-RU" dirty="0"/>
          </a:p>
          <a:p>
            <a:pPr marL="180975" indent="-180975">
              <a:buFont typeface="+mj-lt"/>
              <a:buAutoNum type="arabicPeriod"/>
              <a:tabLst>
                <a:tab pos="180975" algn="l"/>
              </a:tabLst>
            </a:pPr>
            <a:r>
              <a:rPr lang="ru-RU" b="1" dirty="0" smtClean="0"/>
              <a:t>Политика </a:t>
            </a:r>
            <a:r>
              <a:rPr lang="ru-RU" b="1" dirty="0"/>
              <a:t>профессионально-должностного развития </a:t>
            </a:r>
            <a:r>
              <a:rPr lang="ru-RU" b="1" dirty="0" smtClean="0"/>
              <a:t>персонала</a:t>
            </a:r>
            <a:r>
              <a:rPr lang="ru-RU" b="1" dirty="0"/>
              <a:t> </a:t>
            </a:r>
            <a:r>
              <a:rPr lang="ru-RU" dirty="0" smtClean="0"/>
              <a:t>(определение </a:t>
            </a:r>
            <a:r>
              <a:rPr lang="ru-RU" dirty="0"/>
              <a:t>принципов, условий и технологий карьерного роста персонала, </a:t>
            </a:r>
            <a:r>
              <a:rPr lang="ru-RU" dirty="0" smtClean="0"/>
              <a:t>установление </a:t>
            </a:r>
            <a:r>
              <a:rPr lang="ru-RU" dirty="0"/>
              <a:t>методов его </a:t>
            </a:r>
            <a:r>
              <a:rPr lang="ru-RU" dirty="0" smtClean="0"/>
              <a:t>перемещения </a:t>
            </a:r>
            <a:r>
              <a:rPr lang="ru-RU" dirty="0"/>
              <a:t>на должности более высокого уровня, </a:t>
            </a:r>
            <a:r>
              <a:rPr lang="ru-RU" dirty="0" smtClean="0"/>
              <a:t>развитие профессионального </a:t>
            </a:r>
            <a:r>
              <a:rPr lang="ru-RU" dirty="0"/>
              <a:t>опыта и лидерских </a:t>
            </a:r>
            <a:r>
              <a:rPr lang="ru-RU" dirty="0" smtClean="0"/>
              <a:t>качеств).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0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направления кадровой </a:t>
            </a:r>
            <a:r>
              <a:rPr lang="ru-RU" dirty="0" smtClean="0"/>
              <a:t>политики (продолжение)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2563" lvl="0" indent="-182563">
              <a:buNone/>
              <a:tabLst>
                <a:tab pos="180975" algn="l"/>
              </a:tabLst>
            </a:pPr>
            <a:r>
              <a:rPr lang="ru-RU" sz="1400" dirty="0" smtClean="0">
                <a:solidFill>
                  <a:prstClr val="black"/>
                </a:solidFill>
              </a:rPr>
              <a:t>6. </a:t>
            </a:r>
            <a:r>
              <a:rPr lang="ru-RU" sz="1400" b="1" dirty="0" smtClean="0">
                <a:solidFill>
                  <a:prstClr val="black"/>
                </a:solidFill>
              </a:rPr>
              <a:t>Политика </a:t>
            </a:r>
            <a:r>
              <a:rPr lang="ru-RU" sz="1400" b="1" dirty="0">
                <a:solidFill>
                  <a:prstClr val="black"/>
                </a:solidFill>
              </a:rPr>
              <a:t>профессиональной мобильности персонала </a:t>
            </a:r>
            <a:r>
              <a:rPr lang="ru-RU" sz="1400" dirty="0">
                <a:solidFill>
                  <a:prstClr val="black"/>
                </a:solidFill>
              </a:rPr>
              <a:t>(выработка принципов, порядка, процедур и технологий удовлетворения потребностей организации в перемещениях и переводах персонала в зависимости от изменений бизнес-стратегии и особенностей различных стадий ее развития).</a:t>
            </a:r>
          </a:p>
          <a:p>
            <a:pPr marL="182563" lvl="0" indent="-182563">
              <a:buNone/>
              <a:tabLst>
                <a:tab pos="180975" algn="l"/>
              </a:tabLst>
            </a:pPr>
            <a:r>
              <a:rPr lang="ru-RU" sz="1400" dirty="0" smtClean="0">
                <a:solidFill>
                  <a:prstClr val="black"/>
                </a:solidFill>
              </a:rPr>
              <a:t>7. </a:t>
            </a:r>
            <a:r>
              <a:rPr lang="ru-RU" sz="1400" b="1" dirty="0" smtClean="0">
                <a:solidFill>
                  <a:prstClr val="black"/>
                </a:solidFill>
              </a:rPr>
              <a:t>Политика </a:t>
            </a:r>
            <a:r>
              <a:rPr lang="ru-RU" sz="1400" b="1" dirty="0">
                <a:solidFill>
                  <a:prstClr val="black"/>
                </a:solidFill>
              </a:rPr>
              <a:t>оценки персонала </a:t>
            </a:r>
            <a:r>
              <a:rPr lang="ru-RU" sz="1400" dirty="0">
                <a:solidFill>
                  <a:prstClr val="black"/>
                </a:solidFill>
              </a:rPr>
              <a:t>(определение целей, принципов, технологий, порядка, процедур, показателей и </a:t>
            </a:r>
            <a:r>
              <a:rPr lang="ru-RU" sz="1400" dirty="0" smtClean="0">
                <a:solidFill>
                  <a:prstClr val="black"/>
                </a:solidFill>
              </a:rPr>
              <a:t>критериев </a:t>
            </a:r>
            <a:r>
              <a:rPr lang="ru-RU" sz="1400" dirty="0">
                <a:solidFill>
                  <a:prstClr val="black"/>
                </a:solidFill>
              </a:rPr>
              <a:t>оценки профессиональных качеств категорий персонала, установление механизмов принятия кадровых решений на основе данной оценки).</a:t>
            </a:r>
          </a:p>
          <a:p>
            <a:pPr marL="182563" lvl="0" indent="-182563">
              <a:buNone/>
              <a:tabLst>
                <a:tab pos="180975" algn="l"/>
              </a:tabLst>
            </a:pPr>
            <a:r>
              <a:rPr lang="ru-RU" sz="1400" dirty="0" smtClean="0">
                <a:solidFill>
                  <a:prstClr val="black"/>
                </a:solidFill>
              </a:rPr>
              <a:t>8. </a:t>
            </a:r>
            <a:r>
              <a:rPr lang="ru-RU" sz="1400" b="1" dirty="0" smtClean="0">
                <a:solidFill>
                  <a:prstClr val="black"/>
                </a:solidFill>
              </a:rPr>
              <a:t>Политика </a:t>
            </a:r>
            <a:r>
              <a:rPr lang="ru-RU" sz="1400" b="1" dirty="0">
                <a:solidFill>
                  <a:prstClr val="black"/>
                </a:solidFill>
              </a:rPr>
              <a:t>социальной защиты персонала </a:t>
            </a:r>
            <a:r>
              <a:rPr lang="ru-RU" sz="1400" dirty="0">
                <a:solidFill>
                  <a:prstClr val="black"/>
                </a:solidFill>
              </a:rPr>
              <a:t>(определение целей, задач, принципов, субъектов, объектов, предметов, форм и процедур реализации мер социальной защиты персонала).</a:t>
            </a:r>
          </a:p>
          <a:p>
            <a:pPr marL="182563" lvl="0" indent="-182563">
              <a:buNone/>
              <a:tabLst>
                <a:tab pos="180975" algn="l"/>
              </a:tabLst>
            </a:pPr>
            <a:r>
              <a:rPr lang="ru-RU" sz="1400" dirty="0" smtClean="0">
                <a:solidFill>
                  <a:prstClr val="black"/>
                </a:solidFill>
              </a:rPr>
              <a:t>9. </a:t>
            </a:r>
            <a:r>
              <a:rPr lang="ru-RU" sz="1400" b="1" dirty="0" smtClean="0">
                <a:solidFill>
                  <a:prstClr val="black"/>
                </a:solidFill>
              </a:rPr>
              <a:t>Политика </a:t>
            </a:r>
            <a:r>
              <a:rPr lang="ru-RU" sz="1400" b="1" dirty="0">
                <a:solidFill>
                  <a:prstClr val="black"/>
                </a:solidFill>
              </a:rPr>
              <a:t>мотивации </a:t>
            </a:r>
            <a:r>
              <a:rPr lang="ru-RU" sz="1400" dirty="0">
                <a:solidFill>
                  <a:prstClr val="black"/>
                </a:solidFill>
              </a:rPr>
              <a:t>(стимулирования) персонала к высоко-производительному и качественному труду (установление варианта материального вознаграждения, морального стимулирования персонала, отдельных его категорий и работников, в том числе корпоративной системы наград и поощрений, формирование корпоративной системы ценностей).</a:t>
            </a:r>
          </a:p>
          <a:p>
            <a:pPr marL="182563" lvl="0" indent="-182563">
              <a:buNone/>
              <a:tabLst>
                <a:tab pos="180975" algn="l"/>
              </a:tabLst>
            </a:pPr>
            <a:r>
              <a:rPr lang="ru-RU" sz="1400" dirty="0" smtClean="0">
                <a:solidFill>
                  <a:prstClr val="black"/>
                </a:solidFill>
              </a:rPr>
              <a:t>10. </a:t>
            </a:r>
            <a:r>
              <a:rPr lang="ru-RU" sz="1400" b="1" dirty="0" smtClean="0">
                <a:solidFill>
                  <a:prstClr val="black"/>
                </a:solidFill>
              </a:rPr>
              <a:t>Политика </a:t>
            </a:r>
            <a:r>
              <a:rPr lang="ru-RU" sz="1400" b="1" dirty="0">
                <a:solidFill>
                  <a:prstClr val="black"/>
                </a:solidFill>
              </a:rPr>
              <a:t>высвобождения персонала </a:t>
            </a:r>
            <a:r>
              <a:rPr lang="ru-RU" sz="1400" dirty="0">
                <a:solidFill>
                  <a:prstClr val="black"/>
                </a:solidFill>
              </a:rPr>
              <a:t>(выбор вариантов изменения характера или прекращения профессиональной деятельности персонала либо его определенной части в зависимости от подготовки и реализации различных вариантов бизнес-стратегии, особенностей стадии развития организации, а также принципы, порядок и процедуры взаимодействия с работниками, уволенными из организации по достижении пенсионного возраста или иным основаниям).</a:t>
            </a:r>
          </a:p>
          <a:p>
            <a:pPr marL="182563" lvl="0" indent="-182563">
              <a:buNone/>
              <a:tabLst>
                <a:tab pos="180975" algn="l"/>
              </a:tabLst>
            </a:pPr>
            <a:r>
              <a:rPr lang="ru-RU" sz="1400" dirty="0" smtClean="0">
                <a:solidFill>
                  <a:prstClr val="black"/>
                </a:solidFill>
              </a:rPr>
              <a:t>11. </a:t>
            </a:r>
            <a:r>
              <a:rPr lang="ru-RU" sz="1400" b="1" dirty="0" smtClean="0">
                <a:solidFill>
                  <a:prstClr val="black"/>
                </a:solidFill>
              </a:rPr>
              <a:t>Политика </a:t>
            </a:r>
            <a:r>
              <a:rPr lang="ru-RU" sz="1400" b="1" dirty="0">
                <a:solidFill>
                  <a:prstClr val="black"/>
                </a:solidFill>
              </a:rPr>
              <a:t>социального партнерства </a:t>
            </a:r>
            <a:r>
              <a:rPr lang="ru-RU" sz="1400" dirty="0">
                <a:solidFill>
                  <a:prstClr val="black"/>
                </a:solidFill>
              </a:rPr>
              <a:t>(определение форм и методов взаимодействия руководства организации с трудовым коллективом, профессиональными союзами и иными профессиональными сообществами, представителями государственных и муниципальных органов власти по вопросам защиты прав работников, создания необходимых условий профессиональной деятельности, отдыха персонала, охраны труда и др</a:t>
            </a:r>
            <a:r>
              <a:rPr lang="ru-RU" sz="1400" dirty="0" smtClean="0">
                <a:solidFill>
                  <a:prstClr val="black"/>
                </a:solidFill>
              </a:rPr>
              <a:t>.).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81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Формы оформления кадровой политики организации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8928731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77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Концепция кадровой политики организации </a:t>
            </a:r>
            <a:r>
              <a:rPr lang="ru-RU" dirty="0"/>
              <a:t>— это официальный документ, </a:t>
            </a:r>
            <a:r>
              <a:rPr lang="ru-RU" dirty="0" smtClean="0"/>
              <a:t>разработанный </a:t>
            </a:r>
            <a:r>
              <a:rPr lang="ru-RU" dirty="0"/>
              <a:t>и принятый в соответствии с </a:t>
            </a:r>
            <a:r>
              <a:rPr lang="ru-RU" dirty="0" smtClean="0"/>
              <a:t>установленным </a:t>
            </a:r>
            <a:r>
              <a:rPr lang="ru-RU" dirty="0"/>
              <a:t>в организации порядком, в котором содержатся основные </a:t>
            </a:r>
            <a:r>
              <a:rPr lang="ru-RU" dirty="0" smtClean="0"/>
              <a:t>положения </a:t>
            </a:r>
            <a:r>
              <a:rPr lang="ru-RU" dirty="0"/>
              <a:t>этой политики.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основе Трудового </a:t>
            </a:r>
            <a:r>
              <a:rPr lang="ru-RU" dirty="0"/>
              <a:t>кодекса Российской </a:t>
            </a:r>
            <a:r>
              <a:rPr lang="ru-RU" dirty="0" smtClean="0"/>
              <a:t>Федерации многими </a:t>
            </a:r>
            <a:r>
              <a:rPr lang="ru-RU" dirty="0"/>
              <a:t>организациями широко используются </a:t>
            </a:r>
            <a:r>
              <a:rPr lang="ru-RU" dirty="0" smtClean="0"/>
              <a:t>предоставленные </a:t>
            </a:r>
            <a:r>
              <a:rPr lang="ru-RU" dirty="0"/>
              <a:t>государством работодателям права на издание </a:t>
            </a:r>
            <a:r>
              <a:rPr lang="ru-RU" b="1" dirty="0"/>
              <a:t>локальных нормативных актов. </a:t>
            </a:r>
          </a:p>
          <a:p>
            <a:pPr marL="0" indent="0">
              <a:buNone/>
            </a:pPr>
            <a:r>
              <a:rPr lang="ru-RU" b="1" dirty="0" smtClean="0"/>
              <a:t>Стандарты</a:t>
            </a:r>
            <a:r>
              <a:rPr lang="ru-RU" dirty="0" smtClean="0"/>
              <a:t> </a:t>
            </a:r>
            <a:r>
              <a:rPr lang="ru-RU" dirty="0"/>
              <a:t>— это нормативные документы, устанавливающие комплекс правил, норм и требований к объекту стандартизации. К числу таких объектов указанный ГОСТ относит необходимую </a:t>
            </a:r>
            <a:r>
              <a:rPr lang="ru-RU" dirty="0" smtClean="0"/>
              <a:t>компетентность </a:t>
            </a:r>
            <a:r>
              <a:rPr lang="ru-RU" dirty="0"/>
              <a:t>персонала, его подготовку, оценку результатов </a:t>
            </a:r>
            <a:r>
              <a:rPr lang="ru-RU" dirty="0" smtClean="0"/>
              <a:t>работы</a:t>
            </a:r>
            <a:r>
              <a:rPr lang="ru-RU" dirty="0"/>
              <a:t>, систему кадровой информации и документации, а также иные важные вопросы формирования и развития кадрового потенциала предприятий и организаций.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226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/>
              <a:t>2 Логика разработки концептуальных основ кадровой </a:t>
            </a:r>
            <a:r>
              <a:rPr lang="ru-RU" dirty="0" smtClean="0"/>
              <a:t>политики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7251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Этапы разработки </a:t>
            </a:r>
            <a:r>
              <a:rPr lang="ru-RU" dirty="0"/>
              <a:t>концепции кадровой политики </a:t>
            </a:r>
            <a:r>
              <a:rPr lang="ru-RU" dirty="0" smtClean="0"/>
              <a:t>организации:</a:t>
            </a:r>
            <a:endParaRPr lang="ru-RU" dirty="0"/>
          </a:p>
          <a:p>
            <a:pPr marL="0" indent="269875" algn="just">
              <a:buNone/>
              <a:tabLst>
                <a:tab pos="446088" algn="l"/>
              </a:tabLst>
            </a:pPr>
            <a:r>
              <a:rPr lang="ru-RU" dirty="0"/>
              <a:t>1.	</a:t>
            </a:r>
            <a:r>
              <a:rPr lang="ru-RU" b="1" i="1" dirty="0"/>
              <a:t>Принятие решения </a:t>
            </a:r>
            <a:r>
              <a:rPr lang="ru-RU" dirty="0"/>
              <a:t>на разработку концепции руководителем организации или иным лицом, наделенным соответствующей </a:t>
            </a:r>
            <a:r>
              <a:rPr lang="ru-RU" dirty="0" smtClean="0"/>
              <a:t>компетенцией</a:t>
            </a:r>
            <a:r>
              <a:rPr lang="ru-RU" dirty="0"/>
              <a:t>.</a:t>
            </a:r>
          </a:p>
          <a:p>
            <a:pPr marL="0" indent="269875" algn="just">
              <a:buNone/>
              <a:tabLst>
                <a:tab pos="446088" algn="l"/>
              </a:tabLst>
            </a:pPr>
            <a:r>
              <a:rPr lang="ru-RU" dirty="0"/>
              <a:t>2.	</a:t>
            </a:r>
            <a:r>
              <a:rPr lang="ru-RU" b="1" i="1" dirty="0"/>
              <a:t>Группировка исполнителей</a:t>
            </a:r>
            <a:r>
              <a:rPr lang="ru-RU" dirty="0"/>
              <a:t>. </a:t>
            </a:r>
          </a:p>
          <a:p>
            <a:pPr marL="0" indent="269875" algn="just">
              <a:buNone/>
              <a:tabLst>
                <a:tab pos="446088" algn="l"/>
              </a:tabLst>
            </a:pPr>
            <a:r>
              <a:rPr lang="ru-RU" dirty="0"/>
              <a:t>3.	</a:t>
            </a:r>
            <a:r>
              <a:rPr lang="ru-RU" b="1" i="1" dirty="0"/>
              <a:t>Постановка задач исполнителям</a:t>
            </a:r>
            <a:r>
              <a:rPr lang="ru-RU" dirty="0"/>
              <a:t>.</a:t>
            </a:r>
          </a:p>
          <a:p>
            <a:pPr marL="0" indent="269875" algn="just">
              <a:buNone/>
              <a:tabLst>
                <a:tab pos="446088" algn="l"/>
              </a:tabLst>
            </a:pPr>
            <a:r>
              <a:rPr lang="ru-RU" dirty="0"/>
              <a:t>4.	</a:t>
            </a:r>
            <a:r>
              <a:rPr lang="ru-RU" b="1" i="1" dirty="0"/>
              <a:t>Разработка и обсуждение структуры </a:t>
            </a:r>
            <a:r>
              <a:rPr lang="ru-RU" b="1" i="1" dirty="0" smtClean="0"/>
              <a:t>концепции</a:t>
            </a:r>
            <a:r>
              <a:rPr lang="ru-RU" dirty="0" smtClean="0"/>
              <a:t> (преамбула; </a:t>
            </a:r>
            <a:r>
              <a:rPr lang="ru-RU" dirty="0"/>
              <a:t>краткий перечень основных понятий, употребляемых в концепции с раскрытием их </a:t>
            </a:r>
            <a:r>
              <a:rPr lang="ru-RU" dirty="0" smtClean="0"/>
              <a:t>содержания; количественная </a:t>
            </a:r>
            <a:r>
              <a:rPr lang="ru-RU" dirty="0"/>
              <a:t>и </a:t>
            </a:r>
            <a:r>
              <a:rPr lang="ru-RU" dirty="0" smtClean="0"/>
              <a:t>качественная характеристика </a:t>
            </a:r>
            <a:r>
              <a:rPr lang="ru-RU" dirty="0"/>
              <a:t>состояния и тенденций развития </a:t>
            </a:r>
            <a:r>
              <a:rPr lang="ru-RU" dirty="0" smtClean="0"/>
              <a:t>кадрового </a:t>
            </a:r>
            <a:r>
              <a:rPr lang="ru-RU" dirty="0"/>
              <a:t>потенциала </a:t>
            </a:r>
            <a:r>
              <a:rPr lang="ru-RU" dirty="0" smtClean="0"/>
              <a:t>организации; </a:t>
            </a:r>
            <a:r>
              <a:rPr lang="ru-RU" dirty="0"/>
              <a:t>цели кадровой </a:t>
            </a:r>
            <a:r>
              <a:rPr lang="ru-RU" dirty="0" smtClean="0"/>
              <a:t>политики; ее задачи </a:t>
            </a:r>
            <a:r>
              <a:rPr lang="ru-RU" dirty="0"/>
              <a:t>и </a:t>
            </a:r>
            <a:r>
              <a:rPr lang="ru-RU" dirty="0" smtClean="0"/>
              <a:t>приоритеты; принципы; </a:t>
            </a:r>
            <a:r>
              <a:rPr lang="ru-RU" dirty="0"/>
              <a:t>основные </a:t>
            </a:r>
            <a:r>
              <a:rPr lang="ru-RU" dirty="0" smtClean="0"/>
              <a:t>направления </a:t>
            </a:r>
            <a:r>
              <a:rPr lang="ru-RU" dirty="0"/>
              <a:t>кадровой политики организации; механизмы ее реализации; наиболее общую характеристику системы управления персоналом; заключительную часть с указанием на порядок и процедуры </a:t>
            </a:r>
            <a:r>
              <a:rPr lang="ru-RU" dirty="0" smtClean="0"/>
              <a:t>реализации </a:t>
            </a:r>
            <a:r>
              <a:rPr lang="ru-RU" dirty="0"/>
              <a:t>концептуальных </a:t>
            </a:r>
            <a:r>
              <a:rPr lang="ru-RU" dirty="0" smtClean="0"/>
              <a:t>положений).</a:t>
            </a:r>
            <a:endParaRPr lang="ru-RU" dirty="0"/>
          </a:p>
          <a:p>
            <a:pPr marL="0" indent="269875" algn="just">
              <a:buNone/>
              <a:tabLst>
                <a:tab pos="446088" algn="l"/>
              </a:tabLst>
            </a:pPr>
            <a:r>
              <a:rPr lang="ru-RU" dirty="0"/>
              <a:t>5.	</a:t>
            </a:r>
            <a:r>
              <a:rPr lang="ru-RU" b="1" i="1" dirty="0"/>
              <a:t>Подготовка проекта концепции</a:t>
            </a:r>
            <a:r>
              <a:rPr lang="ru-RU" dirty="0"/>
              <a:t>.</a:t>
            </a:r>
          </a:p>
          <a:p>
            <a:pPr marL="0" indent="269875" algn="just">
              <a:buNone/>
              <a:tabLst>
                <a:tab pos="446088" algn="l"/>
              </a:tabLst>
            </a:pPr>
            <a:r>
              <a:rPr lang="ru-RU" dirty="0"/>
              <a:t>6.	</a:t>
            </a:r>
            <a:r>
              <a:rPr lang="ru-RU" b="1" i="1" dirty="0"/>
              <a:t>Обсуждение, корректировка и согласование проекта концепции</a:t>
            </a:r>
            <a:r>
              <a:rPr lang="ru-RU" dirty="0"/>
              <a:t>.</a:t>
            </a:r>
          </a:p>
          <a:p>
            <a:pPr marL="0" indent="269875" algn="just">
              <a:buNone/>
              <a:tabLst>
                <a:tab pos="446088" algn="l"/>
              </a:tabLst>
            </a:pPr>
            <a:r>
              <a:rPr lang="ru-RU" dirty="0"/>
              <a:t>7.	</a:t>
            </a:r>
            <a:r>
              <a:rPr lang="ru-RU" b="1" i="1" dirty="0"/>
              <a:t>Придание концепции официального </a:t>
            </a:r>
            <a:r>
              <a:rPr lang="ru-RU" b="1" i="1" dirty="0" smtClean="0"/>
              <a:t>статуса</a:t>
            </a:r>
            <a:r>
              <a:rPr lang="ru-RU" dirty="0" smtClean="0"/>
              <a:t>.</a:t>
            </a:r>
            <a:endParaRPr lang="ru-RU" dirty="0"/>
          </a:p>
          <a:p>
            <a:pPr marL="0" indent="269875" algn="just">
              <a:buNone/>
              <a:tabLst>
                <a:tab pos="446088" algn="l"/>
              </a:tabLst>
            </a:pPr>
            <a:r>
              <a:rPr lang="ru-RU" dirty="0"/>
              <a:t>8.	</a:t>
            </a:r>
            <a:r>
              <a:rPr lang="ru-RU" b="1" i="1" dirty="0"/>
              <a:t>Доведение содержания концепции до персонала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10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6176" y="332656"/>
            <a:ext cx="2746648" cy="502657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Индикаторы состояния кадрового </a:t>
            </a:r>
            <a:r>
              <a:rPr lang="ru-RU" sz="3600" dirty="0"/>
              <a:t>потенциала организации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570738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550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843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Характеристика кадровой политики организации </vt:lpstr>
      <vt:lpstr>Развитие организаций</vt:lpstr>
      <vt:lpstr>1 Сущность и основные направления кадровой политики организации</vt:lpstr>
      <vt:lpstr>Основные направления кадровой политики→</vt:lpstr>
      <vt:lpstr>Основные направления кадровой политики (продолжение)</vt:lpstr>
      <vt:lpstr>Формы оформления кадровой политики организации</vt:lpstr>
      <vt:lpstr>Презентация PowerPoint</vt:lpstr>
      <vt:lpstr>2 Логика разработки концептуальных основ кадровой политики организации</vt:lpstr>
      <vt:lpstr>Индикаторы состояния кадрового потенциала организации </vt:lpstr>
      <vt:lpstr>Презентация PowerPoint</vt:lpstr>
      <vt:lpstr>Нюансы формирования кадровой политики организации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Кадровая политика организации </dc:title>
  <dc:creator>Admin</dc:creator>
  <cp:lastModifiedBy>Admin</cp:lastModifiedBy>
  <cp:revision>10</cp:revision>
  <dcterms:created xsi:type="dcterms:W3CDTF">2024-02-03T10:51:39Z</dcterms:created>
  <dcterms:modified xsi:type="dcterms:W3CDTF">2025-01-07T04:44:24Z</dcterms:modified>
</cp:coreProperties>
</file>