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7" r:id="rId22"/>
    <p:sldId id="274" r:id="rId23"/>
    <p:sldId id="278" r:id="rId24"/>
    <p:sldId id="279" r:id="rId25"/>
    <p:sldId id="280" r:id="rId26"/>
    <p:sldId id="282" r:id="rId27"/>
    <p:sldId id="276" r:id="rId28"/>
    <p:sldId id="281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7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9777-F961-4184-95AF-C6E831C4141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20C7-1F50-40DE-99F8-C4E001364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7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8287-30B0-4534-9CC2-E472763C34F7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2DD8-999C-4FCD-B62F-D41FA6BD4A67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2D4D-BEF3-4E35-9E0B-50110FE8FB0A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9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1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8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7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9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9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0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525-EF10-483C-B362-C5F5EFF70335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19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0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2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5307-3EBB-4A3F-9F03-4E0D83D6F310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F2D-CD3F-4BBF-B637-58851D688BF1}" type="datetime1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2452-CDE6-400D-A279-B5A24D003867}" type="datetime1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98AC-3EE5-4DB5-B315-1D8767600D83}" type="datetime1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13FC-5995-4F5D-884C-15BF9D7D5750}" type="datetime1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AF8B-5905-4F28-A8CA-FA469D76363D}" type="datetime1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C116-307D-49DE-BEBA-90136F396E5D}" type="datetime1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6944-EF59-4719-B6F6-926312F44C2A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2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Эволюция информационных систем в управлении персоналом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ru-RU" dirty="0" smtClean="0"/>
              <a:t>План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История развития ИС в УП.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ERP 1C</a:t>
            </a:r>
            <a:r>
              <a:rPr lang="ru-RU" dirty="0" smtClean="0"/>
              <a:t>. 1С ЗУП.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0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функциональные блоки современных интегрированных HRM-систем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309320"/>
            <a:ext cx="7848872" cy="464915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отвечают </a:t>
            </a:r>
            <a:r>
              <a:rPr lang="ru-RU" dirty="0"/>
              <a:t>за расчет заработной платы, учет сотрудников, </a:t>
            </a:r>
            <a:r>
              <a:rPr lang="ru-RU" dirty="0" err="1"/>
              <a:t>рекрутинг</a:t>
            </a:r>
            <a:r>
              <a:rPr lang="ru-RU" dirty="0"/>
              <a:t>, управление талантами, управление эффективностью и обучением, </a:t>
            </a:r>
            <a:r>
              <a:rPr lang="ru-RU" dirty="0" smtClean="0"/>
              <a:t>за </a:t>
            </a:r>
            <a:r>
              <a:rPr lang="ru-RU" dirty="0"/>
              <a:t>взаимодействие пользователей с </a:t>
            </a:r>
            <a:r>
              <a:rPr lang="ru-RU" dirty="0" smtClean="0"/>
              <a:t>системой.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75" y="1484784"/>
            <a:ext cx="63404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62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ИСУП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512168"/>
          </a:xfrm>
        </p:spPr>
        <p:txBody>
          <a:bodyPr>
            <a:normAutofit fontScale="40000" lnSpcReduction="20000"/>
          </a:bodyPr>
          <a:lstStyle/>
          <a:p>
            <a:pPr marL="174625" indent="-174625">
              <a:buNone/>
            </a:pPr>
            <a:r>
              <a:rPr lang="ru-RU" dirty="0"/>
              <a:t>* - как правило, модуль Управление персоналом входит в состав </a:t>
            </a:r>
            <a:r>
              <a:rPr lang="ru-RU" dirty="0" smtClean="0"/>
              <a:t>ERP-системы </a:t>
            </a:r>
            <a:r>
              <a:rPr lang="ru-RU" dirty="0"/>
              <a:t>и продается в ее составе. </a:t>
            </a:r>
            <a:endParaRPr lang="ru-RU" dirty="0" smtClean="0"/>
          </a:p>
          <a:p>
            <a:pPr marL="174625" indent="-174625">
              <a:buNone/>
            </a:pPr>
            <a:r>
              <a:rPr lang="ru-RU" dirty="0" smtClean="0"/>
              <a:t>** </a:t>
            </a:r>
            <a:r>
              <a:rPr lang="ru-RU" dirty="0"/>
              <a:t>- </a:t>
            </a:r>
            <a:r>
              <a:rPr lang="ru-RU" dirty="0" smtClean="0"/>
              <a:t>можно отнести </a:t>
            </a:r>
            <a:r>
              <a:rPr lang="ru-RU" dirty="0"/>
              <a:t>систему "</a:t>
            </a:r>
            <a:r>
              <a:rPr lang="ru-RU" dirty="0" err="1"/>
              <a:t>АиТ</a:t>
            </a:r>
            <a:r>
              <a:rPr lang="ru-RU" dirty="0"/>
              <a:t>:\Управление персоналом" к классу средних интегрированных. Примечание РБ/</a:t>
            </a:r>
            <a:r>
              <a:rPr lang="ru-RU" dirty="0" err="1"/>
              <a:t>Ру</a:t>
            </a:r>
            <a:r>
              <a:rPr lang="ru-RU" dirty="0"/>
              <a:t>. </a:t>
            </a:r>
            <a:endParaRPr lang="ru-RU" dirty="0" smtClean="0"/>
          </a:p>
          <a:p>
            <a:pPr marL="174625" indent="-174625">
              <a:buNone/>
            </a:pPr>
            <a:r>
              <a:rPr lang="ru-RU" dirty="0" smtClean="0"/>
              <a:t>*** </a:t>
            </a:r>
            <a:r>
              <a:rPr lang="ru-RU" dirty="0"/>
              <a:t>- в РФ интересы компании BAAN (является подразделением компании </a:t>
            </a:r>
            <a:r>
              <a:rPr lang="ru-RU" dirty="0" err="1"/>
              <a:t>Invensys</a:t>
            </a:r>
            <a:r>
              <a:rPr lang="ru-RU" dirty="0" smtClean="0"/>
              <a:t>) представляет </a:t>
            </a:r>
            <a:r>
              <a:rPr lang="ru-RU" dirty="0"/>
              <a:t>"Альфа-Интегратор - </a:t>
            </a:r>
            <a:r>
              <a:rPr lang="ru-RU" dirty="0" err="1"/>
              <a:t>Баан</a:t>
            </a:r>
            <a:r>
              <a:rPr lang="ru-RU" dirty="0"/>
              <a:t> Евразия". Модуль "Управление персоналом" для системы </a:t>
            </a:r>
            <a:r>
              <a:rPr lang="ru-RU" dirty="0" err="1"/>
              <a:t>BaanIV</a:t>
            </a:r>
            <a:r>
              <a:rPr lang="ru-RU" dirty="0"/>
              <a:t> разработан компанией "ЛАНИТ". </a:t>
            </a:r>
            <a:endParaRPr lang="ru-RU" dirty="0" smtClean="0"/>
          </a:p>
          <a:p>
            <a:pPr marL="174625" indent="-174625">
              <a:buNone/>
            </a:pPr>
            <a:r>
              <a:rPr lang="ru-RU" dirty="0" smtClean="0"/>
              <a:t>**** </a:t>
            </a:r>
            <a:r>
              <a:rPr lang="ru-RU" dirty="0"/>
              <a:t>- можно отнести систему </a:t>
            </a:r>
            <a:r>
              <a:rPr lang="ru-RU" dirty="0" err="1"/>
              <a:t>PeopleSoft</a:t>
            </a:r>
            <a:r>
              <a:rPr lang="ru-RU" dirty="0"/>
              <a:t> 8 HRMS к классу крупных  интегрированных. Примечание РБ/</a:t>
            </a:r>
            <a:r>
              <a:rPr lang="ru-RU" dirty="0" err="1"/>
              <a:t>Ру</a:t>
            </a:r>
            <a:r>
              <a:rPr lang="ru-RU" dirty="0"/>
              <a:t>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4" y="1340768"/>
            <a:ext cx="6768752" cy="37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98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/>
              <a:t>Сравнение функций </a:t>
            </a:r>
            <a:r>
              <a:rPr lang="ru-RU" sz="3600" dirty="0" smtClean="0"/>
              <a:t>ИС УП  </a:t>
            </a:r>
            <a:r>
              <a:rPr lang="ru-RU" sz="3600" dirty="0"/>
              <a:t>отечественных и зарубежных производителей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368727"/>
              </p:ext>
            </p:extLst>
          </p:nvPr>
        </p:nvGraphicFramePr>
        <p:xfrm>
          <a:off x="457200" y="1598240"/>
          <a:ext cx="8229599" cy="510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/>
                <a:gridCol w="720080"/>
                <a:gridCol w="648072"/>
                <a:gridCol w="792088"/>
                <a:gridCol w="792088"/>
                <a:gridCol w="864096"/>
                <a:gridCol w="802431"/>
              </a:tblGrid>
              <a:tr h="8946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Функция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SAP HR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rgbClr val="FFFF00"/>
                          </a:solidFill>
                        </a:rPr>
                        <a:t>Oracle</a:t>
                      </a:r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 HR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БОСС-кадровик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АиТ</a:t>
                      </a:r>
                      <a:r>
                        <a:rPr lang="ru-RU" sz="1400" dirty="0" smtClean="0"/>
                        <a:t>: УП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1С:Предприятие 8. УП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Кадры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vert="vert270"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Ведение штатного расписания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Ведение личных карточек сотрудников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Ведение базы данных по командировкам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2377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Ведение приказов по личному составу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2209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Формирование отчетов, справок, выходных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204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Поиск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259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Табель учета рабочего времени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2426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Расчет зарплаты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/>
                </a:tc>
              </a:tr>
              <a:tr h="2258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Воинский учет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2811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Управление компетенциями и аттестациями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2643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Управление обучением сотрудников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Планирование карьеры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02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Учет расходов на содержание сотрудников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2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Примерное соотношение </a:t>
            </a:r>
            <a:r>
              <a:rPr lang="ru-RU" dirty="0"/>
              <a:t>затрат </a:t>
            </a:r>
            <a:r>
              <a:rPr lang="ru-RU" dirty="0" smtClean="0"/>
              <a:t>на внедрение ПО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725069" cy="46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96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 от информатизации УП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сокращение </a:t>
            </a:r>
            <a:r>
              <a:rPr lang="ru-RU" dirty="0"/>
              <a:t>времени принятия кадровых решений на всех уровнях управления; </a:t>
            </a:r>
            <a:endParaRPr lang="ru-RU" dirty="0" smtClean="0"/>
          </a:p>
          <a:p>
            <a:r>
              <a:rPr lang="ru-RU" dirty="0" smtClean="0"/>
              <a:t>повышение </a:t>
            </a:r>
            <a:r>
              <a:rPr lang="ru-RU" dirty="0"/>
              <a:t>качества кадровых решений; </a:t>
            </a:r>
            <a:endParaRPr lang="ru-RU" dirty="0" smtClean="0"/>
          </a:p>
          <a:p>
            <a:r>
              <a:rPr lang="ru-RU" dirty="0" smtClean="0"/>
              <a:t>оперативность </a:t>
            </a:r>
            <a:r>
              <a:rPr lang="ru-RU" dirty="0"/>
              <a:t>поиска кадровой информации и подготовки </a:t>
            </a:r>
            <a:r>
              <a:rPr lang="ru-RU" dirty="0" smtClean="0"/>
              <a:t>отчетов;</a:t>
            </a:r>
          </a:p>
          <a:p>
            <a:r>
              <a:rPr lang="ru-RU" dirty="0" smtClean="0"/>
              <a:t>ведением </a:t>
            </a:r>
            <a:r>
              <a:rPr lang="ru-RU" dirty="0"/>
              <a:t>полной индивидуальной трудовой истории персонала организации; </a:t>
            </a:r>
            <a:endParaRPr lang="ru-RU" dirty="0" smtClean="0"/>
          </a:p>
          <a:p>
            <a:r>
              <a:rPr lang="ru-RU" dirty="0" smtClean="0"/>
              <a:t>подготовка </a:t>
            </a:r>
            <a:r>
              <a:rPr lang="ru-RU" dirty="0"/>
              <a:t>кадрового резерва и </a:t>
            </a:r>
            <a:r>
              <a:rPr lang="ru-RU" dirty="0" smtClean="0"/>
              <a:t>продвижения </a:t>
            </a:r>
            <a:r>
              <a:rPr lang="ru-RU" dirty="0"/>
              <a:t>по службе перспективных сотрудников; </a:t>
            </a:r>
            <a:endParaRPr lang="ru-RU" dirty="0" smtClean="0"/>
          </a:p>
          <a:p>
            <a:r>
              <a:rPr lang="ru-RU" dirty="0" smtClean="0"/>
              <a:t>снижение </a:t>
            </a:r>
            <a:r>
              <a:rPr lang="ru-RU" dirty="0"/>
              <a:t>затрат на выполнение основных процедур, связанных с УП; </a:t>
            </a:r>
            <a:endParaRPr lang="ru-RU" dirty="0" smtClean="0"/>
          </a:p>
          <a:p>
            <a:r>
              <a:rPr lang="ru-RU" dirty="0" smtClean="0"/>
              <a:t>оптимальное использование </a:t>
            </a:r>
            <a:r>
              <a:rPr lang="ru-RU" dirty="0"/>
              <a:t>профессиональных качеств конкретных сотрудников.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8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53" y="33253"/>
            <a:ext cx="3462048" cy="22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en-US" dirty="0" smtClean="0"/>
              <a:t>ERP 1C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Масштабируемая </a:t>
            </a:r>
            <a:r>
              <a:rPr lang="ru-RU" dirty="0"/>
              <a:t>отказоустойчивая архитектура </a:t>
            </a:r>
            <a:endParaRPr lang="ru-RU" dirty="0" smtClean="0"/>
          </a:p>
          <a:p>
            <a:r>
              <a:rPr lang="ru-RU" dirty="0" smtClean="0"/>
              <a:t>Поддержка </a:t>
            </a:r>
            <a:r>
              <a:rPr lang="ru-RU" dirty="0"/>
              <a:t>крупных корпоративных </a:t>
            </a:r>
            <a:r>
              <a:rPr lang="ru-RU" dirty="0" smtClean="0"/>
              <a:t>систем</a:t>
            </a:r>
          </a:p>
          <a:p>
            <a:r>
              <a:rPr lang="ru-RU" dirty="0" err="1" smtClean="0"/>
              <a:t>Многоплатформенность</a:t>
            </a:r>
            <a:r>
              <a:rPr lang="ru-RU" dirty="0"/>
              <a:t>, поддержка открытого ПО: </a:t>
            </a:r>
          </a:p>
          <a:p>
            <a:r>
              <a:rPr lang="ru-RU" dirty="0" err="1" smtClean="0"/>
              <a:t>Linux</a:t>
            </a:r>
            <a:r>
              <a:rPr lang="ru-RU" dirty="0"/>
              <a:t>, </a:t>
            </a:r>
            <a:r>
              <a:rPr lang="ru-RU" dirty="0" err="1"/>
              <a:t>Windows</a:t>
            </a:r>
            <a:r>
              <a:rPr lang="ru-RU" dirty="0"/>
              <a:t>, </a:t>
            </a:r>
            <a:r>
              <a:rPr lang="ru-RU" dirty="0" err="1"/>
              <a:t>Mac</a:t>
            </a:r>
            <a:r>
              <a:rPr lang="ru-RU" dirty="0"/>
              <a:t> OS  </a:t>
            </a:r>
            <a:endParaRPr lang="ru-RU" dirty="0" smtClean="0"/>
          </a:p>
          <a:p>
            <a:r>
              <a:rPr lang="ru-RU" dirty="0" err="1" smtClean="0"/>
              <a:t>PostgreSQL</a:t>
            </a:r>
            <a:r>
              <a:rPr lang="ru-RU" dirty="0"/>
              <a:t>, MS SQL </a:t>
            </a:r>
            <a:r>
              <a:rPr lang="ru-RU" dirty="0" err="1"/>
              <a:t>Server</a:t>
            </a:r>
            <a:r>
              <a:rPr lang="ru-RU" dirty="0"/>
              <a:t>, IBM DB2, </a:t>
            </a:r>
            <a:r>
              <a:rPr lang="ru-RU" dirty="0" err="1"/>
              <a:t>Oracle</a:t>
            </a:r>
            <a:r>
              <a:rPr lang="ru-RU" dirty="0"/>
              <a:t> </a:t>
            </a:r>
            <a:r>
              <a:rPr lang="ru-RU" dirty="0" err="1"/>
              <a:t>Database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Работа </a:t>
            </a:r>
            <a:r>
              <a:rPr lang="ru-RU" dirty="0"/>
              <a:t>через Интернет, облачные технологии (</a:t>
            </a:r>
            <a:r>
              <a:rPr lang="ru-RU" dirty="0" err="1"/>
              <a:t>SaaS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Работа </a:t>
            </a:r>
            <a:r>
              <a:rPr lang="ru-RU" dirty="0"/>
              <a:t>на мобильных устройствах под </a:t>
            </a:r>
            <a:r>
              <a:rPr lang="ru-RU" dirty="0" err="1"/>
              <a:t>iOS</a:t>
            </a:r>
            <a:r>
              <a:rPr lang="ru-RU" dirty="0"/>
              <a:t>, </a:t>
            </a:r>
            <a:r>
              <a:rPr lang="ru-RU" dirty="0" err="1"/>
              <a:t>Android</a:t>
            </a:r>
            <a:r>
              <a:rPr lang="ru-RU" dirty="0"/>
              <a:t>, </a:t>
            </a:r>
            <a:r>
              <a:rPr lang="ru-RU" dirty="0" err="1"/>
              <a:t>Windows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Гибкость </a:t>
            </a:r>
            <a:r>
              <a:rPr lang="ru-RU" dirty="0"/>
              <a:t>и </a:t>
            </a:r>
            <a:r>
              <a:rPr lang="ru-RU" dirty="0" err="1"/>
              <a:t>настраиваемость</a:t>
            </a:r>
            <a:r>
              <a:rPr lang="ru-RU" dirty="0"/>
              <a:t>. </a:t>
            </a:r>
            <a:r>
              <a:rPr lang="ru-RU" dirty="0" err="1"/>
              <a:t>Кастомизация</a:t>
            </a:r>
            <a:r>
              <a:rPr lang="ru-RU" dirty="0"/>
              <a:t> под специфику бизнес-процессов  и ноу-хау организации </a:t>
            </a:r>
            <a:endParaRPr lang="ru-RU" dirty="0" smtClean="0"/>
          </a:p>
          <a:p>
            <a:r>
              <a:rPr lang="ru-RU" dirty="0" smtClean="0"/>
              <a:t>Встроенные </a:t>
            </a:r>
            <a:r>
              <a:rPr lang="ru-RU" dirty="0"/>
              <a:t>средства бизнес-аналитики </a:t>
            </a:r>
            <a:endParaRPr lang="ru-RU" dirty="0" smtClean="0"/>
          </a:p>
          <a:p>
            <a:r>
              <a:rPr lang="ru-RU" dirty="0" smtClean="0"/>
              <a:t>Построение </a:t>
            </a:r>
            <a:r>
              <a:rPr lang="ru-RU" dirty="0"/>
              <a:t>территориально-распределенных систем </a:t>
            </a:r>
            <a:endParaRPr lang="ru-RU" dirty="0" smtClean="0"/>
          </a:p>
          <a:p>
            <a:r>
              <a:rPr lang="ru-RU" dirty="0" smtClean="0"/>
              <a:t>Открытость</a:t>
            </a:r>
            <a:r>
              <a:rPr lang="ru-RU" dirty="0"/>
              <a:t>, интеграция практически с любыми программами и оборудованием </a:t>
            </a:r>
            <a:endParaRPr lang="ru-RU" dirty="0" smtClean="0"/>
          </a:p>
          <a:p>
            <a:r>
              <a:rPr lang="ru-RU" dirty="0" smtClean="0"/>
              <a:t>Разграничение </a:t>
            </a:r>
            <a:r>
              <a:rPr lang="ru-RU" dirty="0"/>
              <a:t>и контроль доступа к данным </a:t>
            </a:r>
            <a:endParaRPr lang="ru-RU" dirty="0" smtClean="0"/>
          </a:p>
          <a:p>
            <a:r>
              <a:rPr lang="ru-RU" dirty="0" smtClean="0"/>
              <a:t>Защита  </a:t>
            </a:r>
            <a:r>
              <a:rPr lang="ru-RU" dirty="0"/>
              <a:t>конфиденциальной информации, коммерческой тайны, персональных данных. Сертификат ФСТЭК России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" y="116632"/>
            <a:ext cx="9118382" cy="648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58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811280" cy="528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0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Эффекты от внедрения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30523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0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Пакет 1С:Предприятие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3000" dirty="0">
                <a:solidFill>
                  <a:prstClr val="black"/>
                </a:solidFill>
              </a:rPr>
              <a:t>состоит из двух принципиально различных компонентов программного обеспечения: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>
                <a:solidFill>
                  <a:prstClr val="black"/>
                </a:solidFill>
              </a:rPr>
              <a:t>технологическая платформа 1С;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>
                <a:solidFill>
                  <a:prstClr val="black"/>
                </a:solidFill>
              </a:rPr>
              <a:t>прикладные конфигурации под эту </a:t>
            </a:r>
            <a:r>
              <a:rPr lang="ru-RU" sz="3000" dirty="0" smtClean="0">
                <a:solidFill>
                  <a:prstClr val="black"/>
                </a:solidFill>
              </a:rPr>
              <a:t>платформу (1С:ЗУП, 1С:Бухгалтерия, 1С:Торговля и др.).</a:t>
            </a:r>
            <a:endParaRPr lang="ru-RU" sz="30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sz="3000" b="1" dirty="0">
                <a:solidFill>
                  <a:prstClr val="black"/>
                </a:solidFill>
              </a:rPr>
              <a:t>Технологическая платформа 1С </a:t>
            </a:r>
            <a:r>
              <a:rPr lang="ru-RU" sz="3000" dirty="0">
                <a:solidFill>
                  <a:prstClr val="black"/>
                </a:solidFill>
              </a:rPr>
              <a:t>– это базовая программная среда, в которой выполняются прикладные конфигурации. </a:t>
            </a:r>
          </a:p>
          <a:p>
            <a:pPr lvl="0">
              <a:buNone/>
            </a:pPr>
            <a:r>
              <a:rPr lang="ru-RU" sz="2100" dirty="0">
                <a:solidFill>
                  <a:prstClr val="black"/>
                </a:solidFill>
              </a:rPr>
              <a:t>Платформа имеет свой развитый язык программирования и полностью определяет функциональные возможности решаемых задач.  Разработкой платформы занимается исключительно 1С и все права на платформу принадлежат ей.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7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30624" cy="2506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История </a:t>
            </a:r>
            <a:r>
              <a:rPr lang="ru-RU" dirty="0"/>
              <a:t>развития ИС в УП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39" y="404664"/>
            <a:ext cx="5840474" cy="37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" y="4604651"/>
            <a:ext cx="524351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3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Процессы функционирования </a:t>
            </a:r>
            <a:r>
              <a:rPr lang="ru-RU" dirty="0"/>
              <a:t>системы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Конфигурирование</a:t>
            </a:r>
            <a:r>
              <a:rPr lang="ru-RU" dirty="0" smtClean="0"/>
              <a:t> </a:t>
            </a:r>
            <a:r>
              <a:rPr lang="ru-RU" dirty="0"/>
              <a:t>– это описание средствами системы 1С Предприятие модели предметной области, учет в которой предполагается автоматизировать. В комплект поставки включено готовое решение (типовая конфигурация), в которой реализована методология ведения </a:t>
            </a:r>
            <a:r>
              <a:rPr lang="ru-RU" dirty="0" smtClean="0"/>
              <a:t>кадрового учета </a:t>
            </a:r>
            <a:r>
              <a:rPr lang="ru-RU" dirty="0"/>
              <a:t>в соответствии с законодательством Российской Федерации. </a:t>
            </a:r>
            <a:r>
              <a:rPr lang="ru-RU" dirty="0" smtClean="0"/>
              <a:t> При </a:t>
            </a:r>
            <a:r>
              <a:rPr lang="ru-RU" dirty="0"/>
              <a:t>изменении текущего законодательства типовая конфигурация актуализируется разработчиком, обновленный вариант передается пользователям в централизованном порядке.</a:t>
            </a:r>
          </a:p>
          <a:p>
            <a:r>
              <a:rPr lang="ru-RU" b="1" dirty="0" smtClean="0"/>
              <a:t>Исполнение</a:t>
            </a:r>
            <a:r>
              <a:rPr lang="ru-RU" dirty="0" smtClean="0"/>
              <a:t> </a:t>
            </a:r>
            <a:r>
              <a:rPr lang="ru-RU" dirty="0"/>
              <a:t>- это обработка данных предметной области, т. е. непосредственная работа пользователя с информационной базой: заполнение справочников, ввод документов, выполнение различных расчетов, формирование отчетов и т. </a:t>
            </a:r>
            <a:r>
              <a:rPr lang="ru-RU" dirty="0" smtClean="0"/>
              <a:t>д</a:t>
            </a:r>
            <a:r>
              <a:rPr lang="ru-RU" dirty="0"/>
              <a:t>. </a:t>
            </a:r>
            <a:r>
              <a:rPr lang="ru-RU" b="1" dirty="0"/>
              <a:t>Объект метаданных </a:t>
            </a:r>
            <a:r>
              <a:rPr lang="ru-RU" dirty="0"/>
              <a:t>– это формальное описание неких сущностей предметной области автоматизации со сходными свойствами и одинаковым назначением.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0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5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Место </a:t>
            </a:r>
            <a:r>
              <a:rPr lang="ru-RU" sz="2800" dirty="0" smtClean="0"/>
              <a:t>конфигурации «1С</a:t>
            </a:r>
            <a:r>
              <a:rPr lang="ru-RU" sz="2800" dirty="0"/>
              <a:t>: Зарплата и управление персоналом» в общей системе управления предприятием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700808"/>
            <a:ext cx="865663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66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объектов метаданных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Константы</a:t>
            </a:r>
            <a:r>
              <a:rPr lang="ru-RU" dirty="0"/>
              <a:t> предназначены для хранения постоянной или условно-постоянной информации, но могут применяться для хранения изменяемых во времени данных.</a:t>
            </a:r>
          </a:p>
          <a:p>
            <a:r>
              <a:rPr lang="ru-RU" b="1" dirty="0"/>
              <a:t>Справочники</a:t>
            </a:r>
            <a:r>
              <a:rPr lang="ru-RU" dirty="0"/>
              <a:t> предназначены для хранения основных сведений о множестве однородных объектов (работников, контрагентов, </a:t>
            </a:r>
            <a:r>
              <a:rPr lang="ru-RU" dirty="0" smtClean="0"/>
              <a:t>и </a:t>
            </a:r>
            <a:r>
              <a:rPr lang="ru-RU" dirty="0"/>
              <a:t>т. д.).</a:t>
            </a:r>
          </a:p>
          <a:p>
            <a:r>
              <a:rPr lang="ru-RU" b="1" dirty="0"/>
              <a:t>Перечисления</a:t>
            </a:r>
            <a:r>
              <a:rPr lang="ru-RU" dirty="0"/>
              <a:t> предназначены для описания наборов постоянных значений, не изменяемых пользователем в процессе работы с программой ( для описания групп основных средств, видов движений денежных средств, способов поступления активов и т. д.).</a:t>
            </a:r>
          </a:p>
          <a:p>
            <a:r>
              <a:rPr lang="ru-RU" b="1" dirty="0"/>
              <a:t>Документы</a:t>
            </a:r>
            <a:r>
              <a:rPr lang="ru-RU" dirty="0"/>
              <a:t> предназначены для отражения информации о различных фактах </a:t>
            </a:r>
            <a:r>
              <a:rPr lang="ru-RU" dirty="0" smtClean="0"/>
              <a:t>кадрового учета.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30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Планы видов характеристик </a:t>
            </a:r>
            <a:r>
              <a:rPr lang="ru-RU" dirty="0"/>
              <a:t>предназначены для описания множеств однотипных объектов аналитического учета (с их помощью описываются настройки </a:t>
            </a:r>
            <a:r>
              <a:rPr lang="ru-RU" dirty="0" smtClean="0"/>
              <a:t>пользователей, перечни </a:t>
            </a:r>
            <a:r>
              <a:rPr lang="ru-RU" dirty="0"/>
              <a:t>видов </a:t>
            </a:r>
            <a:r>
              <a:rPr lang="ru-RU" dirty="0" smtClean="0"/>
              <a:t>субконто и </a:t>
            </a:r>
            <a:r>
              <a:rPr lang="ru-RU" dirty="0"/>
              <a:t>т. д.).</a:t>
            </a:r>
          </a:p>
          <a:p>
            <a:r>
              <a:rPr lang="ru-RU" b="1" dirty="0"/>
              <a:t>Регистры сведений </a:t>
            </a:r>
            <a:r>
              <a:rPr lang="ru-RU" dirty="0"/>
              <a:t>- для хранения существенной для прикладной задачи информации, состав которой развернут по определенной комбинации значений, а при необходимости - и во времени (ставки налогов, данные об учетной политике для целей бухгалтерского и налогового </a:t>
            </a:r>
            <a:r>
              <a:rPr lang="ru-RU" dirty="0" smtClean="0"/>
              <a:t>учета и </a:t>
            </a:r>
            <a:r>
              <a:rPr lang="ru-RU" dirty="0"/>
              <a:t>т. д.).</a:t>
            </a:r>
          </a:p>
          <a:p>
            <a:r>
              <a:rPr lang="ru-RU" b="1" dirty="0"/>
              <a:t>Регистры накопления </a:t>
            </a:r>
            <a:r>
              <a:rPr lang="ru-RU" dirty="0"/>
              <a:t>- для учета информации о наличии и движении каких-либо материальных, денежных и других величин (для хранения информации об исчисленных суммах ЕСН и взносов в ПФР по каждому работнику в </a:t>
            </a:r>
            <a:r>
              <a:rPr lang="ru-RU" dirty="0" smtClean="0"/>
              <a:t>отдельности и </a:t>
            </a:r>
            <a:r>
              <a:rPr lang="ru-RU" dirty="0"/>
              <a:t>т. д.).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46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Отчеты</a:t>
            </a:r>
            <a:r>
              <a:rPr lang="ru-RU" dirty="0"/>
              <a:t> - для получения результатной информации по некоторому алгоритму, описанному на встроенном языке </a:t>
            </a:r>
            <a:r>
              <a:rPr lang="ru-RU" dirty="0" smtClean="0"/>
              <a:t>системы (форма Т-1, Т-2 и пр.).</a:t>
            </a:r>
          </a:p>
          <a:p>
            <a:r>
              <a:rPr lang="ru-RU" b="1" dirty="0"/>
              <a:t>Обработки</a:t>
            </a:r>
            <a:r>
              <a:rPr lang="ru-RU" dirty="0"/>
              <a:t> - для выполнения различных сервисных и регламентных действий над информацией (производится загрузка и выгрузка различных данных, подбор номенклатуры при заполнении табличных форм документов, настройка </a:t>
            </a:r>
            <a:r>
              <a:rPr lang="ru-RU" dirty="0" smtClean="0"/>
              <a:t>кадрового учета </a:t>
            </a:r>
            <a:r>
              <a:rPr lang="ru-RU" dirty="0"/>
              <a:t>и т. д.).</a:t>
            </a:r>
          </a:p>
          <a:p>
            <a:pPr marL="0" indent="0">
              <a:buNone/>
            </a:pPr>
            <a:r>
              <a:rPr lang="ru-RU" dirty="0"/>
              <a:t>Каждый объект метаданных обладает уникальным набором свойств. </a:t>
            </a:r>
          </a:p>
          <a:p>
            <a:pPr marL="0" indent="0">
              <a:buNone/>
            </a:pPr>
            <a:r>
              <a:rPr lang="ru-RU" dirty="0"/>
              <a:t>Главным свойством любого объекта метаданных является имя (идентификатор) — краткое наименование, по которому происходит обращение к объекту на встроенном языке системы.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53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Интерфейс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Пользовательский интерфейс </a:t>
            </a:r>
            <a:r>
              <a:rPr lang="ru-RU" dirty="0"/>
              <a:t>– это совокупность команд главного меню и панелей инструментов, настроенных на работу с конкретными объектами данных - документами, справочниками, журналами и т. д.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5059"/>
            <a:ext cx="91074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Настройки параметров учета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" y="1412776"/>
            <a:ext cx="915351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50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Подготовка информационной базы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 </a:t>
            </a:r>
            <a:r>
              <a:rPr lang="ru-RU" sz="3600" dirty="0" smtClean="0"/>
              <a:t>работе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включает: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Заполнение классификаторов и справочников;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Ввод сведений об организации;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Настройку отдельных механизмов;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Заполнение списка пользователей и настройку параметров текущего пользователя;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Ввод остатков на счетах и операций до текущей даты, если к моменту установки программы организация уже вела финансово-хозяйственную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59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Назовите информационные системы в сфере управления персоналом, которые используются в организации, являющейся объектов вашего диссертационного исследования.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 какому уровню </a:t>
            </a:r>
            <a:r>
              <a:rPr lang="ru-RU" dirty="0"/>
              <a:t>реализации функциональности в кадровых </a:t>
            </a:r>
            <a:r>
              <a:rPr lang="ru-RU" dirty="0" smtClean="0"/>
              <a:t>ИС она(и</a:t>
            </a:r>
            <a:r>
              <a:rPr lang="ru-RU" smtClean="0"/>
              <a:t>) относи(я)тся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25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9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эволюции корпоративных информационных систем (КИС)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33536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53" y="5157192"/>
            <a:ext cx="60848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12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Уровни реализации функциональности в кадровых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Расчетный </a:t>
            </a:r>
            <a:r>
              <a:rPr lang="ru-RU" b="1" dirty="0"/>
              <a:t>уровень </a:t>
            </a:r>
            <a:r>
              <a:rPr lang="ru-RU" dirty="0"/>
              <a:t>– системы автоматизирующие расчет оплаты труда.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Учетный </a:t>
            </a:r>
            <a:r>
              <a:rPr lang="ru-RU" b="1" dirty="0"/>
              <a:t>уровень </a:t>
            </a:r>
            <a:r>
              <a:rPr lang="ru-RU" dirty="0"/>
              <a:t>– системы автоматизирующие учет персонала.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Уровень </a:t>
            </a:r>
            <a:r>
              <a:rPr lang="ru-RU" b="1" dirty="0"/>
              <a:t>управления трудовыми ресурсами </a:t>
            </a:r>
            <a:r>
              <a:rPr lang="ru-RU" dirty="0"/>
              <a:t>– системы, предназначенные для решения широкого спектра задач управления персоналом.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расчетного уровня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расчет </a:t>
            </a:r>
            <a:r>
              <a:rPr lang="ru-RU" dirty="0"/>
              <a:t>заработной платы; </a:t>
            </a:r>
            <a:endParaRPr lang="ru-RU" dirty="0" smtClean="0"/>
          </a:p>
          <a:p>
            <a:r>
              <a:rPr lang="ru-RU" dirty="0" smtClean="0"/>
              <a:t>расчет </a:t>
            </a:r>
            <a:r>
              <a:rPr lang="ru-RU" dirty="0"/>
              <a:t>командировочных расходов; </a:t>
            </a:r>
            <a:endParaRPr lang="ru-RU" dirty="0" smtClean="0"/>
          </a:p>
          <a:p>
            <a:r>
              <a:rPr lang="ru-RU" dirty="0" smtClean="0"/>
              <a:t>расчет </a:t>
            </a:r>
            <a:r>
              <a:rPr lang="ru-RU" dirty="0"/>
              <a:t>больничных и отпускных листов; </a:t>
            </a:r>
            <a:endParaRPr lang="ru-RU" dirty="0" smtClean="0"/>
          </a:p>
          <a:p>
            <a:r>
              <a:rPr lang="ru-RU" dirty="0" smtClean="0"/>
              <a:t>расчет </a:t>
            </a:r>
            <a:r>
              <a:rPr lang="ru-RU" dirty="0"/>
              <a:t>начислений и удержаний; </a:t>
            </a:r>
            <a:endParaRPr lang="ru-RU" dirty="0" smtClean="0"/>
          </a:p>
          <a:p>
            <a:r>
              <a:rPr lang="ru-RU" dirty="0" smtClean="0"/>
              <a:t>расчет </a:t>
            </a:r>
            <a:r>
              <a:rPr lang="ru-RU" dirty="0"/>
              <a:t>налогов и отчислений.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8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</a:t>
            </a:r>
            <a:r>
              <a:rPr lang="ru-RU" dirty="0" smtClean="0"/>
              <a:t>учетного </a:t>
            </a:r>
            <a:r>
              <a:rPr lang="ru-RU" dirty="0"/>
              <a:t>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ведение </a:t>
            </a:r>
            <a:r>
              <a:rPr lang="ru-RU" dirty="0"/>
              <a:t>организационной структуры организации; </a:t>
            </a:r>
            <a:endParaRPr lang="ru-RU" dirty="0" smtClean="0"/>
          </a:p>
          <a:p>
            <a:r>
              <a:rPr lang="ru-RU" dirty="0" smtClean="0"/>
              <a:t>ведение </a:t>
            </a:r>
            <a:r>
              <a:rPr lang="ru-RU" dirty="0"/>
              <a:t>штатного расписания; </a:t>
            </a:r>
            <a:endParaRPr lang="ru-RU" dirty="0" smtClean="0"/>
          </a:p>
          <a:p>
            <a:r>
              <a:rPr lang="ru-RU" dirty="0" smtClean="0"/>
              <a:t>ведение </a:t>
            </a:r>
            <a:r>
              <a:rPr lang="ru-RU" dirty="0"/>
              <a:t>учетных карточек сотрудников; </a:t>
            </a:r>
            <a:endParaRPr lang="ru-RU" dirty="0" smtClean="0"/>
          </a:p>
          <a:p>
            <a:r>
              <a:rPr lang="ru-RU" dirty="0" smtClean="0"/>
              <a:t>табельный </a:t>
            </a:r>
            <a:r>
              <a:rPr lang="ru-RU" dirty="0"/>
              <a:t>учет; </a:t>
            </a:r>
            <a:endParaRPr lang="ru-RU" dirty="0" smtClean="0"/>
          </a:p>
          <a:p>
            <a:r>
              <a:rPr lang="ru-RU" dirty="0" smtClean="0"/>
              <a:t>учет </a:t>
            </a:r>
            <a:r>
              <a:rPr lang="ru-RU" dirty="0"/>
              <a:t>всех видов неявок (в </a:t>
            </a:r>
            <a:r>
              <a:rPr lang="ru-RU" dirty="0" err="1"/>
              <a:t>т.ч</a:t>
            </a:r>
            <a:r>
              <a:rPr lang="ru-RU" dirty="0"/>
              <a:t>. учет больничных, командировок, отпусков и прогулов); </a:t>
            </a:r>
            <a:endParaRPr lang="ru-RU" dirty="0" smtClean="0"/>
          </a:p>
          <a:p>
            <a:r>
              <a:rPr lang="ru-RU" dirty="0" smtClean="0"/>
              <a:t>пенсионный </a:t>
            </a:r>
            <a:r>
              <a:rPr lang="ru-RU" dirty="0"/>
              <a:t>учет; </a:t>
            </a:r>
            <a:endParaRPr lang="ru-RU" dirty="0" smtClean="0"/>
          </a:p>
          <a:p>
            <a:r>
              <a:rPr lang="ru-RU" dirty="0" smtClean="0"/>
              <a:t>военный </a:t>
            </a:r>
            <a:r>
              <a:rPr lang="ru-RU" dirty="0"/>
              <a:t>учет; </a:t>
            </a:r>
            <a:endParaRPr lang="ru-RU" dirty="0" smtClean="0"/>
          </a:p>
          <a:p>
            <a:r>
              <a:rPr lang="ru-RU" dirty="0" smtClean="0"/>
              <a:t>учет </a:t>
            </a:r>
            <a:r>
              <a:rPr lang="ru-RU" dirty="0"/>
              <a:t>различных видов стажа; </a:t>
            </a:r>
            <a:endParaRPr lang="ru-RU" dirty="0" smtClean="0"/>
          </a:p>
          <a:p>
            <a:r>
              <a:rPr lang="ru-RU" dirty="0" smtClean="0"/>
              <a:t>кадровое </a:t>
            </a:r>
            <a:r>
              <a:rPr lang="ru-RU" dirty="0"/>
              <a:t>делопроизводство;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необходимой отчетной документации.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5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уровня управления </a:t>
            </a:r>
            <a:r>
              <a:rPr lang="ru-RU" dirty="0"/>
              <a:t>трудовыми ресурсами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определение </a:t>
            </a:r>
            <a:r>
              <a:rPr lang="ru-RU" dirty="0"/>
              <a:t>компетенций сотрудников; </a:t>
            </a:r>
            <a:endParaRPr lang="ru-RU" dirty="0" smtClean="0"/>
          </a:p>
          <a:p>
            <a:r>
              <a:rPr lang="ru-RU" dirty="0" smtClean="0"/>
              <a:t>управление </a:t>
            </a:r>
            <a:r>
              <a:rPr lang="ru-RU" dirty="0"/>
              <a:t>материальной и нематериальной мотивацией персонала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планирование </a:t>
            </a:r>
            <a:r>
              <a:rPr lang="ru-RU" dirty="0"/>
              <a:t>персонала и оптимизация штатного расписания;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ключевых показателей эффективности сотрудников; </a:t>
            </a:r>
            <a:endParaRPr lang="ru-RU" dirty="0" smtClean="0"/>
          </a:p>
          <a:p>
            <a:r>
              <a:rPr lang="ru-RU" dirty="0" smtClean="0"/>
              <a:t>управление </a:t>
            </a:r>
            <a:r>
              <a:rPr lang="ru-RU" dirty="0"/>
              <a:t>обучением и переподготовкой персонала; </a:t>
            </a:r>
            <a:endParaRPr lang="ru-RU" dirty="0" smtClean="0"/>
          </a:p>
          <a:p>
            <a:r>
              <a:rPr lang="ru-RU" dirty="0" smtClean="0"/>
              <a:t>оценка </a:t>
            </a:r>
            <a:r>
              <a:rPr lang="ru-RU" dirty="0"/>
              <a:t>и аттестация персонала; </a:t>
            </a:r>
            <a:endParaRPr lang="ru-RU" dirty="0" smtClean="0"/>
          </a:p>
          <a:p>
            <a:r>
              <a:rPr lang="ru-RU" dirty="0" smtClean="0"/>
              <a:t>управление </a:t>
            </a:r>
            <a:r>
              <a:rPr lang="ru-RU" dirty="0"/>
              <a:t>кадровым резервом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система </a:t>
            </a:r>
            <a:r>
              <a:rPr lang="ru-RU" dirty="0"/>
              <a:t>подбора персонала; </a:t>
            </a:r>
            <a:endParaRPr lang="ru-RU" dirty="0" smtClean="0"/>
          </a:p>
          <a:p>
            <a:r>
              <a:rPr lang="ru-RU" dirty="0" smtClean="0"/>
              <a:t>доступ </a:t>
            </a:r>
            <a:r>
              <a:rPr lang="ru-RU" dirty="0"/>
              <a:t>сотрудников к кадровой информации;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организационной культуры и корпоративной политики предприятия; </a:t>
            </a:r>
            <a:endParaRPr lang="ru-RU" dirty="0" smtClean="0"/>
          </a:p>
          <a:p>
            <a:r>
              <a:rPr lang="ru-RU" dirty="0" smtClean="0"/>
              <a:t>управление </a:t>
            </a:r>
            <a:r>
              <a:rPr lang="ru-RU" dirty="0"/>
              <a:t>кадровым бюджетом; </a:t>
            </a:r>
            <a:endParaRPr lang="ru-RU" dirty="0" smtClean="0"/>
          </a:p>
          <a:p>
            <a:r>
              <a:rPr lang="ru-RU" dirty="0" smtClean="0"/>
              <a:t>анализ </a:t>
            </a:r>
            <a:r>
              <a:rPr lang="ru-RU" dirty="0"/>
              <a:t>эффективности персонала.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2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Потребности внедрения </a:t>
            </a:r>
            <a:r>
              <a:rPr lang="ru-RU" dirty="0"/>
              <a:t>HRM-систем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6916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Управление расходами</a:t>
            </a:r>
            <a:r>
              <a:rPr lang="ru-RU" dirty="0" smtClean="0"/>
              <a:t>. </a:t>
            </a:r>
            <a:r>
              <a:rPr lang="ru-RU" dirty="0"/>
              <a:t>Расходы на оплату труда являются одной из крупнейших затратных </a:t>
            </a:r>
            <a:r>
              <a:rPr lang="ru-RU" dirty="0" smtClean="0"/>
              <a:t>статей. </a:t>
            </a:r>
            <a:r>
              <a:rPr lang="ru-RU" dirty="0"/>
              <a:t>По данным </a:t>
            </a:r>
            <a:r>
              <a:rPr lang="ru-RU" dirty="0" err="1"/>
              <a:t>Forrester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 (HRMS Q4 2008) на их долю в США </a:t>
            </a:r>
            <a:r>
              <a:rPr lang="ru-RU" dirty="0" smtClean="0"/>
              <a:t>приходилось </a:t>
            </a:r>
            <a:r>
              <a:rPr lang="ru-RU" dirty="0"/>
              <a:t>в среднем 36,4% от общего объема расходов. HRM-системы используются для планирования и оптимизации расходов.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Эффективное </a:t>
            </a:r>
            <a:r>
              <a:rPr lang="ru-RU" b="1" dirty="0"/>
              <a:t>управление бизнес-процессами</a:t>
            </a:r>
            <a:r>
              <a:rPr lang="ru-RU" dirty="0"/>
              <a:t>. HRM-системы поддерживает множество бизнес HR процессов: принятие кадровых решений, поддержание записей о сотрудниках в актуальном состоянии</a:t>
            </a:r>
            <a:r>
              <a:rPr lang="ru-RU" dirty="0" smtClean="0"/>
              <a:t>, расчет </a:t>
            </a:r>
            <a:r>
              <a:rPr lang="ru-RU" dirty="0"/>
              <a:t>заработной платы, разработка схем мотивации и пр</a:t>
            </a:r>
            <a:r>
              <a:rPr lang="ru-RU" dirty="0" smtClean="0"/>
              <a:t>. Повышение </a:t>
            </a:r>
            <a:r>
              <a:rPr lang="ru-RU" dirty="0"/>
              <a:t>эффективности при выполнении этих задач происходит за счет предоставления прямого доступа </a:t>
            </a:r>
            <a:r>
              <a:rPr lang="ru-RU" dirty="0" smtClean="0"/>
              <a:t>сотрудникам </a:t>
            </a:r>
            <a:r>
              <a:rPr lang="ru-RU" dirty="0"/>
              <a:t>и </a:t>
            </a:r>
            <a:r>
              <a:rPr lang="ru-RU" dirty="0" smtClean="0"/>
              <a:t>менеджерам </a:t>
            </a:r>
            <a:r>
              <a:rPr lang="ru-RU" dirty="0"/>
              <a:t>к нужной им информации.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Соблюдение </a:t>
            </a:r>
            <a:r>
              <a:rPr lang="ru-RU" b="1" dirty="0"/>
              <a:t>всех правовых норм, регламентирующих взаимоотношения работника и работодателя</a:t>
            </a:r>
            <a:r>
              <a:rPr lang="ru-RU" dirty="0"/>
              <a:t>. Использование HRM-систем позволяет грамотно разрешать сложные вопросы, реализовывать гибкие схемы расчета заработной платы и кадрового документооборота.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Повышение </a:t>
            </a:r>
            <a:r>
              <a:rPr lang="ru-RU" b="1" dirty="0"/>
              <a:t>ценности человеческого капитала</a:t>
            </a:r>
            <a:r>
              <a:rPr lang="ru-RU" dirty="0"/>
              <a:t>. </a:t>
            </a:r>
            <a:r>
              <a:rPr lang="ru-RU" dirty="0" smtClean="0"/>
              <a:t>Компании </a:t>
            </a:r>
            <a:r>
              <a:rPr lang="ru-RU" dirty="0"/>
              <a:t>с сильной функцией управления персоналом будут акцентировать внимание на «качественном» росте сотрудников, разрабатывая поощрительные программы и схемы мотивации.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ru-RU" dirty="0"/>
              <a:t>HRM-системы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привлекать</a:t>
            </a:r>
            <a:r>
              <a:rPr lang="ru-RU" dirty="0"/>
              <a:t>, удерживать и мотивировать лучший персонал; </a:t>
            </a:r>
            <a:endParaRPr lang="ru-RU" dirty="0" smtClean="0"/>
          </a:p>
          <a:p>
            <a:r>
              <a:rPr lang="ru-RU" dirty="0" smtClean="0"/>
              <a:t>достигать </a:t>
            </a:r>
            <a:r>
              <a:rPr lang="ru-RU" dirty="0"/>
              <a:t>реализации стратегических целей компании, декомпозируя их до уровня каждого сотрудника; </a:t>
            </a:r>
            <a:endParaRPr lang="ru-RU" dirty="0" smtClean="0"/>
          </a:p>
          <a:p>
            <a:r>
              <a:rPr lang="ru-RU" dirty="0" smtClean="0"/>
              <a:t>реализовывать </a:t>
            </a:r>
            <a:r>
              <a:rPr lang="ru-RU" dirty="0"/>
              <a:t>развитие и обучение кадрового потенциала в соответствии с целями компании и ее подразделений; </a:t>
            </a:r>
            <a:endParaRPr lang="ru-RU" dirty="0" smtClean="0"/>
          </a:p>
          <a:p>
            <a:r>
              <a:rPr lang="ru-RU" dirty="0" smtClean="0"/>
              <a:t>осуществлять </a:t>
            </a:r>
            <a:r>
              <a:rPr lang="ru-RU" dirty="0"/>
              <a:t>стратегическое планирование организационных изменений и формировать бюджеты; </a:t>
            </a:r>
            <a:endParaRPr lang="ru-RU" dirty="0" smtClean="0"/>
          </a:p>
          <a:p>
            <a:r>
              <a:rPr lang="ru-RU" dirty="0" smtClean="0"/>
              <a:t>своевременно </a:t>
            </a:r>
            <a:r>
              <a:rPr lang="ru-RU" dirty="0"/>
              <a:t>принимать эффективные решения, основываясь на точном и всестороннем информационном анализе;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низкими затратами и оптимально осуществлять учетные функции в области управления персоналом. </a:t>
            </a:r>
            <a:endParaRPr lang="ru-RU" dirty="0" smtClean="0"/>
          </a:p>
          <a:p>
            <a:endParaRPr lang="ru-RU" dirty="0"/>
          </a:p>
          <a:p>
            <a:pPr marL="0" indent="360363">
              <a:buNone/>
            </a:pPr>
            <a:r>
              <a:rPr lang="ru-RU" sz="2300" dirty="0" smtClean="0"/>
              <a:t>Потери</a:t>
            </a:r>
            <a:r>
              <a:rPr lang="ru-RU" sz="2300" dirty="0"/>
              <a:t>, связанные с заменой </a:t>
            </a:r>
            <a:r>
              <a:rPr lang="ru-RU" sz="2300" dirty="0" smtClean="0"/>
              <a:t>сотрудника - от </a:t>
            </a:r>
            <a:r>
              <a:rPr lang="ru-RU" sz="2300" dirty="0"/>
              <a:t>30 % до 150 % от его годового оклада, в зависимости от уровня его знаний и </a:t>
            </a:r>
            <a:r>
              <a:rPr lang="ru-RU" sz="2300" dirty="0" smtClean="0"/>
              <a:t>навыков.</a:t>
            </a:r>
            <a:endParaRPr lang="ru-RU" sz="23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1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1482</Words>
  <Application>Microsoft Office PowerPoint</Application>
  <PresentationFormat>Экран (4:3)</PresentationFormat>
  <Paragraphs>230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Office Theme</vt:lpstr>
      <vt:lpstr>Эволюция информационных систем в управлении персоналом</vt:lpstr>
      <vt:lpstr>1. История развития ИС в УП</vt:lpstr>
      <vt:lpstr>Этапы эволюции корпоративных информационных систем (КИС)</vt:lpstr>
      <vt:lpstr>Уровни реализации функциональности в кадровых ИС</vt:lpstr>
      <vt:lpstr>Функции расчетного уровня</vt:lpstr>
      <vt:lpstr>Функции учетного уровня</vt:lpstr>
      <vt:lpstr>Функции уровня управления трудовыми ресурсами </vt:lpstr>
      <vt:lpstr>Потребности внедрения HRM-систем</vt:lpstr>
      <vt:lpstr>Задачи HRM-системы</vt:lpstr>
      <vt:lpstr>Основные функциональные блоки современных интегрированных HRM-систем </vt:lpstr>
      <vt:lpstr>Классификация ИСУП </vt:lpstr>
      <vt:lpstr> Сравнение функций ИС УП  отечественных и зарубежных производителей</vt:lpstr>
      <vt:lpstr> Примерное соотношение затрат на внедрение ПО</vt:lpstr>
      <vt:lpstr>Эффект от информатизации УП</vt:lpstr>
      <vt:lpstr>2. ERP 1C</vt:lpstr>
      <vt:lpstr>Презентация PowerPoint</vt:lpstr>
      <vt:lpstr>Отрасли</vt:lpstr>
      <vt:lpstr>Эффекты от внедрения</vt:lpstr>
      <vt:lpstr>Пакет 1С:Предприятие</vt:lpstr>
      <vt:lpstr>Процессы функционирования системы </vt:lpstr>
      <vt:lpstr>Место конфигурации «1С: Зарплата и управление персоналом» в общей системе управления предприятием </vt:lpstr>
      <vt:lpstr>Виды объектов метаданных</vt:lpstr>
      <vt:lpstr>Презентация PowerPoint</vt:lpstr>
      <vt:lpstr>Презентация PowerPoint</vt:lpstr>
      <vt:lpstr>Интерфейс программы</vt:lpstr>
      <vt:lpstr>Настройки параметров учета</vt:lpstr>
      <vt:lpstr>Подготовка информационной базы  к работе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информационных систем в управлении персоналом</dc:title>
  <dc:creator>Admin</dc:creator>
  <cp:lastModifiedBy>Admin</cp:lastModifiedBy>
  <cp:revision>13</cp:revision>
  <dcterms:created xsi:type="dcterms:W3CDTF">2024-12-17T04:28:37Z</dcterms:created>
  <dcterms:modified xsi:type="dcterms:W3CDTF">2024-12-17T06:49:23Z</dcterms:modified>
</cp:coreProperties>
</file>