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4287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Лекция 7</a:t>
            </a:r>
            <a:br>
              <a:rPr lang="ru-RU" dirty="0" smtClean="0"/>
            </a:br>
            <a:r>
              <a:rPr lang="ru-RU" dirty="0" smtClean="0"/>
              <a:t>Тема 2.4 «Риски </a:t>
            </a:r>
            <a:r>
              <a:rPr lang="ru-RU" dirty="0" smtClean="0"/>
              <a:t>командного взаимодействия и способы их </a:t>
            </a:r>
            <a:r>
              <a:rPr lang="ru-RU" dirty="0" smtClean="0"/>
              <a:t>преодоления»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Как улучшить командное взаимодействие: методы совместной работы и разрешения конфликтов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643998" cy="2571768"/>
          </a:xfrm>
        </p:spPr>
        <p:txBody>
          <a:bodyPr>
            <a:noAutofit/>
          </a:bodyPr>
          <a:lstStyle/>
          <a:p>
            <a:r>
              <a:rPr lang="ru-RU" sz="2800" dirty="0" smtClean="0"/>
              <a:t>Эффективное командное взаимодействие гарантирует вовлеченных и внимательных к работе сотрудников, готовых подойти к выполнению дела с инициативой и творческим видением.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876"/>
            <a:ext cx="8229600" cy="3025765"/>
          </a:xfrm>
        </p:spPr>
        <p:txBody>
          <a:bodyPr>
            <a:normAutofit/>
          </a:bodyPr>
          <a:lstStyle/>
          <a:p>
            <a:r>
              <a:rPr lang="ru-RU" dirty="0" smtClean="0"/>
              <a:t>Руководителям</a:t>
            </a:r>
            <a:r>
              <a:rPr lang="ru-RU" dirty="0" smtClean="0"/>
              <a:t>, заинтересованным в руководстве коллективами, которые достигают поставленных целей в сроки, а иногда и превосходят ожидания и ключевые показатели, стоит вкладываться в укрепление командного взаимодействия. </a:t>
            </a:r>
            <a:endParaRPr 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чем заключается продуктивное командное </a:t>
            </a:r>
            <a:r>
              <a:rPr lang="ru-RU" dirty="0" smtClean="0"/>
              <a:t>взаимодействие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71612"/>
            <a:ext cx="8786874" cy="5072098"/>
          </a:xfrm>
        </p:spPr>
        <p:txBody>
          <a:bodyPr>
            <a:noAutofit/>
          </a:bodyPr>
          <a:lstStyle/>
          <a:p>
            <a:pPr fontAlgn="t"/>
            <a:r>
              <a:rPr lang="ru-RU" sz="2200" b="1" dirty="0" smtClean="0"/>
              <a:t>Четкость общения </a:t>
            </a:r>
            <a:r>
              <a:rPr lang="ru-RU" sz="2200" dirty="0" smtClean="0"/>
              <a:t>– коммуникация и способность членов команды взаимодействовать – это обязательная составляющая, которая удерживает коллектив. В таких группах общение выстраивается по принципам открытости и прозрачности.</a:t>
            </a:r>
          </a:p>
          <a:p>
            <a:pPr fontAlgn="t"/>
            <a:r>
              <a:rPr lang="ru-RU" sz="2200" b="1" dirty="0" smtClean="0"/>
              <a:t>Общие цели </a:t>
            </a:r>
            <a:r>
              <a:rPr lang="ru-RU" sz="2200" dirty="0" smtClean="0"/>
              <a:t>– понимание и разделение членами команды установленных для бизнеса целей гарантирует планомерные и скоординированные усилия каждого сотрудника по их достижению.</a:t>
            </a:r>
          </a:p>
          <a:p>
            <a:pPr fontAlgn="t"/>
            <a:r>
              <a:rPr lang="ru-RU" sz="2200" b="1" dirty="0" smtClean="0"/>
              <a:t>Фиксированные роли </a:t>
            </a:r>
            <a:r>
              <a:rPr lang="ru-RU" sz="2200" dirty="0" smtClean="0"/>
              <a:t>– каждый сотрудник должен понимать, что от него требуется и какой функционал он выполняет для воплощения целей.</a:t>
            </a:r>
          </a:p>
          <a:p>
            <a:pPr fontAlgn="t"/>
            <a:r>
              <a:rPr lang="ru-RU" sz="2200" b="1" dirty="0" smtClean="0"/>
              <a:t>Готовность к развитию </a:t>
            </a:r>
            <a:r>
              <a:rPr lang="ru-RU" sz="2200" dirty="0" smtClean="0"/>
              <a:t>– сильные команды руководствуются четкой установкой на рост и стремлением к освоению новых знаний, навыков и практик, которые будут иметь решающее значение для успеха бизнеса</a:t>
            </a:r>
            <a:r>
              <a:rPr lang="ru-RU" sz="2200" dirty="0" smtClean="0"/>
              <a:t>.</a:t>
            </a:r>
            <a:endParaRPr lang="ru-RU" sz="22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Что мешает крепкому командному </a:t>
            </a:r>
            <a:r>
              <a:rPr lang="ru-RU" sz="3600" b="1" dirty="0" smtClean="0"/>
              <a:t>взаимодействию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 fontAlgn="t">
              <a:buNone/>
            </a:pPr>
            <a:r>
              <a:rPr lang="ru-RU" dirty="0" smtClean="0"/>
              <a:t>	Часто </a:t>
            </a:r>
            <a:r>
              <a:rPr lang="ru-RU" dirty="0" smtClean="0"/>
              <a:t>команды сталкиваются со сложностями, которые мешают достигать пика продуктивности и не позволяют раскрывать потенциал </a:t>
            </a:r>
            <a:r>
              <a:rPr lang="ru-RU" dirty="0" smtClean="0"/>
              <a:t>полностью:</a:t>
            </a:r>
          </a:p>
          <a:p>
            <a:pPr fontAlgn="t"/>
            <a:r>
              <a:rPr lang="ru-RU" b="1" dirty="0" smtClean="0"/>
              <a:t>отсутствие </a:t>
            </a:r>
            <a:r>
              <a:rPr lang="ru-RU" b="1" dirty="0" smtClean="0"/>
              <a:t>четких измеримых целей </a:t>
            </a:r>
            <a:r>
              <a:rPr lang="ru-RU" dirty="0" smtClean="0"/>
              <a:t>– в таких условиях сотрудники не понимают над чем и для чего работают, а также какие достижения будут свидетельствовать об успешности </a:t>
            </a:r>
            <a:r>
              <a:rPr lang="ru-RU" dirty="0" smtClean="0"/>
              <a:t>работы;</a:t>
            </a:r>
          </a:p>
          <a:p>
            <a:pPr fontAlgn="t"/>
            <a:r>
              <a:rPr lang="ru-RU" b="1" dirty="0" err="1" smtClean="0"/>
              <a:t>р</a:t>
            </a:r>
            <a:r>
              <a:rPr lang="ru-RU" b="1" dirty="0" err="1" smtClean="0"/>
              <a:t>ассредоточенность</a:t>
            </a:r>
            <a:r>
              <a:rPr lang="ru-RU" b="1" dirty="0" smtClean="0"/>
              <a:t> </a:t>
            </a:r>
            <a:r>
              <a:rPr lang="ru-RU" b="1" dirty="0" smtClean="0"/>
              <a:t>усилий </a:t>
            </a:r>
            <a:r>
              <a:rPr lang="ru-RU" dirty="0" smtClean="0"/>
              <a:t>также приводит и к снижению мотивации, ведь непонятно, по какому курсу и к каким берегам плывет корабль, который представляет собою коллектив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Построение доверия: как доверие влияет на командную работу и как его </a:t>
            </a:r>
            <a:r>
              <a:rPr lang="ru-RU" sz="3600" b="1" dirty="0" smtClean="0"/>
              <a:t>укрепить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000240"/>
            <a:ext cx="8472518" cy="471490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Доверие, хотя и редкая для корпоративного мира категория, но от того не менее значимая единица для укрепления командного взаимодействия. </a:t>
            </a:r>
            <a:endParaRPr lang="ru-RU" dirty="0" smtClean="0"/>
          </a:p>
          <a:p>
            <a:r>
              <a:rPr lang="ru-RU" dirty="0" smtClean="0"/>
              <a:t>Эффективные </a:t>
            </a:r>
            <a:r>
              <a:rPr lang="ru-RU" dirty="0" smtClean="0"/>
              <a:t>команды отличает высочайший уровень доверия, так как в них царит атмосфера честности, способности к открытым и продуктивным дискуссиям и обсуждениям, сплоченность по отношению к сложным и проблемным профессиональным ситуациям, требующим группового решения. </a:t>
            </a:r>
            <a:endParaRPr lang="ru-RU" dirty="0" smtClean="0"/>
          </a:p>
          <a:p>
            <a:r>
              <a:rPr lang="ru-RU" dirty="0" smtClean="0"/>
              <a:t>Отсутствие </a:t>
            </a:r>
            <a:r>
              <a:rPr lang="ru-RU" dirty="0" smtClean="0"/>
              <a:t>доверия также приводит к тому, что сотрудники ставят в приоритет собственные цели и интересы, а не то, к чему стремится коллектив и бизнес.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smtClean="0"/>
              <a:t>итоге на стыках интересов часто возникают недопонимания и сложности, а руководителю приходится сосредотачиваться на предотвращении конфликтов, но не управлении рабочим процессом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Чтобы улучшить атмосферу в команде, лидеру стоит стать образцом для подражания – начать доверять подчиненным, становиться ближе и заслуживать доверия окружающих. 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511288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Стимулирование коммуникации: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какие </a:t>
            </a:r>
            <a:r>
              <a:rPr lang="ru-RU" sz="3200" dirty="0" smtClean="0"/>
              <a:t>подходы помогают улучшить коммуникацию в команде для лучшего </a:t>
            </a:r>
            <a:r>
              <a:rPr lang="ru-RU" sz="3200" dirty="0" smtClean="0"/>
              <a:t>взаимопонимания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57364"/>
            <a:ext cx="9144000" cy="485778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	Основное </a:t>
            </a:r>
            <a:r>
              <a:rPr lang="ru-RU" b="1" dirty="0" smtClean="0"/>
              <a:t>правило сильного командного взаимодействия </a:t>
            </a:r>
            <a:r>
              <a:rPr lang="ru-RU" dirty="0" smtClean="0"/>
              <a:t>– достаточная и полноценная коммуникация между лидером и сотрудниками, а также сотрудниками между собой. </a:t>
            </a:r>
            <a:endParaRPr lang="ru-RU" dirty="0" smtClean="0"/>
          </a:p>
          <a:p>
            <a:r>
              <a:rPr lang="ru-RU" dirty="0" smtClean="0"/>
              <a:t>Рекомендации:</a:t>
            </a:r>
          </a:p>
          <a:p>
            <a:r>
              <a:rPr lang="ru-RU" dirty="0" smtClean="0"/>
              <a:t>не </a:t>
            </a:r>
            <a:r>
              <a:rPr lang="ru-RU" dirty="0" smtClean="0"/>
              <a:t>игнорируйте усилий по налаживанию взаимодействия между подчиненными, активно принимая личное участие в этой </a:t>
            </a:r>
            <a:r>
              <a:rPr lang="ru-RU" dirty="0" smtClean="0"/>
              <a:t>коммуникации.</a:t>
            </a:r>
          </a:p>
          <a:p>
            <a:r>
              <a:rPr lang="ru-RU" dirty="0" smtClean="0"/>
              <a:t>о</a:t>
            </a:r>
            <a:r>
              <a:rPr lang="ru-RU" dirty="0" smtClean="0"/>
              <a:t>беспечьте </a:t>
            </a:r>
            <a:r>
              <a:rPr lang="ru-RU" dirty="0" smtClean="0"/>
              <a:t>не только рабочие каналы, но и личные – встречайтесь для празднования важных и памятных дат, достижений. И, конечно, не стоит забывать, что общение – это дорога с двусторонним движением, а значит, требуется предусмотреть каналы и инструменты обратной связи, предоставить которую вправе не только начальник в адрес подчиненных, но и наоборот. При этом рекомендуется давать эту обратную связь регулярно, обеспечивая ее своевременность, а также руководствоваться принципами конструктивности.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b="1" dirty="0" smtClean="0"/>
              <a:t>В </a:t>
            </a:r>
            <a:r>
              <a:rPr lang="ru-RU" b="1" dirty="0" smtClean="0"/>
              <a:t>итоге </a:t>
            </a:r>
            <a:r>
              <a:rPr lang="ru-RU" dirty="0" smtClean="0"/>
              <a:t>повышается информированность персонала, снижаются риски возникновения проблем, которые возникают при недостатке общения.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9144000" cy="1143000"/>
          </a:xfrm>
        </p:spPr>
        <p:txBody>
          <a:bodyPr>
            <a:noAutofit/>
          </a:bodyPr>
          <a:lstStyle/>
          <a:p>
            <a:r>
              <a:rPr lang="ru-RU" sz="3200" dirty="0" smtClean="0"/>
              <a:t>Среди других стратегий, которые помогут </a:t>
            </a:r>
            <a:r>
              <a:rPr lang="ru-RU" sz="3200" dirty="0" err="1" smtClean="0"/>
              <a:t>простимулировать</a:t>
            </a:r>
            <a:r>
              <a:rPr lang="ru-RU" sz="3200" dirty="0" smtClean="0"/>
              <a:t> коммуникацию в команде, выделяют: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71612"/>
            <a:ext cx="8715436" cy="5143536"/>
          </a:xfrm>
        </p:spPr>
        <p:txBody>
          <a:bodyPr>
            <a:normAutofit fontScale="77500" lnSpcReduction="20000"/>
          </a:bodyPr>
          <a:lstStyle/>
          <a:p>
            <a:pPr fontAlgn="t">
              <a:buNone/>
            </a:pPr>
            <a:r>
              <a:rPr lang="ru-RU" dirty="0" smtClean="0"/>
              <a:t>1. </a:t>
            </a:r>
            <a:r>
              <a:rPr lang="ru-RU" b="1" dirty="0" smtClean="0"/>
              <a:t>Регулярное </a:t>
            </a:r>
            <a:r>
              <a:rPr lang="ru-RU" b="1" dirty="0" smtClean="0"/>
              <a:t>проведен групповых встреч. </a:t>
            </a:r>
            <a:r>
              <a:rPr lang="ru-RU" dirty="0" smtClean="0"/>
              <a:t>Часто в постановке задач в формате один на один или при переписке в </a:t>
            </a:r>
            <a:r>
              <a:rPr lang="ru-RU" dirty="0" err="1" smtClean="0"/>
              <a:t>мессенджерах</a:t>
            </a:r>
            <a:r>
              <a:rPr lang="ru-RU" dirty="0" smtClean="0"/>
              <a:t>, а также по электронной почте возникают недопонимания или неправильные трактовки. Командное взаимодействие кратно усиливается на личных встречах, где участники смогут обменяться идеями, запросить дополнительную информацию.</a:t>
            </a:r>
          </a:p>
          <a:p>
            <a:pPr fontAlgn="t">
              <a:buNone/>
            </a:pPr>
            <a:r>
              <a:rPr lang="ru-RU" dirty="0" smtClean="0"/>
              <a:t>2. </a:t>
            </a:r>
            <a:r>
              <a:rPr lang="ru-RU" b="1" dirty="0" smtClean="0"/>
              <a:t>Будьте </a:t>
            </a:r>
            <a:r>
              <a:rPr lang="ru-RU" b="1" dirty="0" smtClean="0"/>
              <a:t>внимательны к собственному языку тела и тому, как выстраивается коммуникация с подчиненными</a:t>
            </a:r>
            <a:r>
              <a:rPr lang="ru-RU" dirty="0" smtClean="0"/>
              <a:t>. Не стремитесь использовать слишком сложные формулировки, запутанные сложносочиненные предложения, ведь задача – укрепить командное взаимодействие, а не впечатлить собеседника интеллектом и словарным запасом. Кроме того, не стоит забывать и о </a:t>
            </a:r>
            <a:r>
              <a:rPr lang="ru-RU" dirty="0" err="1" smtClean="0"/>
              <a:t>невербалике</a:t>
            </a:r>
            <a:r>
              <a:rPr lang="ru-RU" dirty="0" smtClean="0"/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85728"/>
            <a:ext cx="8858312" cy="6429420"/>
          </a:xfrm>
        </p:spPr>
        <p:txBody>
          <a:bodyPr>
            <a:normAutofit fontScale="70000" lnSpcReduction="20000"/>
          </a:bodyPr>
          <a:lstStyle/>
          <a:p>
            <a:pPr fontAlgn="t">
              <a:buNone/>
            </a:pPr>
            <a:r>
              <a:rPr lang="ru-RU" b="1" dirty="0" smtClean="0"/>
              <a:t>3. Цените </a:t>
            </a:r>
            <a:r>
              <a:rPr lang="ru-RU" b="1" dirty="0" smtClean="0"/>
              <a:t>вклад каждого члена команды</a:t>
            </a:r>
            <a:r>
              <a:rPr lang="ru-RU" dirty="0" smtClean="0"/>
              <a:t>. В коллективах, которые славятся уверенным командным взаимодействием, коллеги готовы слышать мнения, которые не всегда совпадают с собственным, активно участвуют в групповых обсуждениях. Конечно, задает тон такой атмосфере руководитель, предоставляющий слово и право быть услышанным каждому сотруднику, не игнорирует идеи, которые, на первый взгляд, кажутся недостаточно уместными. </a:t>
            </a:r>
          </a:p>
          <a:p>
            <a:pPr fontAlgn="t">
              <a:buNone/>
            </a:pPr>
            <a:r>
              <a:rPr lang="ru-RU" b="1" dirty="0" smtClean="0"/>
              <a:t>4. Не </a:t>
            </a:r>
            <a:r>
              <a:rPr lang="ru-RU" b="1" dirty="0" smtClean="0"/>
              <a:t>умаляйте заслуг сотрудников</a:t>
            </a:r>
            <a:r>
              <a:rPr lang="ru-RU" dirty="0" smtClean="0"/>
              <a:t>. Открыто выражайте признательность и благодарность за работу, вкладываясь в создание доброжелательной и поддерживающей обстановки</a:t>
            </a:r>
            <a:r>
              <a:rPr lang="ru-RU" dirty="0" smtClean="0"/>
              <a:t>.</a:t>
            </a:r>
          </a:p>
          <a:p>
            <a:pPr fontAlgn="t">
              <a:buNone/>
            </a:pPr>
            <a:r>
              <a:rPr lang="ru-RU" b="1" dirty="0" smtClean="0"/>
              <a:t>5. Ставьте </a:t>
            </a:r>
            <a:r>
              <a:rPr lang="ru-RU" b="1" dirty="0" smtClean="0"/>
              <a:t>четкие и понятные цели</a:t>
            </a:r>
            <a:r>
              <a:rPr lang="ru-RU" dirty="0" smtClean="0"/>
              <a:t>. Определите конечное видение, выражающееся в понятной и измеримой цели – это обеспечит согласованность действий сотрудников и их единое направление. Не менее важно отслеживать прогресс на пути движения к цели, посредством количественной оценки промежуточных результатов. </a:t>
            </a:r>
          </a:p>
          <a:p>
            <a:pPr fontAlgn="t">
              <a:buNone/>
            </a:pPr>
            <a:r>
              <a:rPr lang="ru-RU" b="1" dirty="0" smtClean="0"/>
              <a:t>6. Закрепите </a:t>
            </a:r>
            <a:r>
              <a:rPr lang="ru-RU" b="1" dirty="0" smtClean="0"/>
              <a:t>за сотрудниками роли, функции и ответственность за их выполнение. </a:t>
            </a:r>
            <a:r>
              <a:rPr lang="ru-RU" dirty="0" smtClean="0"/>
              <a:t>Начиная работу над новым проектом, распланируйте, кто и за что будет отвечать – каждый должен понимать зону ответственности, как собственную, так и вопросы, по которым стоит обращаться к коллегам. Четкое разделение обязанностей поможет скоординировать усилия, избежать простоев, ошибок и конфликтных ситуаций.</a:t>
            </a:r>
          </a:p>
          <a:p>
            <a:pPr fontAlgn="t"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Вывод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Укрепление командного взаимодействия требует планомерной и системной работы, предполагающей, в том числе, и анализ текущего положения вещей. </a:t>
            </a:r>
            <a:endParaRPr lang="ru-RU" dirty="0" smtClean="0"/>
          </a:p>
          <a:p>
            <a:r>
              <a:rPr lang="ru-RU" dirty="0" smtClean="0"/>
              <a:t>Чтобы </a:t>
            </a:r>
            <a:r>
              <a:rPr lang="ru-RU" dirty="0" smtClean="0"/>
              <a:t>усилия привели к ожидаемым результатам, рекомендуется обращаться к проверенным профессионалам, специализирующимся на вопросах командного менеджмента, укрепления корпоративной культуры и организационного развития.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smtClean="0"/>
              <a:t>партнерстве с экспертами удастся не только построить сильную команду, но и разрешить внутренние сложности и противоречие, мешающие совместной продуктивной работе.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722</Words>
  <PresentationFormat>Экран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Лекция 7 Тема 2.4 «Риски командного взаимодействия и способы их преодоления»</vt:lpstr>
      <vt:lpstr>Эффективное командное взаимодействие гарантирует вовлеченных и внимательных к работе сотрудников, готовых подойти к выполнению дела с инициативой и творческим видением. </vt:lpstr>
      <vt:lpstr>В чем заключается продуктивное командное взаимодействие</vt:lpstr>
      <vt:lpstr>Что мешает крепкому командному взаимодействию</vt:lpstr>
      <vt:lpstr>Построение доверия: как доверие влияет на командную работу и как его укрепить</vt:lpstr>
      <vt:lpstr>Стимулирование коммуникации:  какие подходы помогают улучшить коммуникацию в команде для лучшего взаимопонимания</vt:lpstr>
      <vt:lpstr>Среди других стратегий, которые помогут простимулировать коммуникацию в команде, выделяют: </vt:lpstr>
      <vt:lpstr>Слайд 8</vt:lpstr>
      <vt:lpstr>Вывод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7 Тема 2.4 «Риски командного взаимодействия и способы их преодоления»</dc:title>
  <dc:creator>Anna Anisimova</dc:creator>
  <cp:lastModifiedBy>Anna Anisimova</cp:lastModifiedBy>
  <cp:revision>4</cp:revision>
  <dcterms:created xsi:type="dcterms:W3CDTF">2025-01-17T08:50:33Z</dcterms:created>
  <dcterms:modified xsi:type="dcterms:W3CDTF">2025-01-17T09:08:43Z</dcterms:modified>
</cp:coreProperties>
</file>