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9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93" r:id="rId27"/>
    <p:sldId id="289" r:id="rId28"/>
    <p:sldId id="290" r:id="rId29"/>
    <p:sldId id="291" r:id="rId30"/>
    <p:sldId id="292" r:id="rId31"/>
    <p:sldId id="294" r:id="rId32"/>
    <p:sldId id="295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75" autoAdjust="0"/>
    <p:restoredTop sz="94660"/>
  </p:normalViewPr>
  <p:slideViewPr>
    <p:cSldViewPr>
      <p:cViewPr varScale="1">
        <p:scale>
          <a:sx n="78" d="100"/>
          <a:sy n="78" d="100"/>
        </p:scale>
        <p:origin x="-9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Эффективность </a:t>
            </a:r>
            <a:br>
              <a:rPr lang="ru-RU" dirty="0" smtClean="0"/>
            </a:br>
            <a:r>
              <a:rPr lang="ru-RU" dirty="0" smtClean="0"/>
              <a:t>кадровой политики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План</a:t>
            </a:r>
          </a:p>
          <a:p>
            <a:pPr algn="l"/>
            <a:r>
              <a:rPr lang="ru-RU" dirty="0" smtClean="0"/>
              <a:t>1 Факторы, влияющие на эффективность КП.</a:t>
            </a:r>
          </a:p>
          <a:p>
            <a:pPr algn="l"/>
            <a:r>
              <a:rPr lang="ru-RU" dirty="0" smtClean="0"/>
              <a:t>2 Показатели эффективности КП.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Адаптация и карьерный рост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Адаптация</a:t>
            </a:r>
            <a:r>
              <a:rPr lang="ru-RU" dirty="0" smtClean="0"/>
              <a:t>: продолжительность периода реального привыкания сотрудника и скорость его выхода на полную (ожидаемую от него) производительность.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Карьера</a:t>
            </a:r>
            <a:r>
              <a:rPr lang="ru-RU" dirty="0" smtClean="0"/>
              <a:t>: какое число менеджеров среднего и высшего уровня выросли в стенах фирмы.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Оплата труда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фонд оплаты труда (ФОТ) исходя из числа специалистов разной квалификации и их стоимости на рынке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Оценка персонала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Основная задача оценки - дать человеку объективную обратную связь по результатам его работы за определенный период, с тем чтобы помочь ему увидеть, какие навыки необходимо совершенствовать, и вдохновить его на достижение новых, более сложных целей.</a:t>
            </a:r>
          </a:p>
          <a:p>
            <a:pPr>
              <a:buNone/>
            </a:pPr>
            <a:r>
              <a:rPr lang="ru-RU" dirty="0" smtClean="0"/>
              <a:t>Эффективность процедур оценки персонала основана на характеристиках:</a:t>
            </a:r>
          </a:p>
          <a:p>
            <a:r>
              <a:rPr lang="ru-RU" dirty="0" smtClean="0"/>
              <a:t>информации, основанной на фактах, ее объективности, непредвзятости; </a:t>
            </a:r>
          </a:p>
          <a:p>
            <a:r>
              <a:rPr lang="ru-RU" dirty="0" smtClean="0"/>
              <a:t>оперативной обратной связи по вопросам оценки результатов труда; </a:t>
            </a:r>
          </a:p>
          <a:p>
            <a:r>
              <a:rPr lang="ru-RU" dirty="0" smtClean="0"/>
              <a:t>рассмотрения и поддержки инициатив.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Обучение и развитие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Если год от года динамика результатов работы персонала растет, т. е. люди увеличивают свой профессионализм и совершенствуют личностные качества, - значит, мероприятия выполняют свою задачу и тем самым оправдывают силы и средства, которые в них вкладываются.</a:t>
            </a:r>
            <a:endParaRPr lang="ru-RU" dirty="0"/>
          </a:p>
        </p:txBody>
      </p:sp>
      <p:pic>
        <p:nvPicPr>
          <p:cNvPr id="4" name="Рисунок 3" descr="Реорганизация предприятия - страница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276600"/>
            <a:ext cx="6858000" cy="3107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Внутренние коммуникации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степень информированности работников об основных прошедших и предстоящих событиях, связанных с деятельностью компании, а также удовлетворенность сотрудников объемом и качеством поступающих к ним сведений. </a:t>
            </a:r>
          </a:p>
          <a:p>
            <a:pPr>
              <a:buNone/>
            </a:pPr>
            <a:r>
              <a:rPr lang="ru-RU" dirty="0" smtClean="0"/>
              <a:t>Инструмент сбора таких данных - блиц-опрос персонала на эту тему.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Корпоративная культура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Определяется высоким уровнем </a:t>
            </a:r>
            <a:r>
              <a:rPr lang="ru-RU" dirty="0" err="1" smtClean="0"/>
              <a:t>мотивированности</a:t>
            </a:r>
            <a:r>
              <a:rPr lang="ru-RU" dirty="0" smtClean="0"/>
              <a:t> и инициативности персонала, измерить который можно с помощью анонимных опросов.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Таким образом, оценка эффективности  кадровой политики сводится к совокупной оценке эффективности работы персонала.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Как определить эффективность работы сотрудников - 1000 статей о HR - Кадровое агентство КАУС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83819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Показатели эффективности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Критерии оценки персона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191250" cy="445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Методологические направления оценки эффективности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pPr marL="361950" lvl="0" indent="-361950">
              <a:buFont typeface="+mj-lt"/>
              <a:buAutoNum type="arabicPeriod"/>
            </a:pPr>
            <a:r>
              <a:rPr lang="ru-RU" sz="2400" b="1" dirty="0" smtClean="0"/>
              <a:t>Логико-управленческое </a:t>
            </a:r>
            <a:r>
              <a:rPr lang="ru-RU" sz="2400" dirty="0" smtClean="0"/>
              <a:t>- ориентировано на рационализацию, целесообразность и оптимальность действий;</a:t>
            </a:r>
          </a:p>
          <a:p>
            <a:pPr marL="361950" lvl="0" indent="-361950">
              <a:buFont typeface="+mj-lt"/>
              <a:buAutoNum type="arabicPeriod"/>
            </a:pPr>
            <a:r>
              <a:rPr lang="ru-RU" sz="2400" b="1" dirty="0" err="1" smtClean="0"/>
              <a:t>Статистическо-математическое</a:t>
            </a:r>
            <a:r>
              <a:rPr lang="ru-RU" sz="2400" dirty="0" smtClean="0"/>
              <a:t> – поиск и подтверждение закономерностей на основе расчетов и анализа;</a:t>
            </a:r>
          </a:p>
          <a:p>
            <a:pPr marL="361950" lvl="0" indent="-361950">
              <a:buFont typeface="+mj-lt"/>
              <a:buAutoNum type="arabicPeriod"/>
            </a:pPr>
            <a:r>
              <a:rPr lang="ru-RU" sz="2400" b="1" dirty="0" smtClean="0"/>
              <a:t>Финансово-экономическое</a:t>
            </a:r>
            <a:r>
              <a:rPr lang="ru-RU" sz="2400" dirty="0" smtClean="0"/>
              <a:t> – обоснование затрат и показателей деятельности;</a:t>
            </a:r>
          </a:p>
          <a:p>
            <a:pPr marL="361950" lvl="0" indent="-361950">
              <a:buFont typeface="+mj-lt"/>
              <a:buAutoNum type="arabicPeriod"/>
            </a:pPr>
            <a:r>
              <a:rPr lang="ru-RU" sz="2400" b="1" dirty="0" smtClean="0"/>
              <a:t>Социально-психологическое</a:t>
            </a:r>
            <a:r>
              <a:rPr lang="ru-RU" sz="2400" dirty="0" smtClean="0"/>
              <a:t> – создание и учет условий труда, взаимоотношений и социально-психологического климата;</a:t>
            </a:r>
          </a:p>
          <a:p>
            <a:pPr marL="361950" lvl="0" indent="-361950">
              <a:buFont typeface="+mj-lt"/>
              <a:buAutoNum type="arabicPeriod"/>
            </a:pPr>
            <a:r>
              <a:rPr lang="ru-RU" sz="2400" b="1" dirty="0" err="1" smtClean="0"/>
              <a:t>Специфико-производственное</a:t>
            </a:r>
            <a:r>
              <a:rPr lang="ru-RU" sz="2400" dirty="0" smtClean="0"/>
              <a:t> – отражает производственно-целевые особенности деятельности управляемой системы.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Эффективность</a:t>
            </a:r>
            <a:r>
              <a:rPr lang="ru-RU" dirty="0" smtClean="0"/>
              <a:t> — продуктивность использования ресурсов в достижении какой-либо цели.</a:t>
            </a:r>
          </a:p>
          <a:p>
            <a:pPr>
              <a:buNone/>
            </a:pPr>
            <a:r>
              <a:rPr lang="ru-RU" b="1" dirty="0" smtClean="0"/>
              <a:t>Кадровая политика организации</a:t>
            </a:r>
            <a:r>
              <a:rPr lang="ru-RU" dirty="0" smtClean="0"/>
              <a:t> — генеральное направление работы с персоналом, отражающее совокупность принципов, методов, набор правил и норм в области работы с персоналом, которые должны быть осознаны и определенным образом сформулированы.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эффективности отдельных функций управления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lvl="1"/>
            <a:r>
              <a:rPr lang="ru-RU" b="1" dirty="0" smtClean="0"/>
              <a:t>планирования</a:t>
            </a:r>
            <a:r>
              <a:rPr lang="ru-RU" dirty="0" smtClean="0"/>
              <a:t> – степень достижения поставленных целей;</a:t>
            </a:r>
            <a:endParaRPr lang="ru-RU" sz="2000" dirty="0" smtClean="0"/>
          </a:p>
          <a:p>
            <a:pPr lvl="1"/>
            <a:r>
              <a:rPr lang="ru-RU" b="1" dirty="0" smtClean="0"/>
              <a:t>организации</a:t>
            </a:r>
            <a:r>
              <a:rPr lang="ru-RU" dirty="0" smtClean="0"/>
              <a:t> – оснащенность предприятия оборудованием, текучесть кадров;</a:t>
            </a:r>
            <a:endParaRPr lang="ru-RU" sz="2000" dirty="0" smtClean="0"/>
          </a:p>
          <a:p>
            <a:pPr lvl="1"/>
            <a:r>
              <a:rPr lang="ru-RU" b="1" dirty="0" smtClean="0"/>
              <a:t>мотивации</a:t>
            </a:r>
            <a:r>
              <a:rPr lang="ru-RU" dirty="0" smtClean="0"/>
              <a:t> – используемые методы воздействия на коллектив;</a:t>
            </a:r>
            <a:endParaRPr lang="ru-RU" sz="2000" dirty="0" smtClean="0"/>
          </a:p>
          <a:p>
            <a:pPr lvl="1"/>
            <a:r>
              <a:rPr lang="ru-RU" b="1" dirty="0" smtClean="0"/>
              <a:t>контроля</a:t>
            </a:r>
            <a:r>
              <a:rPr lang="ru-RU" dirty="0" smtClean="0"/>
              <a:t> – количество нарушений трудовой, технологической дисциплины и др.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Комплексная</a:t>
            </a:r>
            <a:r>
              <a:rPr lang="ru-RU" dirty="0" smtClean="0"/>
              <a:t> </a:t>
            </a:r>
            <a:r>
              <a:rPr lang="ru-RU" b="1" dirty="0" smtClean="0"/>
              <a:t>методика анализа систем управления</a:t>
            </a:r>
            <a:r>
              <a:rPr lang="ru-RU" dirty="0" smtClean="0"/>
              <a:t>, одной из которых является кадровый менеджмент, включает:</a:t>
            </a:r>
            <a:endParaRPr lang="ru-RU" sz="2400" dirty="0" smtClean="0"/>
          </a:p>
          <a:p>
            <a:pPr lvl="1"/>
            <a:r>
              <a:rPr lang="ru-RU" dirty="0" smtClean="0"/>
              <a:t>Анализ организационно-производственных структур (уровень специализации, концентрации, кооперирования, централизации производства);</a:t>
            </a:r>
            <a:endParaRPr lang="ru-RU" sz="2000" dirty="0" smtClean="0"/>
          </a:p>
          <a:p>
            <a:pPr lvl="1"/>
            <a:r>
              <a:rPr lang="ru-RU" dirty="0" smtClean="0"/>
              <a:t>Анализ организационных структур управления (функции, управленческие процессы, состав управленческих звеньев и их взаимодействие);</a:t>
            </a:r>
            <a:endParaRPr lang="ru-RU" sz="2000" dirty="0" smtClean="0"/>
          </a:p>
          <a:p>
            <a:pPr lvl="1"/>
            <a:r>
              <a:rPr lang="ru-RU" dirty="0" smtClean="0"/>
              <a:t>Анализ интеграции предприятий (факторы, объекты);</a:t>
            </a:r>
            <a:endParaRPr lang="ru-RU" sz="2000" dirty="0" smtClean="0"/>
          </a:p>
          <a:p>
            <a:pPr lvl="1"/>
            <a:r>
              <a:rPr lang="ru-RU" dirty="0" smtClean="0"/>
              <a:t>Анализ хозяйственной самостоятельности организаций;</a:t>
            </a:r>
            <a:endParaRPr lang="ru-RU" sz="2000" dirty="0" smtClean="0"/>
          </a:p>
          <a:p>
            <a:pPr lvl="1"/>
            <a:r>
              <a:rPr lang="ru-RU" dirty="0" smtClean="0"/>
              <a:t>Анализ обеспечивающих подсистем управления (информационное, кадровое и техническое).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анализа отдельных направлений кадровой политики используются показатели эффективности: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Система оценочных показателей труда.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Стратегические показатели кадровых ресурсов.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Трудовые показатели кадровых ресурсов: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Показатели по персоналу.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Анализ показателей по отклонениям.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Схема анализа показателей по кадровым ресурсам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3" name="Рисунок 1" descr="http://1.bp.blogspot.com/-E9tFlpkQ4rk/T7Nz8swKIkI/AAAAAAAAATk/177RzJHpo3w/s640/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163" y="2209800"/>
            <a:ext cx="885696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функционирования проекций кадровых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Рисунок 2" descr="http://2.bp.blogspot.com/-YzFm8ihmEfw/T7N0NYe48jI/AAAAAAAAATs/vcFLDqD8dPQ/s640/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1524000"/>
            <a:ext cx="8534401" cy="513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Стратегические показатели кадровых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Генеральная стратегия:</a:t>
            </a:r>
            <a:endParaRPr lang="ru-RU" dirty="0" smtClean="0"/>
          </a:p>
          <a:p>
            <a:r>
              <a:rPr lang="ru-RU" dirty="0" smtClean="0"/>
              <a:t>Стратегический потенциал:</a:t>
            </a:r>
          </a:p>
          <a:p>
            <a:r>
              <a:rPr lang="ru-RU" dirty="0" smtClean="0"/>
              <a:t>1.Количество продукции</a:t>
            </a:r>
          </a:p>
          <a:p>
            <a:r>
              <a:rPr lang="ru-RU" dirty="0" smtClean="0"/>
              <a:t>2.Стоимость продукции (выручка)</a:t>
            </a:r>
          </a:p>
          <a:p>
            <a:r>
              <a:rPr lang="ru-RU" dirty="0" smtClean="0"/>
              <a:t>3.Прибыль. Чистый денежный приток. Гуд-вилл. Рентабельность</a:t>
            </a:r>
          </a:p>
          <a:p>
            <a:r>
              <a:rPr lang="ru-RU" dirty="0" smtClean="0"/>
              <a:t>4.Показатели результативности и эффективности внешней среды</a:t>
            </a:r>
          </a:p>
          <a:p>
            <a:pPr>
              <a:buNone/>
            </a:pPr>
            <a:r>
              <a:rPr lang="ru-RU" b="1" dirty="0" smtClean="0"/>
              <a:t>Кадровая стратегия:</a:t>
            </a:r>
            <a:endParaRPr lang="ru-RU" dirty="0" smtClean="0"/>
          </a:p>
          <a:p>
            <a:r>
              <a:rPr lang="ru-RU" dirty="0" smtClean="0"/>
              <a:t>Продуктивность труда (количество)= Количество продукции / Численность, Бюджет рабочего времени</a:t>
            </a:r>
          </a:p>
          <a:p>
            <a:r>
              <a:rPr lang="ru-RU" dirty="0" smtClean="0"/>
              <a:t>Производительность труда = Выработка (продуктивность труда) </a:t>
            </a:r>
            <a:r>
              <a:rPr lang="ru-RU" dirty="0" err="1" smtClean="0"/>
              <a:t>х</a:t>
            </a:r>
            <a:r>
              <a:rPr lang="ru-RU" dirty="0" smtClean="0"/>
              <a:t> Цена</a:t>
            </a:r>
          </a:p>
          <a:p>
            <a:r>
              <a:rPr lang="ru-RU" dirty="0" smtClean="0"/>
              <a:t>Производительность труда = Выручка / Численность, Бюджет рабочего времени</a:t>
            </a:r>
          </a:p>
          <a:p>
            <a:r>
              <a:rPr lang="ru-RU" dirty="0" smtClean="0"/>
              <a:t>Эффективность труда = Прибыль, прирост капитала (+ гуд-вилл), рост чистого денежного потока  / Окладный фонд, Общие затраты на кадровые ресурсы, Количество продукции, Численность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Продуктивность труда (выработка)</a:t>
            </a:r>
            <a:r>
              <a:rPr lang="ru-RU" dirty="0" smtClean="0"/>
              <a:t>, как показатель - это количество и качество продукции, произведенной в единицу рабочего времени либо приходящейся на одного среднесписочного работника за определенный период (час, смену, месяц, квартал, год).</a:t>
            </a:r>
          </a:p>
          <a:p>
            <a:pPr>
              <a:buNone/>
            </a:pPr>
            <a:r>
              <a:rPr lang="ru-RU" b="1" dirty="0" smtClean="0"/>
              <a:t>Производительность труда</a:t>
            </a:r>
            <a:r>
              <a:rPr lang="ru-RU" dirty="0" smtClean="0"/>
              <a:t> определяет, сколько продукции (в денежном выражении) вырабатывает каждый работник и все работники вместе. Денежное выражение показывает оценку обществом полезности продукта.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Эффективность труда </a:t>
            </a:r>
            <a:r>
              <a:rPr lang="ru-RU" dirty="0" smtClean="0"/>
              <a:t>- относительный эффект получения результатов деятельности, процесса, операции, проекта, определяемый как отношение результата к затратам, обусловившим его получение. Получение положительного результата определенных действий. Эффективность выражается в получении прибыли, росте капитала, чистого денежного потока.</a:t>
            </a:r>
          </a:p>
          <a:p>
            <a:pPr>
              <a:buNone/>
            </a:pPr>
            <a:r>
              <a:rPr lang="ru-RU" b="1" dirty="0" smtClean="0"/>
              <a:t>Эффективность деятельности </a:t>
            </a:r>
            <a:r>
              <a:rPr lang="ru-RU" dirty="0" smtClean="0"/>
              <a:t>– это оптимальная эксплуатация ресурсов, которая выражается в максимизации доходов над затратами ресурсов. </a:t>
            </a:r>
          </a:p>
          <a:p>
            <a:pPr>
              <a:buNone/>
            </a:pPr>
            <a:r>
              <a:rPr lang="ru-RU" b="1" dirty="0" smtClean="0"/>
              <a:t>Затраты</a:t>
            </a:r>
            <a:r>
              <a:rPr lang="ru-RU" dirty="0" smtClean="0"/>
              <a:t> – стоимость израсходованных ресурсов на получение результата. </a:t>
            </a:r>
          </a:p>
          <a:p>
            <a:pPr>
              <a:buNone/>
            </a:pPr>
            <a:r>
              <a:rPr lang="ru-RU" b="1" dirty="0" smtClean="0"/>
              <a:t>Эффективность</a:t>
            </a:r>
            <a:r>
              <a:rPr lang="ru-RU" dirty="0" smtClean="0"/>
              <a:t> – успешность действий во внутренней среде по отношению к достижениям во внешней (результативности). </a:t>
            </a:r>
            <a:r>
              <a:rPr lang="ru-RU" dirty="0" err="1" smtClean="0"/>
              <a:t>Efficiency</a:t>
            </a:r>
            <a:r>
              <a:rPr lang="ru-RU" dirty="0" smtClean="0"/>
              <a:t> – делать вещи правильно.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Трудовые показатели кадровых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dirty="0" smtClean="0"/>
              <a:t>Структура показателей труда:</a:t>
            </a:r>
          </a:p>
          <a:p>
            <a:pPr>
              <a:buNone/>
            </a:pPr>
            <a:r>
              <a:rPr lang="ru-RU" sz="4000" dirty="0" smtClean="0"/>
              <a:t>1 уровень - показатели результативности и эффективности.</a:t>
            </a:r>
          </a:p>
          <a:p>
            <a:pPr>
              <a:buNone/>
            </a:pPr>
            <a:r>
              <a:rPr lang="ru-RU" sz="4000" dirty="0" smtClean="0"/>
              <a:t>2 уровень – составляющие аналитические показатели:</a:t>
            </a:r>
          </a:p>
          <a:p>
            <a:pPr>
              <a:buNone/>
            </a:pPr>
            <a:r>
              <a:rPr lang="ru-RU" sz="4000" dirty="0" smtClean="0"/>
              <a:t>- Показатели кадровой структуры.</a:t>
            </a:r>
          </a:p>
          <a:p>
            <a:pPr>
              <a:buNone/>
            </a:pPr>
            <a:r>
              <a:rPr lang="ru-RU" sz="4000" dirty="0" smtClean="0"/>
              <a:t>- Показатели решений и действий.</a:t>
            </a:r>
          </a:p>
          <a:p>
            <a:pPr>
              <a:buNone/>
            </a:pPr>
            <a:r>
              <a:rPr lang="ru-RU" sz="4000" dirty="0" smtClean="0"/>
              <a:t>- Показатели организации и управления трудом. Организационный капитал.</a:t>
            </a:r>
          </a:p>
          <a:p>
            <a:pPr>
              <a:buFontTx/>
              <a:buChar char="-"/>
            </a:pPr>
            <a:r>
              <a:rPr lang="ru-RU" sz="4000" dirty="0" smtClean="0"/>
              <a:t>Показатели условий труда.</a:t>
            </a:r>
          </a:p>
          <a:p>
            <a:pPr>
              <a:buNone/>
            </a:pPr>
            <a:r>
              <a:rPr lang="ru-RU" b="1" dirty="0" smtClean="0"/>
              <a:t>Организационный капитал</a:t>
            </a:r>
            <a:r>
              <a:rPr lang="ru-RU" dirty="0" smtClean="0"/>
              <a:t> – это компетенции, которыми владеет организация, а не отдельные сотрудники.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Показатели по персоналу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Структура показателей качества персонала:</a:t>
            </a:r>
          </a:p>
          <a:p>
            <a:pPr>
              <a:buNone/>
            </a:pPr>
            <a:r>
              <a:rPr lang="ru-RU" dirty="0" smtClean="0"/>
              <a:t>1. Показатели человеческого капитала (лидеры, компетенции, работоспособность, развитие).</a:t>
            </a:r>
          </a:p>
          <a:p>
            <a:pPr>
              <a:buNone/>
            </a:pPr>
            <a:r>
              <a:rPr lang="ru-RU" dirty="0" smtClean="0"/>
              <a:t>2. Показатели взаимодействия. Социальный капитал.</a:t>
            </a:r>
          </a:p>
          <a:p>
            <a:pPr>
              <a:buNone/>
            </a:pPr>
            <a:r>
              <a:rPr lang="ru-RU" dirty="0" smtClean="0"/>
              <a:t>3. Показатели корпоративной культуры и отношений.</a:t>
            </a:r>
          </a:p>
          <a:p>
            <a:pPr>
              <a:buNone/>
            </a:pPr>
            <a:r>
              <a:rPr lang="ru-RU" dirty="0" smtClean="0"/>
              <a:t>4. Показатели внешних коммуникаций.</a:t>
            </a:r>
          </a:p>
          <a:p>
            <a:pPr>
              <a:buNone/>
            </a:pPr>
            <a:r>
              <a:rPr lang="ru-RU" b="1" dirty="0" smtClean="0"/>
              <a:t>Социальный капитал</a:t>
            </a:r>
            <a:r>
              <a:rPr lang="ru-RU" dirty="0" smtClean="0"/>
              <a:t> (</a:t>
            </a:r>
            <a:r>
              <a:rPr lang="ru-RU" dirty="0" err="1" smtClean="0"/>
              <a:t>капитал</a:t>
            </a:r>
            <a:r>
              <a:rPr lang="ru-RU" dirty="0" smtClean="0"/>
              <a:t> взаимодействия) – совокупность горизонтальных связей, которые формируют количество и качество взаимодействий, отношений персонала в  организации и обществе.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Кто сформулирует определение эффективности кадровой политики?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5393690" cy="354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 Анализ показателей по отклонениям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Фактические значения показателей сопоставляются с плановыми уровнями, производится анализ показателей по отклонениям, оценивается влияние факторов (причинно – следственные зависимости).</a:t>
            </a:r>
          </a:p>
          <a:p>
            <a:endParaRPr lang="ru-RU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3886199"/>
            <a:ext cx="8274970" cy="22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Ракурсы исследования показателей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Анализ показателей.</a:t>
            </a:r>
          </a:p>
          <a:p>
            <a:r>
              <a:rPr lang="ru-RU" dirty="0" smtClean="0"/>
              <a:t>Синтез показателей.</a:t>
            </a:r>
          </a:p>
          <a:p>
            <a:r>
              <a:rPr lang="ru-RU" dirty="0" smtClean="0"/>
              <a:t>Динамика показателей.</a:t>
            </a:r>
          </a:p>
          <a:p>
            <a:r>
              <a:rPr lang="ru-RU" dirty="0" smtClean="0"/>
              <a:t>Сравнимость показателей. Использование признанных алгоритмов.</a:t>
            </a:r>
          </a:p>
          <a:p>
            <a:r>
              <a:rPr lang="ru-RU" dirty="0" smtClean="0"/>
              <a:t>Отклонение с причинами.</a:t>
            </a:r>
          </a:p>
          <a:p>
            <a:r>
              <a:rPr lang="ru-RU" dirty="0" smtClean="0"/>
              <a:t>Сравнение с планом, фактом, нормативами, рынком.</a:t>
            </a:r>
          </a:p>
          <a:p>
            <a:r>
              <a:rPr lang="ru-RU" dirty="0" smtClean="0"/>
              <a:t>Совершенствование и изменяемость в зависимости от стратегии, тактики.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Уровни анализа показателей </a:t>
            </a:r>
            <a:r>
              <a:rPr lang="ru-RU" dirty="0" smtClean="0"/>
              <a:t>(принцип матрешки): холдинг, компания, подразделение, сотрудник.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Оценка показателей кадровых ресурсов сопоставляется с динамикой показателей результативности и эффективности деятельности:</a:t>
            </a:r>
          </a:p>
          <a:p>
            <a:r>
              <a:rPr lang="ru-RU" dirty="0" smtClean="0"/>
              <a:t>Доля рынка. Удовлетворенность потребителей: количество постоянных, прирост новых.</a:t>
            </a:r>
          </a:p>
          <a:p>
            <a:r>
              <a:rPr lang="ru-RU" dirty="0" smtClean="0"/>
              <a:t>Объем продаж.</a:t>
            </a:r>
          </a:p>
          <a:p>
            <a:r>
              <a:rPr lang="ru-RU" dirty="0" smtClean="0"/>
              <a:t>Качество продукции и услуг.</a:t>
            </a:r>
          </a:p>
          <a:p>
            <a:r>
              <a:rPr lang="ru-RU" dirty="0" smtClean="0"/>
              <a:t>Прибыль.</a:t>
            </a:r>
          </a:p>
          <a:p>
            <a:r>
              <a:rPr lang="ru-RU" dirty="0" smtClean="0"/>
              <a:t>Прирост стоимости компании.</a:t>
            </a:r>
          </a:p>
          <a:p>
            <a:r>
              <a:rPr lang="ru-RU" dirty="0" smtClean="0"/>
              <a:t>Другие показатели, характеризующие результативность и эффективность деятельности в целом.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Более подробно тема «Эффективность кадровой политики» изложена </a:t>
            </a:r>
            <a:br>
              <a:rPr lang="ru-RU" dirty="0" smtClean="0"/>
            </a:br>
            <a:r>
              <a:rPr lang="ru-RU" dirty="0" smtClean="0"/>
              <a:t>в конспекте лекций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39938" name="Picture 2" descr="http://im0-tub-ru.yandex.net/i?id=faf3a97ffebdcd257d9f0f5c6fd1b24b-12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124200"/>
            <a:ext cx="5791200" cy="3353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Факторы, влияющие на эффективность КП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Факторы внутренней среды</a:t>
            </a:r>
            <a:r>
              <a:rPr lang="ru-RU" dirty="0" smtClean="0"/>
              <a:t> — это факторы, которые поддаются управляющему воздействию со стороны организации: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цели организации </a:t>
            </a:r>
            <a:r>
              <a:rPr lang="ru-RU" dirty="0" smtClean="0"/>
              <a:t>(на их основе формируется кадровая политика);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стиль управления </a:t>
            </a:r>
            <a:r>
              <a:rPr lang="ru-RU" dirty="0" smtClean="0"/>
              <a:t>(жестко централизована или предпочитающая принцип децентрализации — в зависимости от этого требуются разные специалисты); 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финансовые ресурсы </a:t>
            </a:r>
            <a:r>
              <a:rPr lang="ru-RU" dirty="0" smtClean="0"/>
              <a:t>(от этого зависит возможность организации финансировать мероприятия по управлению персоналом);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кадровый потенциал организации </a:t>
            </a:r>
            <a:r>
              <a:rPr lang="ru-RU" dirty="0" smtClean="0"/>
              <a:t>(связан с оценкой возможностей работников организации, с правильным распределением обязанностей между ними, что является источником эффективной и стабильной работы);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стиль руководства </a:t>
            </a:r>
            <a:r>
              <a:rPr lang="ru-RU" dirty="0" smtClean="0"/>
              <a:t>(все они не в одинаковой мере влияют на проведение определенной кадровой политики).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685800"/>
            <a:ext cx="8077200" cy="5791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Факторы внешней среды</a:t>
            </a:r>
            <a:r>
              <a:rPr lang="ru-RU" dirty="0" smtClean="0"/>
              <a:t> — те, которые организация не может изменить, но должна учитывать для правильного определения потребности в персонале и оптимальных источников покрытия этой потребности: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ситуация на рынке труда </a:t>
            </a:r>
            <a:r>
              <a:rPr lang="ru-RU" dirty="0" smtClean="0"/>
              <a:t>(демографические факторы, политика в области образования, взаимодействие с профсоюзами);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тенденции экономического развития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научно-технический прогресс </a:t>
            </a:r>
            <a:r>
              <a:rPr lang="ru-RU" dirty="0" smtClean="0"/>
              <a:t>(характер и содержание труда, который оказывает влияние на потребности в тех или иных специалистах, возможности переподготовки персонала);</a:t>
            </a:r>
          </a:p>
          <a:p>
            <a:pPr marL="514350" indent="-514350">
              <a:buFont typeface="+mj-lt"/>
              <a:buAutoNum type="arabicParenR"/>
            </a:pPr>
            <a:r>
              <a:rPr lang="ru-RU" b="1" dirty="0" smtClean="0"/>
              <a:t>нормативно-правовая среда </a:t>
            </a:r>
            <a:r>
              <a:rPr lang="ru-RU" dirty="0" smtClean="0"/>
              <a:t>(т.е.те «правила игры», которые установлены государством; трудовое законодательство, законодательство в области охраны труда, занятости, социальные гарантии и т.д.).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Показатели эффективности кадровой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разных направлений кадровой работы целесообразно сформулировать  индикаторы (критерии эффективности), опираясь на которые можно выстроить качественную работу с персоналом.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0" y="2209800"/>
            <a:ext cx="2514600" cy="2011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кадровой политики</a:t>
            </a:r>
            <a:endParaRPr lang="ru-RU" dirty="0"/>
          </a:p>
        </p:txBody>
      </p:sp>
      <p:pic>
        <p:nvPicPr>
          <p:cNvPr id="4" name="Содержимое 3" descr="Индикаторы эффективности кадровой политики*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6096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Планирование потребности в персонале и кадровый аудит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структура персонала, </a:t>
            </a:r>
          </a:p>
          <a:p>
            <a:r>
              <a:rPr lang="ru-RU" dirty="0" smtClean="0"/>
              <a:t>текучесть кадров, </a:t>
            </a:r>
          </a:p>
          <a:p>
            <a:r>
              <a:rPr lang="ru-RU" dirty="0" smtClean="0"/>
              <a:t>показатель </a:t>
            </a:r>
            <a:r>
              <a:rPr lang="ru-RU" dirty="0" smtClean="0"/>
              <a:t>абсентеизма, </a:t>
            </a:r>
            <a:endParaRPr lang="ru-RU" dirty="0" smtClean="0"/>
          </a:p>
          <a:p>
            <a:r>
              <a:rPr lang="ru-RU" dirty="0" smtClean="0"/>
              <a:t>коэффициент внутренней мобильности персонала и затраты на него, </a:t>
            </a:r>
          </a:p>
          <a:p>
            <a:r>
              <a:rPr lang="ru-RU" dirty="0" smtClean="0"/>
              <a:t>производительность труда, </a:t>
            </a:r>
          </a:p>
          <a:p>
            <a:r>
              <a:rPr lang="ru-RU" dirty="0" smtClean="0"/>
              <a:t>показатели профессионального обучения, </a:t>
            </a:r>
          </a:p>
          <a:p>
            <a:r>
              <a:rPr lang="ru-RU" dirty="0" smtClean="0"/>
              <a:t>удовлетворенность сотрудников.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Подбор и увольнение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частота, с которой должности, занимаемые новыми сотрудниками, вновь становятся вакантными (причем не важно, по чьей инициативе).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1120</Words>
  <Application>Microsoft Office PowerPoint</Application>
  <PresentationFormat>Экран (4:3)</PresentationFormat>
  <Paragraphs>130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Office Theme</vt:lpstr>
      <vt:lpstr>Эффективность  кадровой политики</vt:lpstr>
      <vt:lpstr>Презентация PowerPoint</vt:lpstr>
      <vt:lpstr>Презентация PowerPoint</vt:lpstr>
      <vt:lpstr>1 Факторы, влияющие на эффективность КП</vt:lpstr>
      <vt:lpstr>Презентация PowerPoint</vt:lpstr>
      <vt:lpstr>2 Показатели эффективности кадровой политики</vt:lpstr>
      <vt:lpstr>Структура кадровой политики</vt:lpstr>
      <vt:lpstr>Планирование потребности в персонале и кадровый аудит</vt:lpstr>
      <vt:lpstr>Подбор и увольнение</vt:lpstr>
      <vt:lpstr>Адаптация и карьерный рост</vt:lpstr>
      <vt:lpstr>Оплата труда</vt:lpstr>
      <vt:lpstr>Оценка персонала</vt:lpstr>
      <vt:lpstr>Обучение и развитие</vt:lpstr>
      <vt:lpstr>Внутренние коммуникации</vt:lpstr>
      <vt:lpstr>Корпоративная культура</vt:lpstr>
      <vt:lpstr>Презентация PowerPoint</vt:lpstr>
      <vt:lpstr>Презентация PowerPoint</vt:lpstr>
      <vt:lpstr>2 Показатели эффективности кадровой политики</vt:lpstr>
      <vt:lpstr>Методологические направления оценки эффективности</vt:lpstr>
      <vt:lpstr>Показатели эффективности отдельных функций управления</vt:lpstr>
      <vt:lpstr>Презентация PowerPoint</vt:lpstr>
      <vt:lpstr>Презентация PowerPoint</vt:lpstr>
      <vt:lpstr>1 Схема анализа показателей по кадровым ресурсам</vt:lpstr>
      <vt:lpstr>Схема функционирования проекций кадровых ресурсов</vt:lpstr>
      <vt:lpstr>2 Стратегические показатели кадровых ресурсов</vt:lpstr>
      <vt:lpstr>Презентация PowerPoint</vt:lpstr>
      <vt:lpstr>Презентация PowerPoint</vt:lpstr>
      <vt:lpstr>3 Трудовые показатели кадровых ресурсов</vt:lpstr>
      <vt:lpstr>4 Показатели по персоналу</vt:lpstr>
      <vt:lpstr>5 Анализ показателей по отклонениям</vt:lpstr>
      <vt:lpstr>Презентация PowerPoint</vt:lpstr>
      <vt:lpstr>Презентация PowerPoint</vt:lpstr>
      <vt:lpstr>Более подробно тема «Эффективность кадровой политики» изложена  в конспекте лекций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 кадровой политики</dc:title>
  <dc:creator>Luba</dc:creator>
  <cp:lastModifiedBy>Luba</cp:lastModifiedBy>
  <cp:revision>15</cp:revision>
  <dcterms:created xsi:type="dcterms:W3CDTF">2006-08-16T00:00:00Z</dcterms:created>
  <dcterms:modified xsi:type="dcterms:W3CDTF">2018-05-23T13:53:01Z</dcterms:modified>
</cp:coreProperties>
</file>