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13" r:id="rId2"/>
    <p:sldId id="311" r:id="rId3"/>
    <p:sldId id="310" r:id="rId4"/>
    <p:sldId id="312" r:id="rId5"/>
    <p:sldId id="267" r:id="rId6"/>
    <p:sldId id="258" r:id="rId7"/>
    <p:sldId id="259" r:id="rId8"/>
    <p:sldId id="260" r:id="rId9"/>
    <p:sldId id="261" r:id="rId10"/>
    <p:sldId id="262" r:id="rId11"/>
    <p:sldId id="263" r:id="rId12"/>
    <p:sldId id="264" r:id="rId13"/>
    <p:sldId id="265" r:id="rId14"/>
    <p:sldId id="323" r:id="rId15"/>
    <p:sldId id="266" r:id="rId16"/>
    <p:sldId id="324" r:id="rId17"/>
    <p:sldId id="268" r:id="rId18"/>
    <p:sldId id="269" r:id="rId19"/>
    <p:sldId id="270" r:id="rId20"/>
    <p:sldId id="271" r:id="rId21"/>
    <p:sldId id="272" r:id="rId22"/>
    <p:sldId id="273" r:id="rId23"/>
    <p:sldId id="274" r:id="rId24"/>
    <p:sldId id="275" r:id="rId25"/>
    <p:sldId id="276"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26" r:id="rId46"/>
    <p:sldId id="298" r:id="rId47"/>
    <p:sldId id="299" r:id="rId48"/>
    <p:sldId id="315" r:id="rId49"/>
    <p:sldId id="316" r:id="rId50"/>
    <p:sldId id="327" r:id="rId51"/>
    <p:sldId id="317" r:id="rId52"/>
    <p:sldId id="318" r:id="rId53"/>
    <p:sldId id="325" r:id="rId54"/>
    <p:sldId id="319" r:id="rId55"/>
    <p:sldId id="320" r:id="rId56"/>
    <p:sldId id="321" r:id="rId57"/>
    <p:sldId id="301" r:id="rId58"/>
    <p:sldId id="302" r:id="rId59"/>
    <p:sldId id="314" r:id="rId60"/>
    <p:sldId id="303" r:id="rId61"/>
    <p:sldId id="305" r:id="rId62"/>
    <p:sldId id="306" r:id="rId63"/>
    <p:sldId id="307" r:id="rId64"/>
    <p:sldId id="328" r:id="rId65"/>
    <p:sldId id="308" r:id="rId66"/>
    <p:sldId id="322" r:id="rId67"/>
    <p:sldId id="309" r:id="rId6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EFACA-59E3-48C0-AFB8-21C83CE26737}"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ru-RU"/>
        </a:p>
      </dgm:t>
    </dgm:pt>
    <dgm:pt modelId="{0BC003C8-C389-4005-802E-EF800C0E1CB2}">
      <dgm:prSet phldrT="[Текст]"/>
      <dgm:spPr>
        <a:solidFill>
          <a:srgbClr val="FFFF00"/>
        </a:solidFill>
      </dgm:spPr>
      <dgm:t>
        <a:bodyPr/>
        <a:lstStyle/>
        <a:p>
          <a:r>
            <a:rPr lang="ru-RU" dirty="0" smtClean="0">
              <a:latin typeface="Arial" charset="0"/>
            </a:rPr>
            <a:t>Риск не наступил</a:t>
          </a:r>
          <a:endParaRPr lang="ru-RU" dirty="0"/>
        </a:p>
      </dgm:t>
    </dgm:pt>
    <dgm:pt modelId="{FE55D930-2F37-4CEB-BF43-96CC898E6436}" type="parTrans" cxnId="{9E6E8A31-7732-4C08-AA6B-90D06F60DAAD}">
      <dgm:prSet/>
      <dgm:spPr/>
      <dgm:t>
        <a:bodyPr/>
        <a:lstStyle/>
        <a:p>
          <a:endParaRPr lang="ru-RU"/>
        </a:p>
      </dgm:t>
    </dgm:pt>
    <dgm:pt modelId="{6EAD65EA-B6E5-4BF8-BFEC-6C0D4FED8BE3}" type="sibTrans" cxnId="{9E6E8A31-7732-4C08-AA6B-90D06F60DAAD}">
      <dgm:prSet/>
      <dgm:spPr/>
      <dgm:t>
        <a:bodyPr/>
        <a:lstStyle/>
        <a:p>
          <a:endParaRPr lang="ru-RU"/>
        </a:p>
      </dgm:t>
    </dgm:pt>
    <dgm:pt modelId="{DDB79255-C0F8-4D80-B93D-1ED57D40FBF7}">
      <dgm:prSet phldrT="[Текст]"/>
      <dgm:spPr>
        <a:solidFill>
          <a:srgbClr val="C0504D"/>
        </a:solidFill>
      </dgm:spPr>
      <dgm:t>
        <a:bodyPr/>
        <a:lstStyle/>
        <a:p>
          <a:r>
            <a:rPr lang="ru-RU" dirty="0" smtClean="0">
              <a:latin typeface="Arial" charset="0"/>
            </a:rPr>
            <a:t>Риск наступил</a:t>
          </a:r>
          <a:endParaRPr lang="ru-RU" dirty="0"/>
        </a:p>
      </dgm:t>
    </dgm:pt>
    <dgm:pt modelId="{5CD0C2A3-1E98-41D3-8B1C-E4FA52410EB4}" type="parTrans" cxnId="{23D12E3C-AB66-49D2-942C-DB01AAB77815}">
      <dgm:prSet/>
      <dgm:spPr/>
      <dgm:t>
        <a:bodyPr/>
        <a:lstStyle/>
        <a:p>
          <a:endParaRPr lang="ru-RU"/>
        </a:p>
      </dgm:t>
    </dgm:pt>
    <dgm:pt modelId="{2D8FBBE1-DED5-446F-9BEF-DF931111F5F9}" type="sibTrans" cxnId="{23D12E3C-AB66-49D2-942C-DB01AAB77815}">
      <dgm:prSet/>
      <dgm:spPr/>
      <dgm:t>
        <a:bodyPr/>
        <a:lstStyle/>
        <a:p>
          <a:endParaRPr lang="ru-RU"/>
        </a:p>
      </dgm:t>
    </dgm:pt>
    <dgm:pt modelId="{26E23411-8431-453A-B8FA-81448487533A}">
      <dgm:prSet/>
      <dgm:spPr>
        <a:solidFill>
          <a:srgbClr val="E8D0D0">
            <a:alpha val="89804"/>
          </a:srgb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ru-RU"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Устранение</a:t>
          </a:r>
          <a:endParaRPr lang="ru-RU"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2DDF9F75-A65D-4375-A7B5-DCDA7102D6B9}" type="parTrans" cxnId="{16F9CD38-5A8C-44BF-9D5F-07AD9E1B927B}">
      <dgm:prSet/>
      <dgm:spPr/>
      <dgm:t>
        <a:bodyPr/>
        <a:lstStyle/>
        <a:p>
          <a:endParaRPr lang="ru-RU"/>
        </a:p>
      </dgm:t>
    </dgm:pt>
    <dgm:pt modelId="{EE6862E4-AE29-4576-AEB0-345D5D3DD1BE}" type="sibTrans" cxnId="{16F9CD38-5A8C-44BF-9D5F-07AD9E1B927B}">
      <dgm:prSet/>
      <dgm:spPr/>
      <dgm:t>
        <a:bodyPr/>
        <a:lstStyle/>
        <a:p>
          <a:endParaRPr lang="ru-RU"/>
        </a:p>
      </dgm:t>
    </dgm:pt>
    <dgm:pt modelId="{62FB1227-8F42-46B7-AAAC-2C119059336C}">
      <dgm:prSet/>
      <dgm:spPr/>
      <dgm:t>
        <a:bodyPr/>
        <a:lstStyle/>
        <a:p>
          <a:r>
            <a:rPr lang="ru-RU" dirty="0" smtClean="0">
              <a:latin typeface="Arial" charset="0"/>
            </a:rPr>
            <a:t>Риск не устраняется</a:t>
          </a:r>
          <a:endParaRPr lang="ru-RU" dirty="0"/>
        </a:p>
      </dgm:t>
    </dgm:pt>
    <dgm:pt modelId="{D8B5992F-349A-40CF-9AC4-32E00A2BFECD}" type="parTrans" cxnId="{1F7C6BE8-3D7E-46F9-97DA-6788BD81963E}">
      <dgm:prSet/>
      <dgm:spPr/>
      <dgm:t>
        <a:bodyPr/>
        <a:lstStyle/>
        <a:p>
          <a:endParaRPr lang="ru-RU"/>
        </a:p>
      </dgm:t>
    </dgm:pt>
    <dgm:pt modelId="{EDD8323F-55A0-4067-895B-4674FDF5DE23}" type="sibTrans" cxnId="{1F7C6BE8-3D7E-46F9-97DA-6788BD81963E}">
      <dgm:prSet/>
      <dgm:spPr/>
      <dgm:t>
        <a:bodyPr/>
        <a:lstStyle/>
        <a:p>
          <a:endParaRPr lang="ru-RU"/>
        </a:p>
      </dgm:t>
    </dgm:pt>
    <dgm:pt modelId="{2CD8FA97-6216-4532-B0A7-3E251B90FD11}">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ru-RU"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Резервный план</a:t>
          </a:r>
          <a:endParaRPr lang="ru-RU"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581E3B6E-A197-4BAC-95AD-6E4EC7443131}" type="parTrans" cxnId="{027E6D37-56C8-48D7-829F-83F817F82BE9}">
      <dgm:prSet/>
      <dgm:spPr/>
      <dgm:t>
        <a:bodyPr/>
        <a:lstStyle/>
        <a:p>
          <a:endParaRPr lang="ru-RU"/>
        </a:p>
      </dgm:t>
    </dgm:pt>
    <dgm:pt modelId="{0B9AE0E7-FF47-4CB8-9520-D23EB06DC3DB}" type="sibTrans" cxnId="{027E6D37-56C8-48D7-829F-83F817F82BE9}">
      <dgm:prSet/>
      <dgm:spPr/>
      <dgm:t>
        <a:bodyPr/>
        <a:lstStyle/>
        <a:p>
          <a:endParaRPr lang="ru-RU"/>
        </a:p>
      </dgm:t>
    </dgm:pt>
    <dgm:pt modelId="{5D0BD9EF-1BFF-4C36-BDA8-F664109FE1F8}">
      <dgm:prSet phldrT="[Текст]"/>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ru-RU"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Профилактика</a:t>
          </a:r>
        </a:p>
      </dgm:t>
    </dgm:pt>
    <dgm:pt modelId="{E315F461-8853-4F05-B476-76F8F3B5CB3E}" type="parTrans" cxnId="{CB91B86B-0231-4989-9CB0-1BBE53D5DED5}">
      <dgm:prSet/>
      <dgm:spPr/>
      <dgm:t>
        <a:bodyPr/>
        <a:lstStyle/>
        <a:p>
          <a:endParaRPr lang="ru-RU"/>
        </a:p>
      </dgm:t>
    </dgm:pt>
    <dgm:pt modelId="{DF516EB7-D036-4BB3-8619-A73310A069C2}" type="sibTrans" cxnId="{CB91B86B-0231-4989-9CB0-1BBE53D5DED5}">
      <dgm:prSet/>
      <dgm:spPr/>
      <dgm:t>
        <a:bodyPr/>
        <a:lstStyle/>
        <a:p>
          <a:endParaRPr lang="ru-RU"/>
        </a:p>
      </dgm:t>
    </dgm:pt>
    <dgm:pt modelId="{18B3DA87-FC62-4F89-ACB2-20F845DCA1EF}" type="pres">
      <dgm:prSet presAssocID="{CC9EFACA-59E3-48C0-AFB8-21C83CE26737}" presName="Name0" presStyleCnt="0">
        <dgm:presLayoutVars>
          <dgm:chPref val="3"/>
          <dgm:dir/>
          <dgm:animLvl val="lvl"/>
          <dgm:resizeHandles/>
        </dgm:presLayoutVars>
      </dgm:prSet>
      <dgm:spPr/>
      <dgm:t>
        <a:bodyPr/>
        <a:lstStyle/>
        <a:p>
          <a:endParaRPr lang="ru-RU"/>
        </a:p>
      </dgm:t>
    </dgm:pt>
    <dgm:pt modelId="{AD5DD9C4-9432-4774-BA87-616CB782493F}" type="pres">
      <dgm:prSet presAssocID="{0BC003C8-C389-4005-802E-EF800C0E1CB2}" presName="horFlow" presStyleCnt="0"/>
      <dgm:spPr/>
    </dgm:pt>
    <dgm:pt modelId="{223C2BEF-B065-46BD-BCC1-1D37A683A602}" type="pres">
      <dgm:prSet presAssocID="{0BC003C8-C389-4005-802E-EF800C0E1CB2}" presName="bigChev" presStyleLbl="node1" presStyleIdx="0" presStyleCnt="3"/>
      <dgm:spPr/>
      <dgm:t>
        <a:bodyPr/>
        <a:lstStyle/>
        <a:p>
          <a:endParaRPr lang="ru-RU"/>
        </a:p>
      </dgm:t>
    </dgm:pt>
    <dgm:pt modelId="{F41F113D-1640-4E4A-88C9-F6870DFABC92}" type="pres">
      <dgm:prSet presAssocID="{E315F461-8853-4F05-B476-76F8F3B5CB3E}" presName="parTrans" presStyleCnt="0"/>
      <dgm:spPr/>
    </dgm:pt>
    <dgm:pt modelId="{1B5B5B42-4D4C-4DF7-915F-61B3C5D37B46}" type="pres">
      <dgm:prSet presAssocID="{5D0BD9EF-1BFF-4C36-BDA8-F664109FE1F8}" presName="node" presStyleLbl="alignAccFollowNode1" presStyleIdx="0" presStyleCnt="3">
        <dgm:presLayoutVars>
          <dgm:bulletEnabled val="1"/>
        </dgm:presLayoutVars>
      </dgm:prSet>
      <dgm:spPr/>
      <dgm:t>
        <a:bodyPr/>
        <a:lstStyle/>
        <a:p>
          <a:endParaRPr lang="ru-RU"/>
        </a:p>
      </dgm:t>
    </dgm:pt>
    <dgm:pt modelId="{FD493193-DA14-4393-9590-78925B6DAE6A}" type="pres">
      <dgm:prSet presAssocID="{0BC003C8-C389-4005-802E-EF800C0E1CB2}" presName="vSp" presStyleCnt="0"/>
      <dgm:spPr/>
    </dgm:pt>
    <dgm:pt modelId="{6D58C6CA-5311-4EE9-B268-758C04120CDC}" type="pres">
      <dgm:prSet presAssocID="{DDB79255-C0F8-4D80-B93D-1ED57D40FBF7}" presName="horFlow" presStyleCnt="0"/>
      <dgm:spPr/>
    </dgm:pt>
    <dgm:pt modelId="{6A10B438-A8A0-49BB-B72C-9018D824EEF9}" type="pres">
      <dgm:prSet presAssocID="{DDB79255-C0F8-4D80-B93D-1ED57D40FBF7}" presName="bigChev" presStyleLbl="node1" presStyleIdx="1" presStyleCnt="3"/>
      <dgm:spPr/>
      <dgm:t>
        <a:bodyPr/>
        <a:lstStyle/>
        <a:p>
          <a:endParaRPr lang="ru-RU"/>
        </a:p>
      </dgm:t>
    </dgm:pt>
    <dgm:pt modelId="{BC64E827-D9B9-4BB7-A3F0-BF475E78E01E}" type="pres">
      <dgm:prSet presAssocID="{2DDF9F75-A65D-4375-A7B5-DCDA7102D6B9}" presName="parTrans" presStyleCnt="0"/>
      <dgm:spPr/>
    </dgm:pt>
    <dgm:pt modelId="{6F2E1004-056C-4A18-A6EE-D0D4AE7CCF06}" type="pres">
      <dgm:prSet presAssocID="{26E23411-8431-453A-B8FA-81448487533A}" presName="node" presStyleLbl="alignAccFollowNode1" presStyleIdx="1" presStyleCnt="3">
        <dgm:presLayoutVars>
          <dgm:bulletEnabled val="1"/>
        </dgm:presLayoutVars>
      </dgm:prSet>
      <dgm:spPr/>
      <dgm:t>
        <a:bodyPr/>
        <a:lstStyle/>
        <a:p>
          <a:endParaRPr lang="ru-RU"/>
        </a:p>
      </dgm:t>
    </dgm:pt>
    <dgm:pt modelId="{46BB3DC2-1546-4F04-8A78-3102DCC9BBE6}" type="pres">
      <dgm:prSet presAssocID="{DDB79255-C0F8-4D80-B93D-1ED57D40FBF7}" presName="vSp" presStyleCnt="0"/>
      <dgm:spPr/>
    </dgm:pt>
    <dgm:pt modelId="{BB445101-91FC-41AB-A86F-7EBE271ABB4C}" type="pres">
      <dgm:prSet presAssocID="{62FB1227-8F42-46B7-AAAC-2C119059336C}" presName="horFlow" presStyleCnt="0"/>
      <dgm:spPr/>
    </dgm:pt>
    <dgm:pt modelId="{8571AFF2-E44E-4E66-B1E1-2AD783231925}" type="pres">
      <dgm:prSet presAssocID="{62FB1227-8F42-46B7-AAAC-2C119059336C}" presName="bigChev" presStyleLbl="node1" presStyleIdx="2" presStyleCnt="3"/>
      <dgm:spPr/>
      <dgm:t>
        <a:bodyPr/>
        <a:lstStyle/>
        <a:p>
          <a:endParaRPr lang="ru-RU"/>
        </a:p>
      </dgm:t>
    </dgm:pt>
    <dgm:pt modelId="{53A3DF4E-AE09-43DA-91B5-11FDD379BF98}" type="pres">
      <dgm:prSet presAssocID="{581E3B6E-A197-4BAC-95AD-6E4EC7443131}" presName="parTrans" presStyleCnt="0"/>
      <dgm:spPr/>
    </dgm:pt>
    <dgm:pt modelId="{F5CA623B-3847-4DD4-A077-5A61DA326F33}" type="pres">
      <dgm:prSet presAssocID="{2CD8FA97-6216-4532-B0A7-3E251B90FD11}" presName="node" presStyleLbl="alignAccFollowNode1" presStyleIdx="2" presStyleCnt="3">
        <dgm:presLayoutVars>
          <dgm:bulletEnabled val="1"/>
        </dgm:presLayoutVars>
      </dgm:prSet>
      <dgm:spPr/>
      <dgm:t>
        <a:bodyPr/>
        <a:lstStyle/>
        <a:p>
          <a:endParaRPr lang="ru-RU"/>
        </a:p>
      </dgm:t>
    </dgm:pt>
  </dgm:ptLst>
  <dgm:cxnLst>
    <dgm:cxn modelId="{027E6D37-56C8-48D7-829F-83F817F82BE9}" srcId="{62FB1227-8F42-46B7-AAAC-2C119059336C}" destId="{2CD8FA97-6216-4532-B0A7-3E251B90FD11}" srcOrd="0" destOrd="0" parTransId="{581E3B6E-A197-4BAC-95AD-6E4EC7443131}" sibTransId="{0B9AE0E7-FF47-4CB8-9520-D23EB06DC3DB}"/>
    <dgm:cxn modelId="{7C14D561-4274-4979-85DA-FFC11ECD70FA}" type="presOf" srcId="{CC9EFACA-59E3-48C0-AFB8-21C83CE26737}" destId="{18B3DA87-FC62-4F89-ACB2-20F845DCA1EF}" srcOrd="0" destOrd="0" presId="urn:microsoft.com/office/officeart/2005/8/layout/lProcess3"/>
    <dgm:cxn modelId="{16F9CD38-5A8C-44BF-9D5F-07AD9E1B927B}" srcId="{DDB79255-C0F8-4D80-B93D-1ED57D40FBF7}" destId="{26E23411-8431-453A-B8FA-81448487533A}" srcOrd="0" destOrd="0" parTransId="{2DDF9F75-A65D-4375-A7B5-DCDA7102D6B9}" sibTransId="{EE6862E4-AE29-4576-AEB0-345D5D3DD1BE}"/>
    <dgm:cxn modelId="{23D12E3C-AB66-49D2-942C-DB01AAB77815}" srcId="{CC9EFACA-59E3-48C0-AFB8-21C83CE26737}" destId="{DDB79255-C0F8-4D80-B93D-1ED57D40FBF7}" srcOrd="1" destOrd="0" parTransId="{5CD0C2A3-1E98-41D3-8B1C-E4FA52410EB4}" sibTransId="{2D8FBBE1-DED5-446F-9BEF-DF931111F5F9}"/>
    <dgm:cxn modelId="{7890A318-8F85-448D-8799-23D49F5365D9}" type="presOf" srcId="{5D0BD9EF-1BFF-4C36-BDA8-F664109FE1F8}" destId="{1B5B5B42-4D4C-4DF7-915F-61B3C5D37B46}" srcOrd="0" destOrd="0" presId="urn:microsoft.com/office/officeart/2005/8/layout/lProcess3"/>
    <dgm:cxn modelId="{4CD9E2FC-482D-4D72-931C-9B9190F8BE68}" type="presOf" srcId="{2CD8FA97-6216-4532-B0A7-3E251B90FD11}" destId="{F5CA623B-3847-4DD4-A077-5A61DA326F33}" srcOrd="0" destOrd="0" presId="urn:microsoft.com/office/officeart/2005/8/layout/lProcess3"/>
    <dgm:cxn modelId="{9E6E8A31-7732-4C08-AA6B-90D06F60DAAD}" srcId="{CC9EFACA-59E3-48C0-AFB8-21C83CE26737}" destId="{0BC003C8-C389-4005-802E-EF800C0E1CB2}" srcOrd="0" destOrd="0" parTransId="{FE55D930-2F37-4CEB-BF43-96CC898E6436}" sibTransId="{6EAD65EA-B6E5-4BF8-BFEC-6C0D4FED8BE3}"/>
    <dgm:cxn modelId="{714BE095-738B-4CF7-9AE7-FB0F9BE26CAC}" type="presOf" srcId="{26E23411-8431-453A-B8FA-81448487533A}" destId="{6F2E1004-056C-4A18-A6EE-D0D4AE7CCF06}" srcOrd="0" destOrd="0" presId="urn:microsoft.com/office/officeart/2005/8/layout/lProcess3"/>
    <dgm:cxn modelId="{CB91B86B-0231-4989-9CB0-1BBE53D5DED5}" srcId="{0BC003C8-C389-4005-802E-EF800C0E1CB2}" destId="{5D0BD9EF-1BFF-4C36-BDA8-F664109FE1F8}" srcOrd="0" destOrd="0" parTransId="{E315F461-8853-4F05-B476-76F8F3B5CB3E}" sibTransId="{DF516EB7-D036-4BB3-8619-A73310A069C2}"/>
    <dgm:cxn modelId="{A5FB0394-00ED-429E-A8D7-49CA5F04C0DD}" type="presOf" srcId="{DDB79255-C0F8-4D80-B93D-1ED57D40FBF7}" destId="{6A10B438-A8A0-49BB-B72C-9018D824EEF9}" srcOrd="0" destOrd="0" presId="urn:microsoft.com/office/officeart/2005/8/layout/lProcess3"/>
    <dgm:cxn modelId="{20596EE7-8DD4-42D8-95EC-B8F1DF7EB8B1}" type="presOf" srcId="{0BC003C8-C389-4005-802E-EF800C0E1CB2}" destId="{223C2BEF-B065-46BD-BCC1-1D37A683A602}" srcOrd="0" destOrd="0" presId="urn:microsoft.com/office/officeart/2005/8/layout/lProcess3"/>
    <dgm:cxn modelId="{494EA600-3A2A-42DA-9717-E8D19B946E5B}" type="presOf" srcId="{62FB1227-8F42-46B7-AAAC-2C119059336C}" destId="{8571AFF2-E44E-4E66-B1E1-2AD783231925}" srcOrd="0" destOrd="0" presId="urn:microsoft.com/office/officeart/2005/8/layout/lProcess3"/>
    <dgm:cxn modelId="{1F7C6BE8-3D7E-46F9-97DA-6788BD81963E}" srcId="{CC9EFACA-59E3-48C0-AFB8-21C83CE26737}" destId="{62FB1227-8F42-46B7-AAAC-2C119059336C}" srcOrd="2" destOrd="0" parTransId="{D8B5992F-349A-40CF-9AC4-32E00A2BFECD}" sibTransId="{EDD8323F-55A0-4067-895B-4674FDF5DE23}"/>
    <dgm:cxn modelId="{0CB9179C-AAAA-456D-A33A-BA14561C32F1}" type="presParOf" srcId="{18B3DA87-FC62-4F89-ACB2-20F845DCA1EF}" destId="{AD5DD9C4-9432-4774-BA87-616CB782493F}" srcOrd="0" destOrd="0" presId="urn:microsoft.com/office/officeart/2005/8/layout/lProcess3"/>
    <dgm:cxn modelId="{3E9E7D29-973A-4088-9109-175875DED1AD}" type="presParOf" srcId="{AD5DD9C4-9432-4774-BA87-616CB782493F}" destId="{223C2BEF-B065-46BD-BCC1-1D37A683A602}" srcOrd="0" destOrd="0" presId="urn:microsoft.com/office/officeart/2005/8/layout/lProcess3"/>
    <dgm:cxn modelId="{273856FC-049F-4BA7-B323-CC87DC9806C5}" type="presParOf" srcId="{AD5DD9C4-9432-4774-BA87-616CB782493F}" destId="{F41F113D-1640-4E4A-88C9-F6870DFABC92}" srcOrd="1" destOrd="0" presId="urn:microsoft.com/office/officeart/2005/8/layout/lProcess3"/>
    <dgm:cxn modelId="{768A95E7-603F-4E58-BA72-A54D06770F37}" type="presParOf" srcId="{AD5DD9C4-9432-4774-BA87-616CB782493F}" destId="{1B5B5B42-4D4C-4DF7-915F-61B3C5D37B46}" srcOrd="2" destOrd="0" presId="urn:microsoft.com/office/officeart/2005/8/layout/lProcess3"/>
    <dgm:cxn modelId="{57F030E1-BB69-4A04-9335-F5ACB5AEF852}" type="presParOf" srcId="{18B3DA87-FC62-4F89-ACB2-20F845DCA1EF}" destId="{FD493193-DA14-4393-9590-78925B6DAE6A}" srcOrd="1" destOrd="0" presId="urn:microsoft.com/office/officeart/2005/8/layout/lProcess3"/>
    <dgm:cxn modelId="{56C4D46A-EEE8-4CBC-B5AC-2442991B6CF4}" type="presParOf" srcId="{18B3DA87-FC62-4F89-ACB2-20F845DCA1EF}" destId="{6D58C6CA-5311-4EE9-B268-758C04120CDC}" srcOrd="2" destOrd="0" presId="urn:microsoft.com/office/officeart/2005/8/layout/lProcess3"/>
    <dgm:cxn modelId="{CF2D20DE-E859-46CB-931D-A1B54C23E59E}" type="presParOf" srcId="{6D58C6CA-5311-4EE9-B268-758C04120CDC}" destId="{6A10B438-A8A0-49BB-B72C-9018D824EEF9}" srcOrd="0" destOrd="0" presId="urn:microsoft.com/office/officeart/2005/8/layout/lProcess3"/>
    <dgm:cxn modelId="{30683188-8429-4C83-98F6-7B9FBAC38210}" type="presParOf" srcId="{6D58C6CA-5311-4EE9-B268-758C04120CDC}" destId="{BC64E827-D9B9-4BB7-A3F0-BF475E78E01E}" srcOrd="1" destOrd="0" presId="urn:microsoft.com/office/officeart/2005/8/layout/lProcess3"/>
    <dgm:cxn modelId="{1409C163-8C45-4FDC-BF61-72EC0631F484}" type="presParOf" srcId="{6D58C6CA-5311-4EE9-B268-758C04120CDC}" destId="{6F2E1004-056C-4A18-A6EE-D0D4AE7CCF06}" srcOrd="2" destOrd="0" presId="urn:microsoft.com/office/officeart/2005/8/layout/lProcess3"/>
    <dgm:cxn modelId="{C68B3F1C-E9D2-4F7A-B5F4-BAD5CE4B5E39}" type="presParOf" srcId="{18B3DA87-FC62-4F89-ACB2-20F845DCA1EF}" destId="{46BB3DC2-1546-4F04-8A78-3102DCC9BBE6}" srcOrd="3" destOrd="0" presId="urn:microsoft.com/office/officeart/2005/8/layout/lProcess3"/>
    <dgm:cxn modelId="{04C8F500-CA70-4D4C-886A-07ABB3AF4625}" type="presParOf" srcId="{18B3DA87-FC62-4F89-ACB2-20F845DCA1EF}" destId="{BB445101-91FC-41AB-A86F-7EBE271ABB4C}" srcOrd="4" destOrd="0" presId="urn:microsoft.com/office/officeart/2005/8/layout/lProcess3"/>
    <dgm:cxn modelId="{C722F081-BA2D-405B-96F9-C32BD17E53AB}" type="presParOf" srcId="{BB445101-91FC-41AB-A86F-7EBE271ABB4C}" destId="{8571AFF2-E44E-4E66-B1E1-2AD783231925}" srcOrd="0" destOrd="0" presId="urn:microsoft.com/office/officeart/2005/8/layout/lProcess3"/>
    <dgm:cxn modelId="{D796CFDD-0AFC-47B4-AA06-C36663B91B99}" type="presParOf" srcId="{BB445101-91FC-41AB-A86F-7EBE271ABB4C}" destId="{53A3DF4E-AE09-43DA-91B5-11FDD379BF98}" srcOrd="1" destOrd="0" presId="urn:microsoft.com/office/officeart/2005/8/layout/lProcess3"/>
    <dgm:cxn modelId="{7CA487EA-42EA-4414-A6C1-192D6B20691F}" type="presParOf" srcId="{BB445101-91FC-41AB-A86F-7EBE271ABB4C}" destId="{F5CA623B-3847-4DD4-A077-5A61DA326F33}"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C2BEF-B065-46BD-BCC1-1D37A683A602}">
      <dsp:nvSpPr>
        <dsp:cNvPr id="0" name=""/>
        <dsp:cNvSpPr/>
      </dsp:nvSpPr>
      <dsp:spPr>
        <a:xfrm>
          <a:off x="456439" y="32"/>
          <a:ext cx="3539180" cy="1415672"/>
        </a:xfrm>
        <a:prstGeom prst="chevron">
          <a:avLst/>
        </a:prstGeom>
        <a:solidFill>
          <a:srgbClr val="FFFF00"/>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ru-RU" sz="2900" kern="1200" dirty="0" smtClean="0">
              <a:latin typeface="Arial" charset="0"/>
            </a:rPr>
            <a:t>Риск не наступил</a:t>
          </a:r>
          <a:endParaRPr lang="ru-RU" sz="2900" kern="1200" dirty="0"/>
        </a:p>
      </dsp:txBody>
      <dsp:txXfrm>
        <a:off x="456439" y="32"/>
        <a:ext cx="3539180" cy="1415672"/>
      </dsp:txXfrm>
    </dsp:sp>
    <dsp:sp modelId="{1B5B5B42-4D4C-4DF7-915F-61B3C5D37B46}">
      <dsp:nvSpPr>
        <dsp:cNvPr id="0" name=""/>
        <dsp:cNvSpPr/>
      </dsp:nvSpPr>
      <dsp:spPr>
        <a:xfrm>
          <a:off x="3535526" y="120364"/>
          <a:ext cx="2937519" cy="1175007"/>
        </a:xfrm>
        <a:prstGeom prst="chevron">
          <a:avLst/>
        </a:prstGeom>
        <a:solidFill>
          <a:schemeClr val="accent3">
            <a:tint val="40000"/>
            <a:alpha val="90000"/>
            <a:hueOff val="0"/>
            <a:satOff val="0"/>
            <a:lumOff val="0"/>
            <a:alphaOff val="0"/>
          </a:schemeClr>
        </a:solidFill>
        <a:ln w="2540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00100">
            <a:lnSpc>
              <a:spcPct val="90000"/>
            </a:lnSpc>
            <a:spcBef>
              <a:spcPct val="0"/>
            </a:spcBef>
            <a:spcAft>
              <a:spcPct val="35000"/>
            </a:spcAft>
          </a:pPr>
          <a:r>
            <a:rPr lang="ru-RU" sz="1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Профилактика</a:t>
          </a:r>
        </a:p>
      </dsp:txBody>
      <dsp:txXfrm>
        <a:off x="3535526" y="120364"/>
        <a:ext cx="2937519" cy="1175007"/>
      </dsp:txXfrm>
    </dsp:sp>
    <dsp:sp modelId="{6A10B438-A8A0-49BB-B72C-9018D824EEF9}">
      <dsp:nvSpPr>
        <dsp:cNvPr id="0" name=""/>
        <dsp:cNvSpPr/>
      </dsp:nvSpPr>
      <dsp:spPr>
        <a:xfrm>
          <a:off x="456439" y="1613898"/>
          <a:ext cx="3539180" cy="1415672"/>
        </a:xfrm>
        <a:prstGeom prst="chevron">
          <a:avLst/>
        </a:prstGeom>
        <a:solidFill>
          <a:srgbClr val="C0504D"/>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ru-RU" sz="2900" kern="1200" dirty="0" smtClean="0">
              <a:latin typeface="Arial" charset="0"/>
            </a:rPr>
            <a:t>Риск наступил</a:t>
          </a:r>
          <a:endParaRPr lang="ru-RU" sz="2900" kern="1200" dirty="0"/>
        </a:p>
      </dsp:txBody>
      <dsp:txXfrm>
        <a:off x="456439" y="1613898"/>
        <a:ext cx="3539180" cy="1415672"/>
      </dsp:txXfrm>
    </dsp:sp>
    <dsp:sp modelId="{6F2E1004-056C-4A18-A6EE-D0D4AE7CCF06}">
      <dsp:nvSpPr>
        <dsp:cNvPr id="0" name=""/>
        <dsp:cNvSpPr/>
      </dsp:nvSpPr>
      <dsp:spPr>
        <a:xfrm>
          <a:off x="3535526" y="1734231"/>
          <a:ext cx="2937519" cy="1175007"/>
        </a:xfrm>
        <a:prstGeom prst="chevron">
          <a:avLst/>
        </a:prstGeom>
        <a:solidFill>
          <a:srgbClr val="E8D0D0">
            <a:alpha val="89804"/>
          </a:srgbClr>
        </a:solidFill>
        <a:ln w="25400" cap="rnd"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00100">
            <a:lnSpc>
              <a:spcPct val="90000"/>
            </a:lnSpc>
            <a:spcBef>
              <a:spcPct val="0"/>
            </a:spcBef>
            <a:spcAft>
              <a:spcPct val="35000"/>
            </a:spcAft>
          </a:pPr>
          <a:r>
            <a:rPr lang="ru-RU" sz="1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Устранение</a:t>
          </a:r>
          <a:endParaRPr lang="ru-RU" sz="18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3535526" y="1734231"/>
        <a:ext cx="2937519" cy="1175007"/>
      </dsp:txXfrm>
    </dsp:sp>
    <dsp:sp modelId="{8571AFF2-E44E-4E66-B1E1-2AD783231925}">
      <dsp:nvSpPr>
        <dsp:cNvPr id="0" name=""/>
        <dsp:cNvSpPr/>
      </dsp:nvSpPr>
      <dsp:spPr>
        <a:xfrm>
          <a:off x="456439" y="3227765"/>
          <a:ext cx="3539180" cy="1415672"/>
        </a:xfrm>
        <a:prstGeom prst="chevron">
          <a:avLst/>
        </a:prstGeom>
        <a:solidFill>
          <a:schemeClr val="accent3">
            <a:hueOff val="11250264"/>
            <a:satOff val="-16880"/>
            <a:lumOff val="-2745"/>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ru-RU" sz="2900" kern="1200" dirty="0" smtClean="0">
              <a:latin typeface="Arial" charset="0"/>
            </a:rPr>
            <a:t>Риск не устраняется</a:t>
          </a:r>
          <a:endParaRPr lang="ru-RU" sz="2900" kern="1200" dirty="0"/>
        </a:p>
      </dsp:txBody>
      <dsp:txXfrm>
        <a:off x="456439" y="3227765"/>
        <a:ext cx="3539180" cy="1415672"/>
      </dsp:txXfrm>
    </dsp:sp>
    <dsp:sp modelId="{F5CA623B-3847-4DD4-A077-5A61DA326F33}">
      <dsp:nvSpPr>
        <dsp:cNvPr id="0" name=""/>
        <dsp:cNvSpPr/>
      </dsp:nvSpPr>
      <dsp:spPr>
        <a:xfrm>
          <a:off x="3535526" y="3348097"/>
          <a:ext cx="2937519" cy="1175007"/>
        </a:xfrm>
        <a:prstGeom prst="chevron">
          <a:avLst/>
        </a:prstGeom>
        <a:solidFill>
          <a:schemeClr val="accent3">
            <a:tint val="40000"/>
            <a:alpha val="90000"/>
            <a:hueOff val="10716850"/>
            <a:satOff val="-13793"/>
            <a:lumOff val="-1075"/>
            <a:alphaOff val="0"/>
          </a:schemeClr>
        </a:solidFill>
        <a:ln w="25400" cap="rnd"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800100">
            <a:lnSpc>
              <a:spcPct val="90000"/>
            </a:lnSpc>
            <a:spcBef>
              <a:spcPct val="0"/>
            </a:spcBef>
            <a:spcAft>
              <a:spcPct val="35000"/>
            </a:spcAft>
          </a:pPr>
          <a:r>
            <a:rPr lang="ru-RU" sz="18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Резервный план</a:t>
          </a:r>
          <a:endParaRPr lang="ru-RU" sz="18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3535526" y="3348097"/>
        <a:ext cx="2937519" cy="11750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39691-5F8D-4196-900F-4578A24CC524}" type="datetimeFigureOut">
              <a:rPr lang="ru-RU" smtClean="0"/>
              <a:pPr/>
              <a:t>19.12.2015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65093-4DC7-41AA-92BE-F8286B4C0CD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EC2B6-CA01-42CE-8A7B-5B15D0E92284}" type="slidenum">
              <a:rPr lang="ru-RU"/>
              <a:pPr/>
              <a:t>1</a:t>
            </a:fld>
            <a:endParaRPr lang="ru-RU"/>
          </a:p>
        </p:txBody>
      </p:sp>
      <p:sp>
        <p:nvSpPr>
          <p:cNvPr id="19458" name="Rectangle 2"/>
          <p:cNvSpPr>
            <a:spLocks noGrp="1" noRot="1" noChangeAspect="1" noChangeArrowheads="1" noTextEdit="1"/>
          </p:cNvSpPr>
          <p:nvPr>
            <p:ph type="sldImg"/>
          </p:nvPr>
        </p:nvSpPr>
        <p:spPr>
          <a:xfrm>
            <a:off x="1128713" y="700088"/>
            <a:ext cx="4587875" cy="3441700"/>
          </a:xfrm>
          <a:ln/>
        </p:spPr>
      </p:sp>
      <p:sp>
        <p:nvSpPr>
          <p:cNvPr id="19459" name="Rectangle 3"/>
          <p:cNvSpPr>
            <a:spLocks noGrp="1" noChangeArrowheads="1"/>
          </p:cNvSpPr>
          <p:nvPr>
            <p:ph type="body" idx="1"/>
          </p:nvPr>
        </p:nvSpPr>
        <p:spPr>
          <a:xfrm>
            <a:off x="922760" y="4353588"/>
            <a:ext cx="4996405" cy="4139573"/>
          </a:xfrm>
          <a:ln/>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3182C-A20A-43A0-84FF-EC047C9F10C7}" type="slidenum">
              <a:rPr lang="ru-RU"/>
              <a:pPr/>
              <a:t>17</a:t>
            </a:fld>
            <a:endParaRPr lang="ru-RU"/>
          </a:p>
        </p:txBody>
      </p:sp>
      <p:sp>
        <p:nvSpPr>
          <p:cNvPr id="132098" name="Rectangle 2"/>
          <p:cNvSpPr>
            <a:spLocks noGrp="1" noRot="1" noChangeAspect="1" noTextEdit="1"/>
          </p:cNvSpPr>
          <p:nvPr>
            <p:ph type="sldImg"/>
          </p:nvPr>
        </p:nvSpPr>
        <p:spPr>
          <a:ln/>
        </p:spPr>
      </p:sp>
      <p:sp>
        <p:nvSpPr>
          <p:cNvPr id="132099" name="Rectangle 3"/>
          <p:cNvSpPr>
            <a:spLocks noGrp="1"/>
          </p:cNvSpPr>
          <p:nvPr>
            <p:ph type="body" idx="1"/>
          </p:nvPr>
        </p:nvSpPr>
        <p:spPr>
          <a:xfrm>
            <a:off x="686444" y="4343327"/>
            <a:ext cx="5485114" cy="4114653"/>
          </a:xfrm>
          <a:noFill/>
        </p:spPr>
        <p:txBody>
          <a:bodyPr lIns="91705" tIns="45853" rIns="91705" bIns="45853"/>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54DD3-638A-457D-B52E-1C2AF6778773}" type="slidenum">
              <a:rPr lang="ru-RU"/>
              <a:pPr/>
              <a:t>18</a:t>
            </a:fld>
            <a:endParaRPr lang="ru-RU"/>
          </a:p>
        </p:txBody>
      </p:sp>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xfrm>
            <a:off x="686444" y="4343327"/>
            <a:ext cx="5485114" cy="4114653"/>
          </a:xfrm>
          <a:noFill/>
        </p:spPr>
        <p:txBody>
          <a:bodyPr lIns="91705" tIns="45853" rIns="91705" bIns="45853"/>
          <a:lstStyle/>
          <a:p>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5C458-20FE-4550-91C7-07AD48825211}" type="slidenum">
              <a:rPr lang="ru-RU"/>
              <a:pPr/>
              <a:t>19</a:t>
            </a:fld>
            <a:endParaRPr lang="ru-RU"/>
          </a:p>
        </p:txBody>
      </p:sp>
      <p:sp>
        <p:nvSpPr>
          <p:cNvPr id="136194" name="Rectangle 2"/>
          <p:cNvSpPr>
            <a:spLocks noGrp="1" noRot="1" noChangeAspect="1" noTextEdit="1"/>
          </p:cNvSpPr>
          <p:nvPr>
            <p:ph type="sldImg"/>
          </p:nvPr>
        </p:nvSpPr>
        <p:spPr>
          <a:ln/>
        </p:spPr>
      </p:sp>
      <p:sp>
        <p:nvSpPr>
          <p:cNvPr id="136195" name="Rectangle 3"/>
          <p:cNvSpPr>
            <a:spLocks noGrp="1"/>
          </p:cNvSpPr>
          <p:nvPr>
            <p:ph type="body" idx="1"/>
          </p:nvPr>
        </p:nvSpPr>
        <p:spPr>
          <a:xfrm>
            <a:off x="686444" y="4343327"/>
            <a:ext cx="5485114" cy="4114653"/>
          </a:xfrm>
        </p:spPr>
        <p:txBody>
          <a:bodyPr lIns="91705" tIns="45853" rIns="91705" bIns="45853"/>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2C9ED-DE2B-46D4-8AB6-06AA8D0FFBDC}" type="slidenum">
              <a:rPr lang="ru-RU"/>
              <a:pPr/>
              <a:t>20</a:t>
            </a:fld>
            <a:endParaRPr lang="ru-RU"/>
          </a:p>
        </p:txBody>
      </p:sp>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xfrm>
            <a:off x="686444" y="4343327"/>
            <a:ext cx="5485114" cy="4114653"/>
          </a:xfrm>
          <a:noFill/>
        </p:spPr>
        <p:txBody>
          <a:bodyPr lIns="91705" tIns="45853" rIns="91705" bIns="45853"/>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FB7D8-CA0C-4DF7-B467-AD491B7CB557}" type="slidenum">
              <a:rPr lang="ru-RU"/>
              <a:pPr/>
              <a:t>21</a:t>
            </a:fld>
            <a:endParaRPr lang="ru-RU"/>
          </a:p>
        </p:txBody>
      </p:sp>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xfrm>
            <a:off x="686444" y="4344793"/>
            <a:ext cx="5485114" cy="4114654"/>
          </a:xfrm>
        </p:spPr>
        <p:txBody>
          <a:bodyPr lIns="91705" tIns="45853" rIns="91705" bIns="45853"/>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C7E0C-C1DD-4A67-BA9F-648BD468CDFE}" type="slidenum">
              <a:rPr lang="ru-RU"/>
              <a:pPr/>
              <a:t>22</a:t>
            </a:fld>
            <a:endParaRPr lang="ru-RU"/>
          </a:p>
        </p:txBody>
      </p:sp>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xfrm>
            <a:off x="686444" y="4344793"/>
            <a:ext cx="5485114" cy="4114654"/>
          </a:xfrm>
        </p:spPr>
        <p:txBody>
          <a:bodyPr lIns="91705" tIns="45853" rIns="91705" bIns="45853"/>
          <a:lstStyle/>
          <a:p>
            <a:r>
              <a:rPr lang="ru-RU" dirty="0"/>
              <a:t>Все проекты имеют определенную степень риска, а все действия, связанные с управлением этими рисками имеют свою стоимость. И руководитель проекта, и клиенты должны быть уверены, что затраты труда и денег на управление каждым риском не превышают стоимости того ущерба, который мог быть этим риском нанесен проекту. Для рисков высокого уровня, как правило, это не вопрос. В то же время, если Вы управляете средними рисками, убедитесь, что выигрыш и затраты от такого управления имеют разумное соотношение для Вашего проекта. Если окажется, что затраты на управление риском превышают вероятные потери от его наступления, Вам придется сменить стратегию реагирования для этого риска. Вполне возможно даже, что Вы откажетесь в дальнейшем от управления этим риском и "примете" его как есть.</a:t>
            </a:r>
          </a:p>
          <a:p>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B0C8B-1F03-4FCB-B0C2-902C13B44453}" type="slidenum">
              <a:rPr lang="ru-RU"/>
              <a:pPr/>
              <a:t>23</a:t>
            </a:fld>
            <a:endParaRPr lang="ru-RU"/>
          </a:p>
        </p:txBody>
      </p:sp>
      <p:sp>
        <p:nvSpPr>
          <p:cNvPr id="115714" name="Rectangle 2"/>
          <p:cNvSpPr>
            <a:spLocks noGrp="1" noRot="1" noChangeAspect="1" noTextEdit="1"/>
          </p:cNvSpPr>
          <p:nvPr>
            <p:ph type="sldImg"/>
          </p:nvPr>
        </p:nvSpPr>
        <p:spPr>
          <a:ln/>
        </p:spPr>
      </p:sp>
      <p:sp>
        <p:nvSpPr>
          <p:cNvPr id="115715" name="Rectangle 3"/>
          <p:cNvSpPr>
            <a:spLocks noGrp="1"/>
          </p:cNvSpPr>
          <p:nvPr>
            <p:ph type="body" idx="1"/>
          </p:nvPr>
        </p:nvSpPr>
        <p:spPr>
          <a:xfrm>
            <a:off x="686444" y="4344793"/>
            <a:ext cx="5485114" cy="4114654"/>
          </a:xfrm>
          <a:noFill/>
        </p:spPr>
        <p:txBody>
          <a:bodyPr lIns="91705" tIns="45853" rIns="91705" bIns="45853"/>
          <a:lstStyle/>
          <a:p>
            <a:r>
              <a:rPr lang="ru-RU" sz="1400" dirty="0"/>
              <a:t>1. Профилактические меры принимаемые до возникновения риска и нацеленные на упразднение возможности появления риска или снижение вероятности его возникновения. </a:t>
            </a:r>
          </a:p>
          <a:p>
            <a:r>
              <a:rPr lang="ru-RU" sz="1400" dirty="0"/>
              <a:t>2. Меры по устранению риска, принимаемые в случае возникновения риска. </a:t>
            </a:r>
          </a:p>
          <a:p>
            <a:r>
              <a:rPr lang="ru-RU" sz="1400" dirty="0"/>
              <a:t>3. Резервный план - меры, принимаемые в случае, если меры по устранению риска оказываются неэффективными, или наступил незапланированный риск.</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365093-4DC7-41AA-92BE-F8286B4C0CD2}" type="slidenum">
              <a:rPr lang="ru-RU" smtClean="0"/>
              <a:pPr/>
              <a:t>29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9721B-0369-4D12-9FC9-8276CC07E49E}" type="slidenum">
              <a:rPr lang="ru-RU"/>
              <a:pPr/>
              <a:t>36</a:t>
            </a:fld>
            <a:endParaRPr lang="ru-RU"/>
          </a:p>
        </p:txBody>
      </p:sp>
      <p:sp>
        <p:nvSpPr>
          <p:cNvPr id="2852866" name="Rectangle 2"/>
          <p:cNvSpPr>
            <a:spLocks noGrp="1" noRot="1" noChangeAspect="1" noChangeArrowheads="1" noTextEdit="1"/>
          </p:cNvSpPr>
          <p:nvPr>
            <p:ph type="sldImg"/>
          </p:nvPr>
        </p:nvSpPr>
        <p:spPr>
          <a:xfrm>
            <a:off x="1144588" y="687388"/>
            <a:ext cx="4568825" cy="3425825"/>
          </a:xfrm>
          <a:ln w="12700" cap="flat"/>
        </p:spPr>
      </p:sp>
      <p:sp>
        <p:nvSpPr>
          <p:cNvPr id="2852867" name="Rectangle 3"/>
          <p:cNvSpPr>
            <a:spLocks noGrp="1" noChangeArrowheads="1"/>
          </p:cNvSpPr>
          <p:nvPr>
            <p:ph type="body" idx="1"/>
          </p:nvPr>
        </p:nvSpPr>
        <p:spPr>
          <a:ln/>
        </p:spPr>
        <p:txBody>
          <a:bodyPr lIns="93069" tIns="46535" rIns="93069" bIns="46535"/>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365093-4DC7-41AA-92BE-F8286B4C0CD2}" type="slidenum">
              <a:rPr lang="ru-RU" smtClean="0"/>
              <a:pPr/>
              <a:t>41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365093-4DC7-41AA-92BE-F8286B4C0CD2}" type="slidenum">
              <a:rPr lang="ru-RU" smtClean="0"/>
              <a:pPr/>
              <a:t>5</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365093-4DC7-41AA-92BE-F8286B4C0CD2}" type="slidenum">
              <a:rPr lang="ru-RU" smtClean="0"/>
              <a:pPr/>
              <a:t>52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365093-4DC7-41AA-92BE-F8286B4C0CD2}" type="slidenum">
              <a:rPr lang="ru-RU" smtClean="0"/>
              <a:pPr/>
              <a:t>56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0A5F8-5DBC-4734-B113-92999C7794B8}" type="slidenum">
              <a:rPr lang="ru-RU"/>
              <a:pPr/>
              <a:t>61</a:t>
            </a:fld>
            <a:endParaRPr lang="ru-RU"/>
          </a:p>
        </p:txBody>
      </p:sp>
      <p:sp>
        <p:nvSpPr>
          <p:cNvPr id="21506" name="Rectangle 2"/>
          <p:cNvSpPr>
            <a:spLocks noGrp="1" noRot="1" noChangeAspect="1" noChangeArrowheads="1" noTextEdit="1"/>
          </p:cNvSpPr>
          <p:nvPr>
            <p:ph type="sldImg"/>
          </p:nvPr>
        </p:nvSpPr>
        <p:spPr>
          <a:xfrm>
            <a:off x="1146175" y="687388"/>
            <a:ext cx="4567238" cy="3425825"/>
          </a:xfrm>
          <a:ln w="12700" cap="flat"/>
        </p:spPr>
      </p:sp>
      <p:sp>
        <p:nvSpPr>
          <p:cNvPr id="21507" name="Rectangle 3"/>
          <p:cNvSpPr>
            <a:spLocks noGrp="1" noChangeArrowheads="1"/>
          </p:cNvSpPr>
          <p:nvPr>
            <p:ph type="body" idx="1"/>
          </p:nvPr>
        </p:nvSpPr>
        <p:spPr>
          <a:xfrm>
            <a:off x="685800" y="4344988"/>
            <a:ext cx="5486400" cy="4113212"/>
          </a:xfrm>
          <a:ln/>
        </p:spPr>
        <p:txBody>
          <a:bodyPr lIns="93069" tIns="46535" rIns="93069" bIns="46535"/>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A0279-851E-444D-B657-C942617401BB}" type="slidenum">
              <a:rPr lang="ru-RU"/>
              <a:pPr/>
              <a:t>62</a:t>
            </a:fld>
            <a:endParaRPr lang="ru-RU"/>
          </a:p>
        </p:txBody>
      </p:sp>
      <p:sp>
        <p:nvSpPr>
          <p:cNvPr id="23554" name="Rectangle 2"/>
          <p:cNvSpPr>
            <a:spLocks noGrp="1" noRot="1" noChangeAspect="1" noChangeArrowheads="1" noTextEdit="1"/>
          </p:cNvSpPr>
          <p:nvPr>
            <p:ph type="sldImg"/>
          </p:nvPr>
        </p:nvSpPr>
        <p:spPr>
          <a:xfrm>
            <a:off x="1146175" y="687388"/>
            <a:ext cx="4567238" cy="3425825"/>
          </a:xfrm>
          <a:ln w="12700" cap="flat"/>
        </p:spPr>
      </p:sp>
      <p:sp>
        <p:nvSpPr>
          <p:cNvPr id="23555" name="Rectangle 3"/>
          <p:cNvSpPr>
            <a:spLocks noGrp="1" noChangeArrowheads="1"/>
          </p:cNvSpPr>
          <p:nvPr>
            <p:ph type="body" idx="1"/>
          </p:nvPr>
        </p:nvSpPr>
        <p:spPr>
          <a:xfrm>
            <a:off x="685800" y="4344988"/>
            <a:ext cx="5486400" cy="4113212"/>
          </a:xfrm>
          <a:ln/>
        </p:spPr>
        <p:txBody>
          <a:bodyPr lIns="93069" tIns="46535" rIns="93069" bIns="46535"/>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DB037-F3E0-4E67-81B1-1E7B1853953C}" type="slidenum">
              <a:rPr lang="ru-RU"/>
              <a:pPr/>
              <a:t>63</a:t>
            </a:fld>
            <a:endParaRPr lang="ru-RU"/>
          </a:p>
        </p:txBody>
      </p:sp>
      <p:sp>
        <p:nvSpPr>
          <p:cNvPr id="25602" name="Rectangle 2"/>
          <p:cNvSpPr>
            <a:spLocks noGrp="1" noRot="1" noChangeAspect="1" noChangeArrowheads="1" noTextEdit="1"/>
          </p:cNvSpPr>
          <p:nvPr>
            <p:ph type="sldImg"/>
          </p:nvPr>
        </p:nvSpPr>
        <p:spPr>
          <a:xfrm>
            <a:off x="1146175" y="687388"/>
            <a:ext cx="4567238" cy="3425825"/>
          </a:xfrm>
          <a:ln w="12700" cap="flat"/>
        </p:spPr>
      </p:sp>
      <p:sp>
        <p:nvSpPr>
          <p:cNvPr id="25603" name="Rectangle 3"/>
          <p:cNvSpPr>
            <a:spLocks noGrp="1" noChangeArrowheads="1"/>
          </p:cNvSpPr>
          <p:nvPr>
            <p:ph type="body" idx="1"/>
          </p:nvPr>
        </p:nvSpPr>
        <p:spPr>
          <a:xfrm>
            <a:off x="685800" y="4344988"/>
            <a:ext cx="5486400" cy="4113212"/>
          </a:xfrm>
          <a:ln/>
        </p:spPr>
        <p:txBody>
          <a:bodyPr lIns="93069" tIns="46535" rIns="93069" bIns="46535"/>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4B1B6-4591-4792-8AC0-43E48D56AEB0}" type="slidenum">
              <a:rPr lang="ru-RU"/>
              <a:pPr/>
              <a:t>7</a:t>
            </a:fld>
            <a:endParaRPr lang="ru-RU"/>
          </a:p>
        </p:txBody>
      </p:sp>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xfrm>
            <a:off x="686444" y="4344793"/>
            <a:ext cx="5485114" cy="4114654"/>
          </a:xfrm>
          <a:noFill/>
        </p:spPr>
        <p:txBody>
          <a:bodyPr lIns="91705" tIns="45853" rIns="91705" bIns="45853"/>
          <a:lstStyle/>
          <a:p>
            <a:pPr marL="228600" indent="-228600"/>
            <a:r>
              <a:rPr lang="ru-RU" b="1" dirty="0"/>
              <a:t>Риск</a:t>
            </a:r>
            <a:r>
              <a:rPr lang="ru-RU" dirty="0"/>
              <a:t> – сочетание вероятности события и его последствий.(Гост Р 51897-2002)</a:t>
            </a:r>
          </a:p>
          <a:p>
            <a:pPr marL="228600" indent="-228600"/>
            <a:r>
              <a:rPr lang="ru-RU" dirty="0"/>
              <a:t>Понятие риска – это комбинация двух элементов:</a:t>
            </a:r>
          </a:p>
          <a:p>
            <a:pPr marL="742950" lvl="1" indent="-285750">
              <a:buFont typeface="Arial" charset="0"/>
              <a:buChar char="–"/>
            </a:pPr>
            <a:r>
              <a:rPr lang="ru-RU" dirty="0"/>
              <a:t>вероятность возникновения события или комбинации событий, приводящих к аварии, или частота таких случаев;</a:t>
            </a:r>
          </a:p>
          <a:p>
            <a:pPr marL="742950" lvl="1" indent="-285750">
              <a:buFont typeface="Arial" charset="0"/>
              <a:buChar char="–"/>
            </a:pPr>
            <a:r>
              <a:rPr lang="ru-RU" dirty="0"/>
              <a:t>последствия аварии.</a:t>
            </a:r>
          </a:p>
          <a:p>
            <a:pPr marL="228600" indent="-228600"/>
            <a:r>
              <a:rPr lang="ru-RU" dirty="0"/>
              <a:t>Примечания.</a:t>
            </a:r>
          </a:p>
          <a:p>
            <a:pPr marL="228600" indent="-228600"/>
            <a:r>
              <a:rPr lang="ru-RU" dirty="0"/>
              <a:t>1. Термин «риск» обычно используют только тогда, когда существует возможность негативных последствий.</a:t>
            </a:r>
          </a:p>
          <a:p>
            <a:pPr marL="228600" indent="-228600"/>
            <a:r>
              <a:rPr lang="ru-RU" dirty="0"/>
              <a:t>2. В некоторых ситуациях риск обусловлен возможностью отклонения от ожидаемого результата или события.</a:t>
            </a:r>
          </a:p>
          <a:p>
            <a:pPr marL="228600" indent="-228600"/>
            <a:r>
              <a:rPr lang="ru-RU" b="1" dirty="0"/>
              <a:t>Событие – </a:t>
            </a:r>
            <a:r>
              <a:rPr lang="ru-RU" dirty="0"/>
              <a:t>возникновение специфического набора обстоятельств, при которых происходит явление.</a:t>
            </a:r>
          </a:p>
          <a:p>
            <a:pPr marL="228600" indent="-228600"/>
            <a:r>
              <a:rPr lang="ru-RU" b="1" dirty="0"/>
              <a:t>Вероятность – </a:t>
            </a:r>
            <a:r>
              <a:rPr lang="ru-RU" dirty="0"/>
              <a:t>мера того, что событие может произойти.</a:t>
            </a:r>
          </a:p>
          <a:p>
            <a:pPr marL="228600" indent="-228600"/>
            <a:r>
              <a:rPr lang="ru-RU" b="1" dirty="0"/>
              <a:t>Последствие</a:t>
            </a:r>
            <a:r>
              <a:rPr lang="ru-RU" dirty="0"/>
              <a:t> – результат события </a:t>
            </a:r>
            <a:r>
              <a:rPr lang="en-US" dirty="0"/>
              <a:t>(</a:t>
            </a:r>
            <a:r>
              <a:rPr lang="ru-RU" dirty="0"/>
              <a:t>может быть положительное, отрицательное и нейтральное</a:t>
            </a:r>
            <a:r>
              <a:rPr lang="en-US" dirty="0"/>
              <a:t>)</a:t>
            </a:r>
            <a:r>
              <a:rPr lang="ru-RU" dirty="0"/>
              <a:t>.</a:t>
            </a:r>
          </a:p>
          <a:p>
            <a:pPr marL="228600" indent="-228600"/>
            <a:r>
              <a:rPr lang="ru-RU" dirty="0"/>
              <a:t>Примечания.</a:t>
            </a:r>
          </a:p>
          <a:p>
            <a:pPr marL="228600" indent="-228600"/>
            <a:r>
              <a:rPr lang="ru-RU" dirty="0"/>
              <a:t>результатом события может быть одно или более последствий.</a:t>
            </a:r>
          </a:p>
          <a:p>
            <a:pPr marL="228600" indent="-228600"/>
            <a:r>
              <a:rPr lang="ru-RU" dirty="0"/>
              <a:t>последствия могут быть ранжированы от позитивных до негативных. Однако применительно к аспектам безопасности последствия всегда негативные.</a:t>
            </a:r>
          </a:p>
          <a:p>
            <a:pPr marL="228600" indent="-228600"/>
            <a:r>
              <a:rPr lang="ru-RU" dirty="0"/>
              <a:t>Последствия могут быть выражены качественно или количественно.</a:t>
            </a:r>
          </a:p>
          <a:p>
            <a:pPr marL="228600" indent="-228600"/>
            <a:r>
              <a:rPr lang="ru-RU" b="1" dirty="0"/>
              <a:t>Причина риска</a:t>
            </a:r>
            <a:r>
              <a:rPr lang="ru-RU" dirty="0"/>
              <a:t> – это ситуация, которая может вызвать один или более рисков.</a:t>
            </a:r>
          </a:p>
          <a:p>
            <a:pPr marL="228600" indent="-228600"/>
            <a:endParaRPr lang="ru-RU" dirty="0"/>
          </a:p>
          <a:p>
            <a:pPr marL="228600" indent="-228600"/>
            <a:r>
              <a:rPr lang="ru-RU" dirty="0"/>
              <a:t>Менеджмент риска – скоординированные действия по руководству и управлению организацией в отношении риска.</a:t>
            </a:r>
          </a:p>
          <a:p>
            <a:pPr marL="228600" indent="-228600"/>
            <a:r>
              <a:rPr lang="ru-RU" dirty="0"/>
              <a:t>Примечание. Обычно менеджмент риска включает в себя оценку риска, обработку риска, принятие риска и коммуникацию риска.</a:t>
            </a:r>
          </a:p>
          <a:p>
            <a:pPr marL="228600" indent="-228600"/>
            <a:r>
              <a:rPr lang="ru-RU" dirty="0"/>
              <a:t>Оценка риска  - Общий процесс анализа риска и оценивания риска.</a:t>
            </a:r>
          </a:p>
          <a:p>
            <a:pPr marL="228600" indent="-228600"/>
            <a:r>
              <a:rPr lang="ru-RU" dirty="0"/>
              <a:t>Анализ риска – Систематическое использование информации для определения источников и количественной оценки риска.</a:t>
            </a:r>
          </a:p>
          <a:p>
            <a:pPr marL="228600" indent="-228600"/>
            <a:r>
              <a:rPr lang="ru-RU" dirty="0"/>
              <a:t>Примечания. Анализ риска  обеспечивает базу для оценивания риска, мероприятий по снижению риска и принятия риска.</a:t>
            </a:r>
          </a:p>
          <a:p>
            <a:pPr marL="228600" indent="-228600"/>
            <a:r>
              <a:rPr lang="ru-RU" dirty="0"/>
              <a:t>Обработка риска – Процесс выбора и осуществления мер по модификации риска.</a:t>
            </a:r>
          </a:p>
          <a:p>
            <a:pPr marL="228600" indent="-228600"/>
            <a:r>
              <a:rPr lang="ru-RU" dirty="0"/>
              <a:t>Примечания. Меры по обработке риска могут включать в себя избежание, оптимизацию, перенос или сохранение риска.</a:t>
            </a:r>
          </a:p>
          <a:p>
            <a:pPr marL="228600" indent="-228600"/>
            <a:r>
              <a:rPr lang="ru-RU" dirty="0"/>
              <a:t>Принятие риск – решение принять риск</a:t>
            </a:r>
          </a:p>
          <a:p>
            <a:pPr marL="228600" indent="-228600"/>
            <a:r>
              <a:rPr lang="ru-RU" dirty="0"/>
              <a:t>Коммуникация риска – обмен информацией о риске или совместное использование этой информации между лицом, принимающим решение, и другими причастными сторонами. </a:t>
            </a:r>
          </a:p>
          <a:p>
            <a:pPr marL="228600" indent="-228600"/>
            <a:r>
              <a:rPr lang="ru-RU" dirty="0"/>
              <a:t>Система менеджмента риска – набор элементов системы менеджмента организации в отношении менеджмента риска.</a:t>
            </a:r>
          </a:p>
          <a:p>
            <a:pPr marL="228600" indent="-228600"/>
            <a:r>
              <a:rPr lang="ru-RU" dirty="0"/>
              <a:t>Примечание – Элементы системы менеджмента риска могут включать в себя стратегическое планирование, принятие решений и другие процессы, затрагивающие риск.</a:t>
            </a:r>
          </a:p>
          <a:p>
            <a:pPr marL="228600" indent="-228600"/>
            <a:r>
              <a:rPr lang="ru-RU" dirty="0"/>
              <a:t>При осуществлении деятельности мы стремимся к определенной цели. </a:t>
            </a:r>
          </a:p>
          <a:p>
            <a:pPr marL="228600" indent="-228600"/>
            <a:endParaRPr lang="ru-RU" dirty="0"/>
          </a:p>
          <a:p>
            <a:pPr marL="228600" indent="-228600"/>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AE136-4281-4BA3-873A-FAB4B7C6B23E}" type="slidenum">
              <a:rPr lang="ru-RU"/>
              <a:pPr/>
              <a:t>8</a:t>
            </a:fld>
            <a:endParaRPr lang="ru-RU"/>
          </a:p>
        </p:txBody>
      </p:sp>
      <p:sp>
        <p:nvSpPr>
          <p:cNvPr id="99330" name="Rectangle 2"/>
          <p:cNvSpPr>
            <a:spLocks noGrp="1" noRot="1" noChangeAspect="1" noTextEdit="1"/>
          </p:cNvSpPr>
          <p:nvPr>
            <p:ph type="sldImg"/>
          </p:nvPr>
        </p:nvSpPr>
        <p:spPr>
          <a:ln/>
        </p:spPr>
      </p:sp>
      <p:sp>
        <p:nvSpPr>
          <p:cNvPr id="99331" name="Rectangle 3"/>
          <p:cNvSpPr>
            <a:spLocks noGrp="1"/>
          </p:cNvSpPr>
          <p:nvPr>
            <p:ph type="body" idx="1"/>
          </p:nvPr>
        </p:nvSpPr>
        <p:spPr>
          <a:xfrm>
            <a:off x="686444" y="4344793"/>
            <a:ext cx="5485114" cy="4114654"/>
          </a:xfrm>
          <a:noFill/>
        </p:spPr>
        <p:txBody>
          <a:bodyPr lIns="91705" tIns="45853" rIns="91705" bIns="45853"/>
          <a:lstStyle/>
          <a:p>
            <a:pPr>
              <a:lnSpc>
                <a:spcPct val="90000"/>
              </a:lnSpc>
            </a:pPr>
            <a:r>
              <a:rPr lang="ru-RU" sz="1000" dirty="0"/>
              <a:t>Неопределенность имеет место при любых видах деятельности. В процессе своего функционирования организация испытывает зависимость от целого ряда причин, которые можно систематизировать в виде схемы неопределенностей, представленной на рис.</a:t>
            </a:r>
          </a:p>
          <a:p>
            <a:pPr>
              <a:lnSpc>
                <a:spcPct val="90000"/>
              </a:lnSpc>
            </a:pPr>
            <a:r>
              <a:rPr lang="ru-RU" sz="1000" dirty="0"/>
              <a:t>Необходимость учета фактора времени обусловлена тем, что риски могут быть распределены во времени. Равные по величине риски, по-разному распределенные во времени, обеспечивают неодинаковый результат и разное влияние на проект.</a:t>
            </a:r>
          </a:p>
          <a:p>
            <a:pPr>
              <a:lnSpc>
                <a:spcPct val="90000"/>
              </a:lnSpc>
            </a:pPr>
            <a:r>
              <a:rPr lang="ru-RU" sz="1000" dirty="0"/>
              <a:t>По факторам возникновения неопределенности подразделяются на экономические (коммерческие) и политические. Экономические неопределенности обусловлены неблагоприятными изменениями в среде экономических объектов или в экономике страны, к ним относятся: неопределенность рыночного спроса, слабая предсказуемость рыночных цен, неопределенность рыночного предложения, недостаточность информации о действиях конкурентов и т.д. Политические неопределенности обусловлены изменением политической обстановки, влияющей на деятельность. Эти виды неопределенности связаны между собой, и часто на практике их достаточно трудно разделить.</a:t>
            </a:r>
          </a:p>
          <a:p>
            <a:pPr>
              <a:lnSpc>
                <a:spcPct val="90000"/>
              </a:lnSpc>
            </a:pPr>
            <a:r>
              <a:rPr lang="ru-RU" sz="1000" dirty="0"/>
              <a:t>Природная неопределенность описывается совокупностью факторов, среди которых могут быть: климатические, погодные условия, различного рода помехи (атмосферные, электромагнитные и др.).</a:t>
            </a:r>
          </a:p>
          <a:p>
            <a:pPr>
              <a:lnSpc>
                <a:spcPct val="90000"/>
              </a:lnSpc>
            </a:pPr>
            <a:r>
              <a:rPr lang="ru-RU" sz="1000" dirty="0"/>
              <a:t>Следующим видом является неопределенность внешней среды. Внутренняя среда включает факторы, обусловленные деятельностью самого предпринимателя и его контактами. Внешняя среда представлена факторами, которые не связаны непосредственно с деятельностью предпринимателя и имеют более широкий социальный, демографический, политический и иной характер.</a:t>
            </a:r>
          </a:p>
          <a:p>
            <a:pPr>
              <a:lnSpc>
                <a:spcPct val="90000"/>
              </a:lnSpc>
            </a:pPr>
            <a:r>
              <a:rPr lang="ru-RU" sz="1000" dirty="0"/>
              <a:t>Особый вид неопределенности имеет место при наличии конфликтных ситуаций, в качестве которых могут быть: стратегия и тактика лиц, участвующих в том или ином конкурсе, действия конкурентов, ценовая политика </a:t>
            </a:r>
            <a:r>
              <a:rPr lang="ru-RU" sz="1000" dirty="0" err="1"/>
              <a:t>олигополистов</a:t>
            </a:r>
            <a:r>
              <a:rPr lang="ru-RU" sz="1000" dirty="0"/>
              <a:t> и т.п.</a:t>
            </a:r>
          </a:p>
          <a:p>
            <a:pPr>
              <a:lnSpc>
                <a:spcPct val="90000"/>
              </a:lnSpc>
            </a:pPr>
            <a:r>
              <a:rPr lang="ru-RU" sz="1000" dirty="0"/>
              <a:t>Обособленную группу составляют задачи, в которых рассматриваются проблемы несовпадающих интересов и многокритериального выбора оптимальных решений в условиях неопределенности.</a:t>
            </a:r>
          </a:p>
          <a:p>
            <a:pPr>
              <a:lnSpc>
                <a:spcPct val="90000"/>
              </a:lnSpc>
            </a:pPr>
            <a:r>
              <a:rPr lang="ru-RU" sz="1000" dirty="0"/>
              <a:t>Наличие неопределенностей значительно усложняет процесс выбора оптимальных решений и может привести к непредсказуемым результатам.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9736F-961B-44FD-B352-9D5C1AA301D5}" type="slidenum">
              <a:rPr lang="ru-RU"/>
              <a:pPr/>
              <a:t>9</a:t>
            </a:fld>
            <a:endParaRPr lang="ru-RU"/>
          </a:p>
        </p:txBody>
      </p:sp>
      <p:sp>
        <p:nvSpPr>
          <p:cNvPr id="101378" name="Rectangle 2"/>
          <p:cNvSpPr>
            <a:spLocks noGrp="1" noRot="1" noChangeAspect="1" noTextEdit="1"/>
          </p:cNvSpPr>
          <p:nvPr>
            <p:ph type="sldImg"/>
          </p:nvPr>
        </p:nvSpPr>
        <p:spPr>
          <a:ln/>
        </p:spPr>
      </p:sp>
      <p:sp>
        <p:nvSpPr>
          <p:cNvPr id="92163" name="Rectangle 3"/>
          <p:cNvSpPr>
            <a:spLocks noGrp="1"/>
          </p:cNvSpPr>
          <p:nvPr>
            <p:ph type="body" idx="1"/>
          </p:nvPr>
        </p:nvSpPr>
        <p:spPr>
          <a:ln/>
        </p:spPr>
        <p:txBody>
          <a:bodyPr lIns="91705" tIns="45853" rIns="91705" bIns="45853"/>
          <a:lstStyle/>
          <a:p>
            <a:pPr marL="228600" indent="-228600"/>
            <a:r>
              <a:rPr lang="ru-RU" sz="1000" dirty="0"/>
              <a:t>Процессы управления рисками можно представить в виде модели непрерывного цикла:</a:t>
            </a:r>
          </a:p>
          <a:p>
            <a:pPr marL="228600" indent="-228600">
              <a:buFontTx/>
              <a:buAutoNum type="arabicPeriod"/>
            </a:pPr>
            <a:r>
              <a:rPr lang="ru-RU" sz="1000" dirty="0"/>
              <a:t>Идентификация рисков – определение рисков, способных повлиять на проект, и документирование их характеристик. </a:t>
            </a:r>
          </a:p>
          <a:p>
            <a:pPr marL="228600" indent="-228600">
              <a:buFontTx/>
              <a:buAutoNum type="arabicPeriod"/>
            </a:pPr>
            <a:r>
              <a:rPr lang="ru-RU" sz="1000" dirty="0"/>
              <a:t>Анализ рисков – качественная оценка рисков и условий их возникновения с целью определения их влияния на успех проекта. Количественная оценка вероятности возникновения и влияния последствий рисков на проект.</a:t>
            </a:r>
          </a:p>
          <a:p>
            <a:pPr marL="228600" indent="-228600">
              <a:buFontTx/>
              <a:buAutoNum type="arabicPeriod"/>
            </a:pPr>
            <a:r>
              <a:rPr lang="ru-RU" sz="1000" dirty="0"/>
              <a:t>Реагирование на риски – определение процедур и методов по ослаблению отрицательных последствий рисковых событий и использованию возможных преимуществ, разработка действий и выполнение мер по оптимизации рисков.</a:t>
            </a:r>
          </a:p>
          <a:p>
            <a:pPr marL="228600" indent="-228600">
              <a:buFontTx/>
              <a:buAutoNum type="arabicPeriod"/>
            </a:pPr>
            <a:r>
              <a:rPr lang="ru-RU" sz="1000" dirty="0"/>
              <a:t>Мониторинг рисков - определение остающихся рисков, выполнение плана управления рисками проекта и оценка эффективности действий по оптимизации рисков.</a:t>
            </a:r>
          </a:p>
          <a:p>
            <a:pPr marL="228600" indent="-228600"/>
            <a:endParaRPr lang="ru-RU" sz="1000" dirty="0"/>
          </a:p>
          <a:p>
            <a:pPr marL="228600" indent="-228600"/>
            <a:r>
              <a:rPr lang="ru-RU" sz="1000" dirty="0"/>
              <a:t>Управление риском нацелено на то, чтобы определить как можно больше возможных отрицательных событий (того, что может пойти не так), увеличить вероятность появления позитивных событий (что поможет идти ещё лучше).</a:t>
            </a:r>
            <a:r>
              <a:rPr lang="en-US" sz="1000" dirty="0"/>
              <a:t> </a:t>
            </a:r>
            <a:r>
              <a:rPr lang="ru-RU" sz="1000" dirty="0"/>
              <a:t>Минимизировать или максимизировать их влияние (определить, что можно сделать </a:t>
            </a:r>
            <a:r>
              <a:rPr lang="ru-RU" sz="1000" b="1" dirty="0"/>
              <a:t>до начала</a:t>
            </a:r>
            <a:r>
              <a:rPr lang="ru-RU" sz="1000" dirty="0"/>
              <a:t> работ). Постараться справиться с реакцией на те события, которые все же произойдут (спланировать действия в чрезвычайных обстоятельствах) и обеспечить средства на покрытие непредвиденных расходов или пожинать лавры победителя, если всё пойдет как надо. А также проводить мониторинг рисков через запланированные интервалы времени для своевременного обнаружения новых рисков, которые не были обнаружены ранее или есть потенциальная возможность их появления после реализации предыдущих рисков.</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44FF3-EF92-4330-BEE4-34E03580ED4B}" type="slidenum">
              <a:rPr lang="ru-RU"/>
              <a:pPr/>
              <a:t>10</a:t>
            </a:fld>
            <a:endParaRPr lang="ru-RU"/>
          </a:p>
        </p:txBody>
      </p:sp>
      <p:sp>
        <p:nvSpPr>
          <p:cNvPr id="103426" name="Rectangle 2"/>
          <p:cNvSpPr>
            <a:spLocks noGrp="1" noRot="1" noChangeAspect="1" noTextEdit="1"/>
          </p:cNvSpPr>
          <p:nvPr>
            <p:ph type="sldImg"/>
          </p:nvPr>
        </p:nvSpPr>
        <p:spPr>
          <a:ln/>
        </p:spPr>
      </p:sp>
      <p:sp>
        <p:nvSpPr>
          <p:cNvPr id="103427" name="Rectangle 3"/>
          <p:cNvSpPr>
            <a:spLocks noGrp="1"/>
          </p:cNvSpPr>
          <p:nvPr>
            <p:ph type="body" idx="1"/>
          </p:nvPr>
        </p:nvSpPr>
        <p:spPr>
          <a:xfrm>
            <a:off x="686444" y="4344793"/>
            <a:ext cx="5485114" cy="4114654"/>
          </a:xfrm>
          <a:noFill/>
        </p:spPr>
        <p:txBody>
          <a:bodyPr lIns="91705" tIns="45853" rIns="91705" bIns="45853"/>
          <a:lstStyle/>
          <a:p>
            <a:pPr>
              <a:lnSpc>
                <a:spcPct val="80000"/>
              </a:lnSpc>
            </a:pPr>
            <a:r>
              <a:rPr lang="ru-RU" sz="800" b="1" dirty="0"/>
              <a:t>Классификация рисков</a:t>
            </a:r>
            <a:r>
              <a:rPr lang="ru-RU" sz="800" b="1" i="1" dirty="0"/>
              <a:t> –</a:t>
            </a:r>
            <a:r>
              <a:rPr lang="ru-RU" sz="800" dirty="0"/>
              <a:t> качественное описание рисков по различным признакам.</a:t>
            </a:r>
            <a:endParaRPr lang="en-US" sz="500" dirty="0"/>
          </a:p>
          <a:p>
            <a:pPr>
              <a:lnSpc>
                <a:spcPct val="80000"/>
              </a:lnSpc>
            </a:pPr>
            <a:r>
              <a:rPr lang="ru-RU" sz="800" dirty="0"/>
              <a:t>Вопросы классификации рисков представляют довольно сложную проблему, что обусловлено их многообразием.</a:t>
            </a:r>
          </a:p>
          <a:p>
            <a:pPr>
              <a:lnSpc>
                <a:spcPct val="80000"/>
              </a:lnSpc>
            </a:pPr>
            <a:r>
              <a:rPr lang="ru-RU" sz="800" dirty="0"/>
              <a:t>Поскольку главной задачей является идентификация рисков, то их классификация по вполне определенным признакам будет полезной при решении поставленной задачи.</a:t>
            </a:r>
          </a:p>
          <a:p>
            <a:pPr>
              <a:lnSpc>
                <a:spcPct val="80000"/>
              </a:lnSpc>
            </a:pPr>
            <a:endParaRPr lang="ru-RU" sz="800" dirty="0"/>
          </a:p>
          <a:p>
            <a:pPr>
              <a:lnSpc>
                <a:spcPct val="80000"/>
              </a:lnSpc>
            </a:pPr>
            <a:r>
              <a:rPr lang="ru-RU" sz="800" dirty="0"/>
              <a:t>КЛАССИФИКАЦИЯ РИСКОВ ПО ВИДАМ: технические, экономические, управленческие, политические, информационные, природные, социальные и т.д.</a:t>
            </a:r>
          </a:p>
          <a:p>
            <a:pPr>
              <a:lnSpc>
                <a:spcPct val="80000"/>
              </a:lnSpc>
            </a:pPr>
            <a:endParaRPr lang="ru-RU" sz="800" dirty="0"/>
          </a:p>
          <a:p>
            <a:pPr>
              <a:lnSpc>
                <a:spcPct val="80000"/>
              </a:lnSpc>
            </a:pPr>
            <a:r>
              <a:rPr lang="ru-RU" sz="800" dirty="0"/>
              <a:t>В техническом менеджменте риска особое внимание уделяется анализу безопасности (надежности) и случайности. Соответствующие концепции часто бывают предписанной необходимостью, установленной законодательством определенных стран. В этой связи можно привести следующие примеры:</a:t>
            </a:r>
          </a:p>
          <a:p>
            <a:pPr>
              <a:lnSpc>
                <a:spcPct val="80000"/>
              </a:lnSpc>
              <a:buFontTx/>
              <a:buChar char="•"/>
            </a:pPr>
            <a:r>
              <a:rPr lang="ru-RU" sz="800" dirty="0"/>
              <a:t>инструкции на случай произошедших сбоев;</a:t>
            </a:r>
          </a:p>
          <a:p>
            <a:pPr>
              <a:lnSpc>
                <a:spcPct val="80000"/>
              </a:lnSpc>
              <a:buFontTx/>
              <a:buChar char="•"/>
            </a:pPr>
            <a:r>
              <a:rPr lang="ru-RU" sz="800" dirty="0"/>
              <a:t>инструкции по защите от излучения и закон относительно атомной энергии;</a:t>
            </a:r>
          </a:p>
          <a:p>
            <a:pPr>
              <a:lnSpc>
                <a:spcPct val="80000"/>
              </a:lnSpc>
              <a:buFontTx/>
              <a:buChar char="•"/>
            </a:pPr>
            <a:r>
              <a:rPr lang="ru-RU" sz="800" dirty="0"/>
              <a:t>инструкции по обращению с опасными веществами;</a:t>
            </a:r>
          </a:p>
          <a:p>
            <a:pPr>
              <a:lnSpc>
                <a:spcPct val="80000"/>
              </a:lnSpc>
              <a:buFontTx/>
              <a:buChar char="•"/>
            </a:pPr>
            <a:r>
              <a:rPr lang="ru-RU" sz="800" dirty="0"/>
              <a:t>закон о защите окружающей среды.</a:t>
            </a:r>
          </a:p>
          <a:p>
            <a:pPr>
              <a:lnSpc>
                <a:spcPct val="80000"/>
              </a:lnSpc>
            </a:pPr>
            <a:r>
              <a:rPr lang="ru-RU" sz="800" dirty="0"/>
              <a:t>К экономическим рискам в первую очередь относятся следующие:</a:t>
            </a:r>
          </a:p>
          <a:p>
            <a:pPr>
              <a:lnSpc>
                <a:spcPct val="80000"/>
              </a:lnSpc>
              <a:buFontTx/>
              <a:buChar char="•"/>
            </a:pPr>
            <a:r>
              <a:rPr lang="ru-RU" sz="800" dirty="0"/>
              <a:t>финансовый риск:</a:t>
            </a:r>
          </a:p>
          <a:p>
            <a:pPr>
              <a:lnSpc>
                <a:spcPct val="80000"/>
              </a:lnSpc>
              <a:buFontTx/>
              <a:buChar char="•"/>
            </a:pPr>
            <a:r>
              <a:rPr lang="ru-RU" sz="800" dirty="0"/>
              <a:t>риск, проистекающий из сотрудничества с клиентом;</a:t>
            </a:r>
          </a:p>
          <a:p>
            <a:pPr>
              <a:lnSpc>
                <a:spcPct val="80000"/>
              </a:lnSpc>
              <a:buFontTx/>
              <a:buChar char="•"/>
            </a:pPr>
            <a:r>
              <a:rPr lang="ru-RU" sz="800" dirty="0"/>
              <a:t>риски, проистекающие из сотрудничества с партнерами и поставщиками;</a:t>
            </a:r>
          </a:p>
          <a:p>
            <a:pPr>
              <a:lnSpc>
                <a:spcPct val="80000"/>
              </a:lnSpc>
              <a:buFontTx/>
              <a:buChar char="•"/>
            </a:pPr>
            <a:r>
              <a:rPr lang="ru-RU" sz="800" dirty="0"/>
              <a:t>риск, возникающий в рамках руководства проекта;</a:t>
            </a:r>
          </a:p>
          <a:p>
            <a:pPr>
              <a:lnSpc>
                <a:spcPct val="80000"/>
              </a:lnSpc>
              <a:buFontTx/>
              <a:buChar char="•"/>
            </a:pPr>
            <a:r>
              <a:rPr lang="ru-RU" sz="800" dirty="0"/>
              <a:t>риск предоставления квалифицированной рабочей силы;</a:t>
            </a:r>
          </a:p>
          <a:p>
            <a:pPr>
              <a:lnSpc>
                <a:spcPct val="80000"/>
              </a:lnSpc>
              <a:buFontTx/>
              <a:buChar char="•"/>
            </a:pPr>
            <a:r>
              <a:rPr lang="ru-RU" sz="800" dirty="0"/>
              <a:t>компенсационный риск;</a:t>
            </a:r>
          </a:p>
          <a:p>
            <a:pPr>
              <a:lnSpc>
                <a:spcPct val="80000"/>
              </a:lnSpc>
              <a:buFontTx/>
              <a:buChar char="•"/>
            </a:pPr>
            <a:r>
              <a:rPr lang="ru-RU" sz="800" dirty="0"/>
              <a:t>валютный риск (вероятность потерь, вызванная изменением курса валют).</a:t>
            </a:r>
          </a:p>
          <a:p>
            <a:pPr>
              <a:lnSpc>
                <a:spcPct val="80000"/>
              </a:lnSpc>
            </a:pPr>
            <a:r>
              <a:rPr lang="ru-RU" sz="800" dirty="0"/>
              <a:t>К управленческим рискам относят риски связанные с управлением организацией и принятием решений:</a:t>
            </a:r>
          </a:p>
          <a:p>
            <a:pPr>
              <a:lnSpc>
                <a:spcPct val="80000"/>
              </a:lnSpc>
              <a:buFontTx/>
              <a:buChar char="•"/>
            </a:pPr>
            <a:r>
              <a:rPr lang="ru-RU" sz="800" dirty="0"/>
              <a:t>Постановка целей;</a:t>
            </a:r>
          </a:p>
          <a:p>
            <a:pPr>
              <a:lnSpc>
                <a:spcPct val="80000"/>
              </a:lnSpc>
              <a:buFontTx/>
              <a:buChar char="•"/>
            </a:pPr>
            <a:r>
              <a:rPr lang="ru-RU" sz="800" dirty="0"/>
              <a:t>Риски принятия неверного решения;</a:t>
            </a:r>
          </a:p>
          <a:p>
            <a:pPr>
              <a:lnSpc>
                <a:spcPct val="80000"/>
              </a:lnSpc>
              <a:buFontTx/>
              <a:buChar char="•"/>
            </a:pPr>
            <a:r>
              <a:rPr lang="ru-RU" sz="800" dirty="0"/>
              <a:t>Риски связанные с программами развития;</a:t>
            </a:r>
          </a:p>
          <a:p>
            <a:pPr>
              <a:lnSpc>
                <a:spcPct val="80000"/>
              </a:lnSpc>
              <a:buFontTx/>
              <a:buChar char="•"/>
            </a:pPr>
            <a:r>
              <a:rPr lang="ru-RU" sz="800" dirty="0"/>
              <a:t>Распределение ресурсов;</a:t>
            </a:r>
          </a:p>
          <a:p>
            <a:pPr>
              <a:lnSpc>
                <a:spcPct val="80000"/>
              </a:lnSpc>
              <a:buFontTx/>
              <a:buChar char="•"/>
            </a:pPr>
            <a:r>
              <a:rPr lang="ru-RU" sz="800" dirty="0"/>
              <a:t>Делегирование полномочий.</a:t>
            </a:r>
          </a:p>
          <a:p>
            <a:pPr>
              <a:lnSpc>
                <a:spcPct val="80000"/>
              </a:lnSpc>
            </a:pPr>
            <a:r>
              <a:rPr lang="ru-RU" sz="800" dirty="0"/>
              <a:t>К политическому риску в первую очередь относятся следующие аспекты:</a:t>
            </a:r>
          </a:p>
          <a:p>
            <a:pPr>
              <a:lnSpc>
                <a:spcPct val="80000"/>
              </a:lnSpc>
              <a:buFontTx/>
              <a:buChar char="•"/>
            </a:pPr>
            <a:r>
              <a:rPr lang="ru-RU" sz="800" dirty="0"/>
              <a:t>запрещение или ограничение транспортировки грузов/продукции (ограничения, таможня);</a:t>
            </a:r>
          </a:p>
          <a:p>
            <a:pPr>
              <a:lnSpc>
                <a:spcPct val="80000"/>
              </a:lnSpc>
              <a:buFontTx/>
              <a:buChar char="•"/>
            </a:pPr>
            <a:r>
              <a:rPr lang="ru-RU" sz="800" dirty="0"/>
              <a:t>директивы, предписывающие обязательное участие местных предпринимателей;</a:t>
            </a:r>
          </a:p>
          <a:p>
            <a:pPr>
              <a:lnSpc>
                <a:spcPct val="80000"/>
              </a:lnSpc>
              <a:buFontTx/>
              <a:buChar char="•"/>
            </a:pPr>
            <a:r>
              <a:rPr lang="ru-RU" sz="800" dirty="0"/>
              <a:t>сложности, возникающие в связи с дополнительными налогами или обязательствами</a:t>
            </a:r>
          </a:p>
          <a:p>
            <a:pPr>
              <a:lnSpc>
                <a:spcPct val="80000"/>
              </a:lnSpc>
              <a:buFontTx/>
              <a:buChar char="•"/>
            </a:pPr>
            <a:r>
              <a:rPr lang="ru-RU" sz="800" dirty="0"/>
              <a:t>влияние местных заинтересованных группировок;</a:t>
            </a:r>
          </a:p>
          <a:p>
            <a:pPr>
              <a:lnSpc>
                <a:spcPct val="80000"/>
              </a:lnSpc>
              <a:buFontTx/>
              <a:buChar char="•"/>
            </a:pPr>
            <a:r>
              <a:rPr lang="ru-RU" sz="800" dirty="0"/>
              <a:t>принуждение к </a:t>
            </a:r>
            <a:r>
              <a:rPr lang="ru-RU" sz="800" dirty="0" err="1"/>
              <a:t>задействованию</a:t>
            </a:r>
            <a:r>
              <a:rPr lang="ru-RU" sz="800" dirty="0"/>
              <a:t> местного персонала;</a:t>
            </a:r>
          </a:p>
          <a:p>
            <a:pPr>
              <a:lnSpc>
                <a:spcPct val="80000"/>
              </a:lnSpc>
              <a:buFontTx/>
              <a:buChar char="•"/>
            </a:pPr>
            <a:r>
              <a:rPr lang="ru-RU" sz="800" dirty="0"/>
              <a:t>директивы, касающиеся перемещения (движения) капитала;</a:t>
            </a:r>
          </a:p>
          <a:p>
            <a:pPr>
              <a:lnSpc>
                <a:spcPct val="80000"/>
              </a:lnSpc>
              <a:buFontTx/>
              <a:buChar char="•"/>
            </a:pPr>
            <a:r>
              <a:rPr lang="ru-RU" sz="800" dirty="0"/>
              <a:t>одностороннее толкование договоров;</a:t>
            </a:r>
          </a:p>
          <a:p>
            <a:pPr>
              <a:lnSpc>
                <a:spcPct val="80000"/>
              </a:lnSpc>
              <a:buFontTx/>
              <a:buChar char="•"/>
            </a:pPr>
            <a:r>
              <a:rPr lang="ru-RU" sz="800" dirty="0"/>
              <a:t>осложнения или разрушения, вызванные вооруженным противостоянием;</a:t>
            </a:r>
          </a:p>
          <a:p>
            <a:pPr>
              <a:lnSpc>
                <a:spcPct val="80000"/>
              </a:lnSpc>
              <a:buFontTx/>
              <a:buChar char="•"/>
            </a:pPr>
            <a:r>
              <a:rPr lang="ru-RU" sz="800" dirty="0"/>
              <a:t>национализация.</a:t>
            </a:r>
          </a:p>
          <a:p>
            <a:pPr>
              <a:lnSpc>
                <a:spcPct val="80000"/>
              </a:lnSpc>
            </a:pPr>
            <a:r>
              <a:rPr lang="ru-RU" sz="800" dirty="0"/>
              <a:t>Информационные (</a:t>
            </a:r>
            <a:r>
              <a:rPr lang="en-US" sz="800" dirty="0"/>
              <a:t>IT</a:t>
            </a:r>
            <a:r>
              <a:rPr lang="ru-RU" sz="800" dirty="0"/>
              <a:t>) риски это риски связанные с безопасностью информационных систем:</a:t>
            </a:r>
          </a:p>
          <a:p>
            <a:pPr>
              <a:lnSpc>
                <a:spcPct val="80000"/>
              </a:lnSpc>
              <a:buFontTx/>
              <a:buChar char="•"/>
            </a:pPr>
            <a:r>
              <a:rPr lang="ru-RU" sz="800" dirty="0"/>
              <a:t>Несанкционированный доступ в компьютерную сеть;</a:t>
            </a:r>
          </a:p>
          <a:p>
            <a:pPr>
              <a:lnSpc>
                <a:spcPct val="80000"/>
              </a:lnSpc>
              <a:buFontTx/>
              <a:buChar char="•"/>
            </a:pPr>
            <a:r>
              <a:rPr lang="ru-RU" sz="800" dirty="0"/>
              <a:t>Похищение паролей доступа;</a:t>
            </a:r>
          </a:p>
          <a:p>
            <a:pPr>
              <a:lnSpc>
                <a:spcPct val="80000"/>
              </a:lnSpc>
              <a:buFontTx/>
              <a:buChar char="•"/>
            </a:pPr>
            <a:r>
              <a:rPr lang="ru-RU" sz="800" dirty="0"/>
              <a:t>Взлом сервера;</a:t>
            </a:r>
          </a:p>
          <a:p>
            <a:pPr>
              <a:lnSpc>
                <a:spcPct val="80000"/>
              </a:lnSpc>
              <a:buFontTx/>
              <a:buChar char="•"/>
            </a:pPr>
            <a:r>
              <a:rPr lang="ru-RU" sz="800" dirty="0"/>
              <a:t>Несанкционированное копирование баз данных;</a:t>
            </a:r>
          </a:p>
          <a:p>
            <a:pPr>
              <a:lnSpc>
                <a:spcPct val="80000"/>
              </a:lnSpc>
              <a:buFontTx/>
              <a:buChar char="•"/>
            </a:pPr>
            <a:r>
              <a:rPr lang="ru-RU" sz="800" dirty="0"/>
              <a:t>Уязвимости в системе безопасности информационных систем;</a:t>
            </a:r>
          </a:p>
          <a:p>
            <a:pPr>
              <a:lnSpc>
                <a:spcPct val="80000"/>
              </a:lnSpc>
              <a:buFontTx/>
              <a:buChar char="•"/>
            </a:pPr>
            <a:r>
              <a:rPr lang="ru-RU" sz="800" dirty="0"/>
              <a:t>Риск утери/уничтожения информации.</a:t>
            </a:r>
          </a:p>
          <a:p>
            <a:pPr>
              <a:lnSpc>
                <a:spcPct val="80000"/>
              </a:lnSpc>
            </a:pPr>
            <a:r>
              <a:rPr lang="ru-RU" sz="800" dirty="0"/>
              <a:t>Под природными рисками понимаются в первую очередь стихийные бедствия, а также риски связанные с природными явлениями и эпидемиями. Предотвратить такие риски, практически невозможно. Их можно только спрогнозировать и ослабить или снизить последствия. Сюда же можно частично отнести риски связанные с загрязнением окружающей среды.</a:t>
            </a:r>
          </a:p>
          <a:p>
            <a:pPr>
              <a:lnSpc>
                <a:spcPct val="80000"/>
              </a:lnSpc>
            </a:pPr>
            <a:r>
              <a:rPr lang="ru-RU" sz="800" dirty="0"/>
              <a:t>Социальные риски это риски связанные с условиями жизнедеятельности людей, культурой, так называемым «человеческим фактором» – связанные собственно с персоналом (смерть, нетрудоспособность) и с действиями персонала (аварии).</a:t>
            </a:r>
          </a:p>
          <a:p>
            <a:pPr>
              <a:lnSpc>
                <a:spcPct val="80000"/>
              </a:lnSpc>
            </a:pPr>
            <a:endParaRPr lang="ru-RU" sz="800" dirty="0"/>
          </a:p>
          <a:p>
            <a:pPr>
              <a:lnSpc>
                <a:spcPct val="80000"/>
              </a:lnSpc>
            </a:pPr>
            <a:endParaRPr lang="ru-RU" sz="800" dirty="0"/>
          </a:p>
          <a:p>
            <a:pPr>
              <a:lnSpc>
                <a:spcPct val="80000"/>
              </a:lnSpc>
            </a:pPr>
            <a:endParaRPr lang="ru-RU" sz="800" dirty="0"/>
          </a:p>
          <a:p>
            <a:pPr>
              <a:lnSpc>
                <a:spcPct val="80000"/>
              </a:lnSpc>
            </a:pPr>
            <a:endParaRPr lang="ru-RU"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7821E-B725-452B-8382-A7704CC7385A}" type="slidenum">
              <a:rPr lang="ru-RU"/>
              <a:pPr/>
              <a:t>11</a:t>
            </a:fld>
            <a:endParaRPr lang="ru-RU"/>
          </a:p>
        </p:txBody>
      </p:sp>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xfrm>
            <a:off x="686444" y="4344793"/>
            <a:ext cx="5485114" cy="4114654"/>
          </a:xfrm>
          <a:noFill/>
        </p:spPr>
        <p:txBody>
          <a:bodyPr lIns="91705" tIns="45853" rIns="91705" bIns="45853"/>
          <a:lstStyle/>
          <a:p>
            <a:r>
              <a:rPr lang="ru-RU" b="1" dirty="0"/>
              <a:t>Классификация рисков</a:t>
            </a:r>
            <a:r>
              <a:rPr lang="ru-RU" b="1" i="1" dirty="0"/>
              <a:t> –</a:t>
            </a:r>
            <a:r>
              <a:rPr lang="ru-RU" dirty="0"/>
              <a:t> качественное описание рисков по различным признакам.</a:t>
            </a:r>
            <a:endParaRPr lang="en-US" sz="800" dirty="0"/>
          </a:p>
          <a:p>
            <a:r>
              <a:rPr lang="ru-RU" dirty="0"/>
              <a:t>Вопросы классификации рисков представляют довольно сложную проблему, что обусловлено их многообразием.</a:t>
            </a:r>
          </a:p>
          <a:p>
            <a:r>
              <a:rPr lang="ru-RU" dirty="0"/>
              <a:t>Поскольку главной задачей является идентификация рисков, то их классификация по вполне определенным признакам будет полезной при решении поставленной задачи.</a:t>
            </a:r>
          </a:p>
          <a:p>
            <a:endParaRPr lang="ru-RU" dirty="0"/>
          </a:p>
          <a:p>
            <a:r>
              <a:rPr lang="ru-RU" dirty="0"/>
              <a:t>КЛАССИФИКАЦИЯ РИСКОВ ПО ВИДАМ: технические, экономические, управленческие, политические, информационные, природные, социальные и т.д.</a:t>
            </a:r>
          </a:p>
          <a:p>
            <a:endParaRPr lang="ru-RU" dirty="0"/>
          </a:p>
          <a:p>
            <a:r>
              <a:rPr lang="ru-RU" dirty="0"/>
              <a:t>В техническом менеджменте риска особое внимание уделяется анализу безопасности (надежности) и случайности. Соответствующие концепции часто бывают предписанной необходимостью, установленной законодательством определенных стран. В этой связи можно привести следующие примеры:</a:t>
            </a:r>
          </a:p>
          <a:p>
            <a:pPr>
              <a:buFontTx/>
              <a:buChar char="•"/>
            </a:pPr>
            <a:r>
              <a:rPr lang="ru-RU" dirty="0"/>
              <a:t>инструкции на случай произошедших сбоев;</a:t>
            </a:r>
          </a:p>
          <a:p>
            <a:pPr>
              <a:buFontTx/>
              <a:buChar char="•"/>
            </a:pPr>
            <a:r>
              <a:rPr lang="ru-RU" dirty="0"/>
              <a:t>инструкции по защите от излучения и закон относительно атомной энергии;</a:t>
            </a:r>
          </a:p>
          <a:p>
            <a:pPr>
              <a:buFontTx/>
              <a:buChar char="•"/>
            </a:pPr>
            <a:r>
              <a:rPr lang="ru-RU" dirty="0"/>
              <a:t>инструкции по обращению с опасными веществами;</a:t>
            </a:r>
          </a:p>
          <a:p>
            <a:pPr>
              <a:buFontTx/>
              <a:buChar char="•"/>
            </a:pPr>
            <a:r>
              <a:rPr lang="ru-RU" dirty="0"/>
              <a:t>закон о защите окружающей среды.</a:t>
            </a:r>
          </a:p>
          <a:p>
            <a:r>
              <a:rPr lang="ru-RU" dirty="0"/>
              <a:t>К экономическим рискам в первую очередь относятся следующие:</a:t>
            </a:r>
          </a:p>
          <a:p>
            <a:pPr>
              <a:buFontTx/>
              <a:buChar char="•"/>
            </a:pPr>
            <a:r>
              <a:rPr lang="ru-RU" dirty="0"/>
              <a:t>финансовый риск:</a:t>
            </a:r>
          </a:p>
          <a:p>
            <a:pPr>
              <a:buFontTx/>
              <a:buChar char="•"/>
            </a:pPr>
            <a:r>
              <a:rPr lang="ru-RU" dirty="0"/>
              <a:t>риск, проистекающий из сотрудничества с клиентом;</a:t>
            </a:r>
          </a:p>
          <a:p>
            <a:pPr>
              <a:buFontTx/>
              <a:buChar char="•"/>
            </a:pPr>
            <a:r>
              <a:rPr lang="ru-RU" dirty="0"/>
              <a:t>риски, проистекающие из сотрудничества с партнерами и поставщиками;</a:t>
            </a:r>
          </a:p>
          <a:p>
            <a:pPr>
              <a:buFontTx/>
              <a:buChar char="•"/>
            </a:pPr>
            <a:r>
              <a:rPr lang="ru-RU" dirty="0"/>
              <a:t>риск, возникающий в рамках руководства проекта;</a:t>
            </a:r>
          </a:p>
          <a:p>
            <a:pPr>
              <a:buFontTx/>
              <a:buChar char="•"/>
            </a:pPr>
            <a:r>
              <a:rPr lang="ru-RU" dirty="0"/>
              <a:t>риск предоставления квалифицированной рабочей силы;</a:t>
            </a:r>
          </a:p>
          <a:p>
            <a:pPr>
              <a:buFontTx/>
              <a:buChar char="•"/>
            </a:pPr>
            <a:r>
              <a:rPr lang="ru-RU" dirty="0"/>
              <a:t>компенсационный риск;</a:t>
            </a:r>
          </a:p>
          <a:p>
            <a:pPr>
              <a:buFontTx/>
              <a:buChar char="•"/>
            </a:pPr>
            <a:r>
              <a:rPr lang="ru-RU" dirty="0"/>
              <a:t>валютный риск (вероятность потерь, вызванная изменением курса валют).</a:t>
            </a:r>
          </a:p>
          <a:p>
            <a:r>
              <a:rPr lang="ru-RU" dirty="0"/>
              <a:t>К управленческим рискам относят риски связанные с управлением организацией и принятием решений:</a:t>
            </a:r>
          </a:p>
          <a:p>
            <a:pPr>
              <a:buFontTx/>
              <a:buChar char="•"/>
            </a:pPr>
            <a:r>
              <a:rPr lang="ru-RU" dirty="0"/>
              <a:t>Постановка целей;</a:t>
            </a:r>
          </a:p>
          <a:p>
            <a:pPr>
              <a:buFontTx/>
              <a:buChar char="•"/>
            </a:pPr>
            <a:r>
              <a:rPr lang="ru-RU" dirty="0"/>
              <a:t>Риски принятия неверного решения;</a:t>
            </a:r>
          </a:p>
          <a:p>
            <a:pPr>
              <a:buFontTx/>
              <a:buChar char="•"/>
            </a:pPr>
            <a:r>
              <a:rPr lang="ru-RU" dirty="0"/>
              <a:t>Риски связанные с программами развития;</a:t>
            </a:r>
          </a:p>
          <a:p>
            <a:pPr>
              <a:buFontTx/>
              <a:buChar char="•"/>
            </a:pPr>
            <a:r>
              <a:rPr lang="ru-RU" dirty="0"/>
              <a:t>Распределение ресурсов;</a:t>
            </a:r>
          </a:p>
          <a:p>
            <a:pPr>
              <a:buFontTx/>
              <a:buChar char="•"/>
            </a:pPr>
            <a:r>
              <a:rPr lang="ru-RU" dirty="0"/>
              <a:t>Делегирование полномочий.</a:t>
            </a:r>
          </a:p>
          <a:p>
            <a:r>
              <a:rPr lang="ru-RU" dirty="0"/>
              <a:t>К политическому риску в первую очередь относятся следующие аспекты:</a:t>
            </a:r>
          </a:p>
          <a:p>
            <a:pPr>
              <a:buFontTx/>
              <a:buChar char="•"/>
            </a:pPr>
            <a:r>
              <a:rPr lang="ru-RU" dirty="0"/>
              <a:t>запрещение или ограничение транспортировки грузов/продукции (ограничения, таможня);</a:t>
            </a:r>
          </a:p>
          <a:p>
            <a:pPr>
              <a:buFontTx/>
              <a:buChar char="•"/>
            </a:pPr>
            <a:r>
              <a:rPr lang="ru-RU" dirty="0"/>
              <a:t>директивы, предписывающие обязательное участие местных предпринимателей;</a:t>
            </a:r>
          </a:p>
          <a:p>
            <a:pPr>
              <a:buFontTx/>
              <a:buChar char="•"/>
            </a:pPr>
            <a:r>
              <a:rPr lang="ru-RU" dirty="0"/>
              <a:t>сложности, возникающие в связи с дополнительными налогами или обязательствами</a:t>
            </a:r>
          </a:p>
          <a:p>
            <a:pPr>
              <a:buFontTx/>
              <a:buChar char="•"/>
            </a:pPr>
            <a:r>
              <a:rPr lang="ru-RU" dirty="0"/>
              <a:t>влияние местных заинтересованных группировок;</a:t>
            </a:r>
          </a:p>
          <a:p>
            <a:pPr>
              <a:buFontTx/>
              <a:buChar char="•"/>
            </a:pPr>
            <a:r>
              <a:rPr lang="ru-RU" dirty="0"/>
              <a:t>принуждение к </a:t>
            </a:r>
            <a:r>
              <a:rPr lang="ru-RU" dirty="0" err="1"/>
              <a:t>задействованию</a:t>
            </a:r>
            <a:r>
              <a:rPr lang="ru-RU" dirty="0"/>
              <a:t> местного персонала;</a:t>
            </a:r>
          </a:p>
          <a:p>
            <a:pPr>
              <a:buFontTx/>
              <a:buChar char="•"/>
            </a:pPr>
            <a:r>
              <a:rPr lang="ru-RU" dirty="0"/>
              <a:t>директивы, касающиеся перемещения (движения) капитала;</a:t>
            </a:r>
          </a:p>
          <a:p>
            <a:pPr>
              <a:buFontTx/>
              <a:buChar char="•"/>
            </a:pPr>
            <a:r>
              <a:rPr lang="ru-RU" dirty="0"/>
              <a:t>одностороннее толкование договоров;</a:t>
            </a:r>
          </a:p>
          <a:p>
            <a:pPr>
              <a:buFontTx/>
              <a:buChar char="•"/>
            </a:pPr>
            <a:r>
              <a:rPr lang="ru-RU" dirty="0"/>
              <a:t>осложнения или разрушения, вызванные вооруженным противостоянием;</a:t>
            </a:r>
          </a:p>
          <a:p>
            <a:pPr>
              <a:buFontTx/>
              <a:buChar char="•"/>
            </a:pPr>
            <a:r>
              <a:rPr lang="ru-RU" dirty="0"/>
              <a:t>национализация.</a:t>
            </a:r>
          </a:p>
          <a:p>
            <a:r>
              <a:rPr lang="ru-RU" dirty="0"/>
              <a:t>Информационные (</a:t>
            </a:r>
            <a:r>
              <a:rPr lang="en-US" dirty="0"/>
              <a:t>IT</a:t>
            </a:r>
            <a:r>
              <a:rPr lang="ru-RU" dirty="0"/>
              <a:t>) риски это риски связанные с безопасностью информационных систем:</a:t>
            </a:r>
          </a:p>
          <a:p>
            <a:pPr>
              <a:buFontTx/>
              <a:buChar char="•"/>
            </a:pPr>
            <a:r>
              <a:rPr lang="ru-RU" dirty="0"/>
              <a:t>Несанкционированный доступ в компьютерную сеть;</a:t>
            </a:r>
          </a:p>
          <a:p>
            <a:pPr>
              <a:buFontTx/>
              <a:buChar char="•"/>
            </a:pPr>
            <a:r>
              <a:rPr lang="ru-RU" dirty="0"/>
              <a:t>Похищение паролей доступа;</a:t>
            </a:r>
          </a:p>
          <a:p>
            <a:pPr>
              <a:buFontTx/>
              <a:buChar char="•"/>
            </a:pPr>
            <a:r>
              <a:rPr lang="ru-RU" dirty="0"/>
              <a:t>Взлом сервера;</a:t>
            </a:r>
          </a:p>
          <a:p>
            <a:pPr>
              <a:buFontTx/>
              <a:buChar char="•"/>
            </a:pPr>
            <a:r>
              <a:rPr lang="ru-RU" dirty="0"/>
              <a:t>Несанкционированное копирование баз данных;</a:t>
            </a:r>
          </a:p>
          <a:p>
            <a:pPr>
              <a:buFontTx/>
              <a:buChar char="•"/>
            </a:pPr>
            <a:r>
              <a:rPr lang="ru-RU" dirty="0"/>
              <a:t>Уязвимости в системе безопасности информационных систем;</a:t>
            </a:r>
          </a:p>
          <a:p>
            <a:pPr>
              <a:buFontTx/>
              <a:buChar char="•"/>
            </a:pPr>
            <a:r>
              <a:rPr lang="ru-RU" dirty="0"/>
              <a:t>Риск утери/уничтожения информации.</a:t>
            </a:r>
          </a:p>
          <a:p>
            <a:r>
              <a:rPr lang="ru-RU" dirty="0"/>
              <a:t>Под природными рисками понимаются в первую очередь стихийные бедствия, а также риски связанные с природными явлениями и эпидемиями. Предотвратить такие риски, практически невозможно. Их можно только спрогнозировать и ослабить или снизить последствия. Сюда же можно частично отнести риски связанные с загрязнением окружающей среды.</a:t>
            </a:r>
          </a:p>
          <a:p>
            <a:r>
              <a:rPr lang="ru-RU" dirty="0"/>
              <a:t>Социальные риски это риски связанные с условиями жизнедеятельности людей, культурой, так называемым «человеческим фактором» – связанные собственно с персоналом (смерть, нетрудоспособность) и с действиями персонала (аварии).</a:t>
            </a:r>
          </a:p>
          <a:p>
            <a:endParaRPr lang="ru-RU" dirty="0"/>
          </a:p>
          <a:p>
            <a:endParaRPr lang="ru-RU" dirty="0"/>
          </a:p>
          <a:p>
            <a:endParaRPr lang="ru-RU" dirty="0"/>
          </a:p>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124F7-F4FA-464D-9A89-6C737E86692A}" type="slidenum">
              <a:rPr lang="ru-RU"/>
              <a:pPr/>
              <a:t>12</a:t>
            </a:fld>
            <a:endParaRPr lang="ru-RU"/>
          </a:p>
        </p:txBody>
      </p:sp>
      <p:sp>
        <p:nvSpPr>
          <p:cNvPr id="107522" name="Rectangle 2"/>
          <p:cNvSpPr>
            <a:spLocks noGrp="1" noRot="1" noChangeAspect="1" noTextEdit="1"/>
          </p:cNvSpPr>
          <p:nvPr>
            <p:ph type="sldImg"/>
          </p:nvPr>
        </p:nvSpPr>
        <p:spPr>
          <a:ln/>
        </p:spPr>
      </p:sp>
      <p:sp>
        <p:nvSpPr>
          <p:cNvPr id="107523" name="Rectangle 3"/>
          <p:cNvSpPr>
            <a:spLocks noGrp="1"/>
          </p:cNvSpPr>
          <p:nvPr>
            <p:ph type="body" idx="1"/>
          </p:nvPr>
        </p:nvSpPr>
        <p:spPr>
          <a:xfrm>
            <a:off x="686444" y="4344793"/>
            <a:ext cx="5485114" cy="4114654"/>
          </a:xfrm>
          <a:noFill/>
        </p:spPr>
        <p:txBody>
          <a:bodyPr lIns="91705" tIns="45853" rIns="91705" bIns="45853"/>
          <a:lstStyle/>
          <a:p>
            <a:endParaRPr lang="ru-RU" dirty="0"/>
          </a:p>
          <a:p>
            <a:r>
              <a:rPr lang="ru-RU" dirty="0"/>
              <a:t>Существует много способов классификации рисков, например можно привести следующие </a:t>
            </a:r>
            <a:r>
              <a:rPr lang="ru-RU" b="1" dirty="0"/>
              <a:t>группы</a:t>
            </a:r>
            <a:r>
              <a:rPr lang="ru-RU" dirty="0"/>
              <a:t> (не ограничиваясь ими) классификации:</a:t>
            </a:r>
          </a:p>
          <a:p>
            <a:r>
              <a:rPr lang="ru-RU" b="1" dirty="0"/>
              <a:t>В зависимости от источника возникновения:</a:t>
            </a:r>
            <a:endParaRPr lang="ru-RU" dirty="0"/>
          </a:p>
          <a:p>
            <a:r>
              <a:rPr lang="ru-RU" dirty="0"/>
              <a:t>а) природно-климатические (в том числе стихийные) и экологические;</a:t>
            </a:r>
          </a:p>
          <a:p>
            <a:r>
              <a:rPr lang="ru-RU" dirty="0"/>
              <a:t>б) технические (отказы машин и оборудования, снижение качества продукции и т.п.);</a:t>
            </a:r>
          </a:p>
          <a:p>
            <a:r>
              <a:rPr lang="ru-RU" dirty="0"/>
              <a:t>в) производственные (нарушения технологии, остановки и перерывы производства, задержка поставок сырья и т.п.);</a:t>
            </a:r>
          </a:p>
          <a:p>
            <a:r>
              <a:rPr lang="ru-RU" dirty="0"/>
              <a:t>г) экономические (рост издержек, увеличение цен на сырье и комплектующие, инфляция и т.п.);</a:t>
            </a:r>
          </a:p>
          <a:p>
            <a:r>
              <a:rPr lang="ru-RU" dirty="0" err="1"/>
              <a:t>д</a:t>
            </a:r>
            <a:r>
              <a:rPr lang="ru-RU" dirty="0"/>
              <a:t>) рыночные (падение цен на продукцию, уменьшение объемов сбыта, рост конкуренции и т.п.);</a:t>
            </a:r>
          </a:p>
          <a:p>
            <a:r>
              <a:rPr lang="ru-RU" dirty="0"/>
              <a:t>е) финансовые (кредитные, валютные, процентные и другие риски, связанные с финансовыми и кредитными операциями);</a:t>
            </a:r>
          </a:p>
          <a:p>
            <a:r>
              <a:rPr lang="ru-RU" dirty="0"/>
              <a:t>ж) социальные (забастовки, увеличение социальных расходов);</a:t>
            </a:r>
          </a:p>
          <a:p>
            <a:r>
              <a:rPr lang="ru-RU" dirty="0" err="1"/>
              <a:t>з</a:t>
            </a:r>
            <a:r>
              <a:rPr lang="ru-RU" dirty="0"/>
              <a:t>) политические (изменение законодательства, приоритетов, административные ограничения, преференции и т.п.);</a:t>
            </a:r>
          </a:p>
          <a:p>
            <a:r>
              <a:rPr lang="ru-RU" dirty="0"/>
              <a:t>и) инновационные, т.е. риски </a:t>
            </a:r>
            <a:r>
              <a:rPr lang="ru-RU" dirty="0" err="1"/>
              <a:t>недостижения</a:t>
            </a:r>
            <a:r>
              <a:rPr lang="ru-RU" dirty="0"/>
              <a:t> ожидаемых результатов научных и инженерных разработок;</a:t>
            </a:r>
          </a:p>
          <a:p>
            <a:r>
              <a:rPr lang="ru-RU" dirty="0"/>
              <a:t>к) </a:t>
            </a:r>
            <a:r>
              <a:rPr lang="ru-RU" dirty="0" err="1"/>
              <a:t>страновые</a:t>
            </a:r>
            <a:r>
              <a:rPr lang="ru-RU" dirty="0"/>
              <a:t> (региональные), т.е. риски предпринимательской деятельности с учетом ситуации в разных странах и регионах;</a:t>
            </a:r>
          </a:p>
          <a:p>
            <a:r>
              <a:rPr lang="ru-RU" dirty="0"/>
              <a:t>л) отраслевые, т.е. специфические риски в конкретной отрасли предпринимательской деятельности (промышленность, строительство, сельское хозяйство, транспорт, финансы и т.п.);</a:t>
            </a:r>
          </a:p>
          <a:p>
            <a:r>
              <a:rPr lang="ru-RU" dirty="0"/>
              <a:t>м) риски злонамеренных действий (мошенничество, вандализм и т.п.).</a:t>
            </a:r>
            <a:endParaRPr lang="ru-RU" b="1" dirty="0"/>
          </a:p>
          <a:p>
            <a:r>
              <a:rPr lang="ru-RU" b="1" dirty="0"/>
              <a:t>В зависимости от места проявления:</a:t>
            </a:r>
            <a:endParaRPr lang="ru-RU" dirty="0"/>
          </a:p>
          <a:p>
            <a:r>
              <a:rPr lang="ru-RU" dirty="0"/>
              <a:t>а) внешние;</a:t>
            </a:r>
          </a:p>
          <a:p>
            <a:r>
              <a:rPr lang="ru-RU" dirty="0"/>
              <a:t>б) внутренние.</a:t>
            </a:r>
            <a:endParaRPr lang="ru-RU" b="1" dirty="0"/>
          </a:p>
          <a:p>
            <a:r>
              <a:rPr lang="ru-RU" b="1" dirty="0"/>
              <a:t>По виду производства:</a:t>
            </a:r>
            <a:endParaRPr lang="ru-RU" dirty="0"/>
          </a:p>
          <a:p>
            <a:r>
              <a:rPr lang="ru-RU" dirty="0"/>
              <a:t>а) риски основного производства;</a:t>
            </a:r>
          </a:p>
          <a:p>
            <a:r>
              <a:rPr lang="ru-RU" dirty="0"/>
              <a:t>б) риски вспомогательных и обслуживающих производств.</a:t>
            </a:r>
            <a:endParaRPr lang="ru-RU" b="1" dirty="0"/>
          </a:p>
          <a:p>
            <a:r>
              <a:rPr lang="ru-RU" b="1" dirty="0"/>
              <a:t>По тяжести проявления </a:t>
            </a:r>
            <a:r>
              <a:rPr lang="ru-RU" dirty="0"/>
              <a:t>можно подразделить на риски, вызывающие:</a:t>
            </a:r>
          </a:p>
          <a:p>
            <a:r>
              <a:rPr lang="ru-RU" dirty="0"/>
              <a:t>а) упущенную выгоду;</a:t>
            </a:r>
          </a:p>
          <a:p>
            <a:r>
              <a:rPr lang="ru-RU" dirty="0"/>
              <a:t>б) ущерб;</a:t>
            </a:r>
          </a:p>
          <a:p>
            <a:r>
              <a:rPr lang="ru-RU" dirty="0"/>
              <a:t>в) потери;</a:t>
            </a:r>
          </a:p>
          <a:p>
            <a:r>
              <a:rPr lang="ru-RU" dirty="0"/>
              <a:t>г) банкротство.</a:t>
            </a:r>
            <a:endParaRPr lang="ru-RU" b="1" dirty="0"/>
          </a:p>
          <a:p>
            <a:r>
              <a:rPr lang="ru-RU" b="1" dirty="0"/>
              <a:t>По форме воздействия:</a:t>
            </a:r>
            <a:endParaRPr lang="ru-RU" dirty="0"/>
          </a:p>
          <a:p>
            <a:r>
              <a:rPr lang="ru-RU" dirty="0"/>
              <a:t>а) риски прямых убытков;</a:t>
            </a:r>
          </a:p>
          <a:p>
            <a:r>
              <a:rPr lang="ru-RU" dirty="0"/>
              <a:t>б) риски косвенных убытков.</a:t>
            </a:r>
            <a:endParaRPr lang="ru-RU" b="1" dirty="0"/>
          </a:p>
          <a:p>
            <a:r>
              <a:rPr lang="ru-RU" b="1" dirty="0"/>
              <a:t>По сложности:</a:t>
            </a:r>
            <a:endParaRPr lang="ru-RU" dirty="0"/>
          </a:p>
          <a:p>
            <a:r>
              <a:rPr lang="ru-RU" dirty="0"/>
              <a:t>а) риски частные (локальные);</a:t>
            </a:r>
          </a:p>
          <a:p>
            <a:r>
              <a:rPr lang="ru-RU" dirty="0"/>
              <a:t>б) риски системные (т.е. вызываемые последовательно инициируемой цепочкой локальных рисков);</a:t>
            </a:r>
          </a:p>
          <a:p>
            <a:r>
              <a:rPr lang="ru-RU" dirty="0"/>
              <a:t>в) риск совокупный (т.е. риск, учитывающий действие всех видов частных рисков).</a:t>
            </a:r>
            <a:endParaRPr lang="ru-RU" b="1" dirty="0"/>
          </a:p>
          <a:p>
            <a:r>
              <a:rPr lang="ru-RU" b="1" dirty="0"/>
              <a:t>По характеру вызывающих риски причин:</a:t>
            </a:r>
            <a:endParaRPr lang="ru-RU" dirty="0"/>
          </a:p>
          <a:p>
            <a:r>
              <a:rPr lang="ru-RU" dirty="0"/>
              <a:t>а) риски случайных событий;</a:t>
            </a:r>
          </a:p>
          <a:p>
            <a:r>
              <a:rPr lang="ru-RU" dirty="0"/>
              <a:t>б) риски злоумышленных действий.</a:t>
            </a:r>
            <a:endParaRPr lang="ru-RU" b="1" dirty="0"/>
          </a:p>
          <a:p>
            <a:r>
              <a:rPr lang="ru-RU" b="1" dirty="0"/>
              <a:t>По регулярности:</a:t>
            </a:r>
            <a:endParaRPr lang="ru-RU" dirty="0"/>
          </a:p>
          <a:p>
            <a:r>
              <a:rPr lang="ru-RU" dirty="0"/>
              <a:t>а) систематические (регулярно повторяющиеся);</a:t>
            </a:r>
          </a:p>
          <a:p>
            <a:r>
              <a:rPr lang="ru-RU" dirty="0"/>
              <a:t>б) несистематические.</a:t>
            </a:r>
            <a:endParaRPr lang="ru-RU" b="1" dirty="0"/>
          </a:p>
          <a:p>
            <a:r>
              <a:rPr lang="ru-RU" b="1" dirty="0"/>
              <a:t>По степени предсказуемости:</a:t>
            </a:r>
            <a:endParaRPr lang="ru-RU" dirty="0"/>
          </a:p>
          <a:p>
            <a:r>
              <a:rPr lang="ru-RU" dirty="0"/>
              <a:t>а) предсказуемые с высокой вероятностью;</a:t>
            </a:r>
          </a:p>
          <a:p>
            <a:r>
              <a:rPr lang="ru-RU" dirty="0"/>
              <a:t>б) предсказуемые с малой вероятностью;</a:t>
            </a:r>
          </a:p>
          <a:p>
            <a:r>
              <a:rPr lang="ru-RU" dirty="0"/>
              <a:t>в) непредсказуемые.</a:t>
            </a:r>
            <a:endParaRPr lang="ru-RU" b="1" dirty="0"/>
          </a:p>
          <a:p>
            <a:r>
              <a:rPr lang="ru-RU" b="1" dirty="0"/>
              <a:t>По времени проявления:</a:t>
            </a:r>
            <a:endParaRPr lang="ru-RU" dirty="0"/>
          </a:p>
          <a:p>
            <a:r>
              <a:rPr lang="ru-RU" dirty="0"/>
              <a:t>а) ретроспективные;</a:t>
            </a:r>
          </a:p>
          <a:p>
            <a:r>
              <a:rPr lang="ru-RU" dirty="0"/>
              <a:t>б) текущего периода;</a:t>
            </a:r>
          </a:p>
          <a:p>
            <a:r>
              <a:rPr lang="ru-RU" dirty="0"/>
              <a:t>в) будущего (отдаленного) периода.</a:t>
            </a:r>
            <a:endParaRPr lang="ru-RU" b="1" dirty="0"/>
          </a:p>
          <a:p>
            <a:r>
              <a:rPr lang="ru-RU" b="1" dirty="0"/>
              <a:t>По уровню проявления:</a:t>
            </a:r>
            <a:endParaRPr lang="ru-RU" dirty="0"/>
          </a:p>
          <a:p>
            <a:r>
              <a:rPr lang="ru-RU" dirty="0"/>
              <a:t>а) низкие;</a:t>
            </a:r>
          </a:p>
          <a:p>
            <a:r>
              <a:rPr lang="ru-RU" dirty="0"/>
              <a:t>б) умеренные;</a:t>
            </a:r>
          </a:p>
          <a:p>
            <a:r>
              <a:rPr lang="ru-RU" dirty="0"/>
              <a:t>в) сильные;</a:t>
            </a:r>
          </a:p>
          <a:p>
            <a:r>
              <a:rPr lang="ru-RU" dirty="0"/>
              <a:t>г) катастрофические.</a:t>
            </a:r>
            <a:endParaRPr lang="ru-RU" b="1" dirty="0"/>
          </a:p>
          <a:p>
            <a:r>
              <a:rPr lang="ru-RU" b="1" dirty="0"/>
              <a:t>По интенсивности проявления последствий:</a:t>
            </a:r>
            <a:endParaRPr lang="ru-RU" dirty="0"/>
          </a:p>
          <a:p>
            <a:r>
              <a:rPr lang="ru-RU" dirty="0"/>
              <a:t>а) быстро проявляющиеся;</a:t>
            </a:r>
          </a:p>
          <a:p>
            <a:r>
              <a:rPr lang="ru-RU" dirty="0"/>
              <a:t>б) медленно проявляющиеся.</a:t>
            </a:r>
            <a:endParaRPr lang="ru-RU" b="1" dirty="0"/>
          </a:p>
          <a:p>
            <a:r>
              <a:rPr lang="ru-RU" b="1" dirty="0"/>
              <a:t>По степени контроля:</a:t>
            </a:r>
            <a:endParaRPr lang="ru-RU" dirty="0"/>
          </a:p>
          <a:p>
            <a:r>
              <a:rPr lang="ru-RU" dirty="0"/>
              <a:t>а) контролируемые риски, которых можно избежать или уменьшить их вредные последствия;</a:t>
            </a:r>
          </a:p>
          <a:p>
            <a:r>
              <a:rPr lang="ru-RU" dirty="0"/>
              <a:t>б) частично контролируемые риски, которых можно лишь частично избежать или уменьшить их вредные последствия;</a:t>
            </a:r>
          </a:p>
          <a:p>
            <a:r>
              <a:rPr lang="ru-RU" dirty="0"/>
              <a:t>в) неконтролируемые риски, которых нельзя избежать или уменьшить их вредные последствия.</a:t>
            </a:r>
            <a:endParaRPr lang="ru-RU" b="1" dirty="0"/>
          </a:p>
          <a:p>
            <a:r>
              <a:rPr lang="ru-RU" b="1" dirty="0"/>
              <a:t>По возможности страхования (защиты):</a:t>
            </a:r>
            <a:endParaRPr lang="ru-RU" dirty="0"/>
          </a:p>
          <a:p>
            <a:r>
              <a:rPr lang="ru-RU" dirty="0"/>
              <a:t>а) страхуемые риски;</a:t>
            </a:r>
          </a:p>
          <a:p>
            <a:r>
              <a:rPr lang="ru-RU" dirty="0"/>
              <a:t>б) </a:t>
            </a:r>
            <a:r>
              <a:rPr lang="ru-RU" dirty="0" err="1"/>
              <a:t>нестрахуемые</a:t>
            </a:r>
            <a:r>
              <a:rPr lang="ru-RU" dirty="0"/>
              <a:t> риски.</a:t>
            </a:r>
            <a:endParaRPr lang="ru-RU" b="1" dirty="0"/>
          </a:p>
          <a:p>
            <a:r>
              <a:rPr lang="ru-RU" b="1" dirty="0"/>
              <a:t>В зависимости от отношений по поводу использования ценностей в процессе осуществления деятельности по проекту:</a:t>
            </a:r>
            <a:endParaRPr lang="ru-RU" dirty="0"/>
          </a:p>
          <a:p>
            <a:r>
              <a:rPr lang="ru-RU" dirty="0"/>
              <a:t>а) риски ответственности участников проекта (сторон договорных отношений);</a:t>
            </a:r>
          </a:p>
          <a:p>
            <a:r>
              <a:rPr lang="ru-RU" dirty="0"/>
              <a:t>б) риски остановки (задержки) производства.</a:t>
            </a:r>
          </a:p>
          <a:p>
            <a:endParaRPr lang="ru-RU" dirty="0"/>
          </a:p>
          <a:p>
            <a:r>
              <a:rPr lang="ru-RU" dirty="0"/>
              <a:t>Привлекайте участников команды к идентификации рисков. Если участники команды осведомлены об условиях, в которых выполняется работа, они могут сыграть активную роль в идентификации и анализе рисков. Совместное участие команды в этих процессах не только поможет более полно идентифицировать риски, но и более эффективно выбрать и спланировать надлежащие меры реагирования, а также поможет достичь согласия и вовлеченности команды при выполнении этих мер.</a:t>
            </a:r>
          </a:p>
          <a:p>
            <a:r>
              <a:rPr lang="ru-RU" dirty="0"/>
              <a:t>Потенциальными проблемными участками являются работы, которые прежде никогда не выполнялись. Опросные листы и контрольные списки помогут охватить все аспекты проекта. Лучше начинать с рисков, относящихся к проекту в целом, а не к какому-либо конкретному участку. То есть, надо дать возможность членам команды мыслить глобально, не ограничивая их внимание каким-либо конкретным участком проекта или сети. Среди поставленных вопросов могут быть такие: </a:t>
            </a:r>
          </a:p>
          <a:p>
            <a:r>
              <a:rPr lang="ru-RU" dirty="0"/>
              <a:t>♦ Насколько квалификация ваших специалистов соответствует требованиям к выполнению данного проекта? </a:t>
            </a:r>
          </a:p>
          <a:p>
            <a:r>
              <a:rPr lang="ru-RU" dirty="0"/>
              <a:t>♦ По сравнению с большинством наших проектов, является ли степень новизны данного проекта высокой, средней или низкой? </a:t>
            </a:r>
          </a:p>
          <a:p>
            <a:r>
              <a:rPr lang="ru-RU" dirty="0"/>
              <a:t>♦ Который из факторов данного проекта – затраты, время или функциональное выполнение, по вашему мнению, связан с наибольшим риском? Почему?</a:t>
            </a:r>
          </a:p>
          <a:p>
            <a:endParaRPr lang="ru-RU" dirty="0"/>
          </a:p>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8B61E-3680-4C27-AFE0-2BAC0D5A845B}" type="slidenum">
              <a:rPr lang="ru-RU"/>
              <a:pPr/>
              <a:t>15</a:t>
            </a:fld>
            <a:endParaRPr lang="ru-RU"/>
          </a:p>
        </p:txBody>
      </p:sp>
      <p:sp>
        <p:nvSpPr>
          <p:cNvPr id="120834" name="Rectangle 2"/>
          <p:cNvSpPr>
            <a:spLocks noGrp="1" noRot="1" noChangeAspect="1" noTextEdit="1"/>
          </p:cNvSpPr>
          <p:nvPr>
            <p:ph type="sldImg"/>
          </p:nvPr>
        </p:nvSpPr>
        <p:spPr>
          <a:ln/>
        </p:spPr>
      </p:sp>
      <p:sp>
        <p:nvSpPr>
          <p:cNvPr id="120835" name="Rectangle 3"/>
          <p:cNvSpPr>
            <a:spLocks noGrp="1"/>
          </p:cNvSpPr>
          <p:nvPr>
            <p:ph type="body" idx="1"/>
          </p:nvPr>
        </p:nvSpPr>
        <p:spPr>
          <a:xfrm>
            <a:off x="686444" y="4344793"/>
            <a:ext cx="5485114" cy="4114654"/>
          </a:xfrm>
          <a:noFill/>
        </p:spPr>
        <p:txBody>
          <a:bodyPr lIns="91705" tIns="45853" rIns="91705" bIns="45853"/>
          <a:lstStyle/>
          <a:p>
            <a:pPr>
              <a:lnSpc>
                <a:spcPct val="80000"/>
              </a:lnSpc>
            </a:pPr>
            <a:r>
              <a:rPr lang="ru-RU" sz="800" dirty="0"/>
              <a:t>Анализ риска можно подразделить на два взаимно дополняющих друг друга вида: качественный и количественный.</a:t>
            </a:r>
          </a:p>
          <a:p>
            <a:pPr>
              <a:lnSpc>
                <a:spcPct val="80000"/>
              </a:lnSpc>
            </a:pPr>
            <a:r>
              <a:rPr lang="ru-RU" sz="800" dirty="0"/>
              <a:t>Главная задача качественного анализа </a:t>
            </a:r>
            <a:r>
              <a:rPr lang="ru-RU" sz="800" dirty="0">
                <a:latin typeface="Calibri" pitchFamily="34" charset="0"/>
              </a:rPr>
              <a:t>—</a:t>
            </a:r>
            <a:r>
              <a:rPr lang="ru-RU" sz="800" dirty="0"/>
              <a:t> определить факторы риска, этапы и работы, при выполнении которых риск возникает, и др., т.е. установить потенциальные зоны риска. Он также включает в себя расстановку приоритетов для идентифицированных рисков.</a:t>
            </a:r>
          </a:p>
          <a:p>
            <a:pPr>
              <a:lnSpc>
                <a:spcPct val="80000"/>
              </a:lnSpc>
            </a:pPr>
            <a:r>
              <a:rPr lang="ru-RU" sz="800" dirty="0"/>
              <a:t>Количественный анализ риска применяется для  определения численных размеров отдельных рисков и риска проекта в целом. Он производится в отношении тех рисков, которые в процессе качественного анализа рисков были квалифицированы как наиболее вероятные или имеющие существенные последствия.</a:t>
            </a:r>
          </a:p>
          <a:p>
            <a:pPr>
              <a:lnSpc>
                <a:spcPct val="80000"/>
              </a:lnSpc>
            </a:pPr>
            <a:r>
              <a:rPr lang="ru-RU" sz="800" dirty="0"/>
              <a:t>В некоторых случаях для разработки эффективных ответных мер реагирования на риски, проведение количественного анализа рисков не требуется.</a:t>
            </a:r>
          </a:p>
          <a:p>
            <a:pPr>
              <a:lnSpc>
                <a:spcPct val="80000"/>
              </a:lnSpc>
            </a:pPr>
            <a:r>
              <a:rPr lang="ru-RU" sz="800" dirty="0"/>
              <a:t>Выбор метода (методов) анализа в каждом конкретном проекте определяется наличием времени и бюджетом, а также потребностью в качественной или количественной констатации рисков и их последствий.</a:t>
            </a:r>
          </a:p>
          <a:p>
            <a:pPr>
              <a:lnSpc>
                <a:spcPct val="80000"/>
              </a:lnSpc>
            </a:pPr>
            <a:endParaRPr lang="ru-RU" sz="800" dirty="0"/>
          </a:p>
          <a:p>
            <a:pPr>
              <a:lnSpc>
                <a:spcPct val="80000"/>
              </a:lnSpc>
            </a:pPr>
            <a:r>
              <a:rPr lang="ru-RU" sz="800" dirty="0"/>
              <a:t>Наличие рисков предполагает необходимость выбора одного из возможных вариантов решений, в связи с чем в процессе их принятия анализируются все возможные альтернативы, выбираются наиболее рентабельные и наименее рисковые. Конкретные ситуации рисков обладают разной степенью сложности, и связанная с этим альтернативность выбора разрешается различными способами. В простейших ситуациях возможна ориентация на своеобразную экспертную оценку, опирающуюся на интуицию и прошлый опыт. Но необходимость оптимального решения задач управления проектами требует использования </a:t>
            </a:r>
            <a:r>
              <a:rPr lang="ru-RU" sz="800" b="1" dirty="0"/>
              <a:t>специальных методов анализа рисков</a:t>
            </a:r>
            <a:r>
              <a:rPr lang="ru-RU" sz="800" dirty="0"/>
              <a:t>.</a:t>
            </a:r>
          </a:p>
          <a:p>
            <a:pPr>
              <a:lnSpc>
                <a:spcPct val="80000"/>
              </a:lnSpc>
            </a:pPr>
            <a:r>
              <a:rPr lang="ru-RU" sz="800" dirty="0"/>
              <a:t>Анализ проектных рисков базируется на оценках рисков, которые заключаются в определении величины (степени) рисков. Методы определения критерия количественной оценки рисков включают:</a:t>
            </a:r>
          </a:p>
          <a:p>
            <a:pPr>
              <a:lnSpc>
                <a:spcPct val="80000"/>
              </a:lnSpc>
            </a:pPr>
            <a:r>
              <a:rPr lang="ru-RU" sz="800" b="1" dirty="0"/>
              <a:t>Методы экспертных оценок - метод </a:t>
            </a:r>
            <a:r>
              <a:rPr lang="ru-RU" sz="800" b="1" dirty="0" err="1"/>
              <a:t>Дельфи</a:t>
            </a:r>
            <a:r>
              <a:rPr lang="ru-RU" sz="800" dirty="0"/>
              <a:t>;</a:t>
            </a:r>
          </a:p>
          <a:p>
            <a:pPr>
              <a:lnSpc>
                <a:spcPct val="80000"/>
              </a:lnSpc>
            </a:pPr>
            <a:r>
              <a:rPr lang="ru-RU" sz="800" b="1" dirty="0">
                <a:cs typeface="Arial" charset="0"/>
              </a:rPr>
              <a:t>Матрица «частота – последствие»</a:t>
            </a:r>
            <a:r>
              <a:rPr lang="ru-RU" sz="800" dirty="0">
                <a:cs typeface="Arial" charset="0"/>
              </a:rPr>
              <a:t> – </a:t>
            </a:r>
            <a:r>
              <a:rPr lang="ru-RU" sz="800" dirty="0"/>
              <a:t>создание матрицы «частота/последствие» для оценки результата анализа риска, классификации по категориям риска, мер по уменьшению риска или устранению недопустимого риска и достижению приемлемого риска.</a:t>
            </a:r>
            <a:endParaRPr lang="ru-RU" sz="800" dirty="0">
              <a:cs typeface="Arial" charset="0"/>
            </a:endParaRPr>
          </a:p>
          <a:p>
            <a:pPr>
              <a:lnSpc>
                <a:spcPct val="80000"/>
              </a:lnSpc>
            </a:pPr>
            <a:r>
              <a:rPr lang="ru-RU" sz="800" b="1" dirty="0"/>
              <a:t>Методы аналогий</a:t>
            </a:r>
            <a:r>
              <a:rPr lang="ru-RU" sz="800" dirty="0"/>
              <a:t>, основанные на анализе аналогичных проектов и условий их реализации для расчета вероятностей потерь; данные методы применяются тогда, когда есть представительная база для анализа и другие методы неприемлемы или менее достоверны, данные методы широко практикуются на Западе, поскольку в практике управления проектами практикуются оценки проектов после их завершения и накапливается значительный материал для последующего применения;</a:t>
            </a:r>
            <a:endParaRPr lang="en-US" sz="800" dirty="0"/>
          </a:p>
          <a:p>
            <a:pPr>
              <a:lnSpc>
                <a:spcPct val="80000"/>
              </a:lnSpc>
            </a:pPr>
            <a:r>
              <a:rPr lang="ru-RU" sz="800" dirty="0"/>
              <a:t>Используются также методы построения сложных распределений вероятностей (</a:t>
            </a:r>
            <a:r>
              <a:rPr lang="ru-RU" sz="800" b="1" dirty="0"/>
              <a:t>дерева решений</a:t>
            </a:r>
            <a:r>
              <a:rPr lang="ru-RU" sz="800" dirty="0"/>
              <a:t>), аналитические методы (анализ чувствительности, анализ точки безубыточности и пр.), анализ сценариев.</a:t>
            </a:r>
          </a:p>
          <a:p>
            <a:pPr>
              <a:lnSpc>
                <a:spcPct val="80000"/>
              </a:lnSpc>
            </a:pPr>
            <a:r>
              <a:rPr lang="ru-RU" sz="800" b="1" dirty="0"/>
              <a:t>Комбинированные методы</a:t>
            </a:r>
            <a:r>
              <a:rPr lang="ru-RU" sz="800" dirty="0"/>
              <a:t> включают использование сразу нескольких методов.</a:t>
            </a:r>
          </a:p>
          <a:p>
            <a:pPr>
              <a:lnSpc>
                <a:spcPct val="80000"/>
              </a:lnSpc>
            </a:pPr>
            <a:endParaRPr lang="en-US" sz="800" dirty="0"/>
          </a:p>
          <a:p>
            <a:pPr>
              <a:lnSpc>
                <a:spcPct val="80000"/>
              </a:lnSpc>
            </a:pPr>
            <a:endParaRPr lang="ru-RU" sz="800" dirty="0"/>
          </a:p>
          <a:p>
            <a:pPr>
              <a:lnSpc>
                <a:spcPct val="80000"/>
              </a:lnSpc>
            </a:pPr>
            <a:endParaRPr lang="ru-RU" sz="800" dirty="0"/>
          </a:p>
          <a:p>
            <a:pPr>
              <a:lnSpc>
                <a:spcPct val="80000"/>
              </a:lnSpc>
            </a:pPr>
            <a:r>
              <a:rPr lang="ru-RU" sz="800" dirty="0"/>
              <a:t>Работы по анализу рисков проекта и построению необходимых моделей весьма трудоемки и являются дорогостоящими, что иногда вынуждает аналитиков ограничиваться качественным подходом. Поэтому в настоящее время центр тяжести усилий приходится переносить с построения сложных моделей на поиск, систематизацию и подробное описание факторов рисков и методов управления ими.</a:t>
            </a:r>
          </a:p>
          <a:p>
            <a:pPr>
              <a:lnSpc>
                <a:spcPct val="80000"/>
              </a:lnSpc>
            </a:pPr>
            <a:r>
              <a:rPr lang="ru-RU" sz="800" dirty="0"/>
              <a:t>Задача количественного анализа рисков состоит в том, чтобы понять, во что выльется каждый риск для данного проекта: сколько времени и денег потребуется для устранения каждого конкретного риска. </a:t>
            </a:r>
          </a:p>
          <a:p>
            <a:pPr>
              <a:lnSpc>
                <a:spcPct val="80000"/>
              </a:lnSpc>
            </a:pPr>
            <a:r>
              <a:rPr lang="ru-RU" sz="800" dirty="0"/>
              <a:t>Проведение количественного анализа рисков требует времени. Задача руководителя проекта состоит в том, чтобы грамотно сбалансировать необходимость количественного анализа с требованиями проекта. Сколько времени и сил потратить на количественный анализ, должен решать сам руководитель, но, как правило, чем важнее проект, тем больше времени затрачивается на количественный анализ рисков. Другая проблема состоит в том, что людям придётся иметь дело с распределением вероятностей, что часто требует специфических знаний. Если руководитель проекта не понимает этого, то своим количественным анализом он скорее всего добьется прямо противоположного результата, а именно - отвернет управление компании от той части проекта, которая как раз требует внимания. Тут важно чувствовать баланс между представлением на рассмотрение существенных вопросов и их количественной поддержкой. </a:t>
            </a:r>
          </a:p>
          <a:p>
            <a:pPr>
              <a:lnSpc>
                <a:spcPct val="80000"/>
              </a:lnSpc>
            </a:pPr>
            <a:endParaRPr lang="ru-RU" sz="800" dirty="0"/>
          </a:p>
          <a:p>
            <a:pPr>
              <a:lnSpc>
                <a:spcPct val="80000"/>
              </a:lnSpc>
            </a:pPr>
            <a:r>
              <a:rPr lang="ru-RU" sz="800" b="1" dirty="0"/>
              <a:t>Метод экспертных оценок</a:t>
            </a:r>
          </a:p>
          <a:p>
            <a:pPr>
              <a:lnSpc>
                <a:spcPct val="80000"/>
              </a:lnSpc>
            </a:pPr>
            <a:r>
              <a:rPr lang="ru-RU" sz="800" b="1" dirty="0"/>
              <a:t>Метод оценки рисков (</a:t>
            </a:r>
            <a:r>
              <a:rPr lang="en-US" sz="800" b="1" dirty="0"/>
              <a:t>Risk Assessment</a:t>
            </a:r>
            <a:r>
              <a:rPr lang="ru-RU" sz="800" b="1" dirty="0"/>
              <a:t>) </a:t>
            </a:r>
            <a:r>
              <a:rPr lang="en-US" sz="800" b="1" dirty="0"/>
              <a:t>–</a:t>
            </a:r>
            <a:r>
              <a:rPr lang="en-US" sz="800" dirty="0"/>
              <a:t> </a:t>
            </a:r>
            <a:r>
              <a:rPr lang="ru-RU" sz="800" dirty="0"/>
              <a:t>аналог матрицы «частота/последствие» но с числовыми, а не качественными оценками</a:t>
            </a:r>
            <a:r>
              <a:rPr lang="en-US" sz="800" dirty="0"/>
              <a:t> (</a:t>
            </a:r>
            <a:r>
              <a:rPr lang="ru-RU" sz="800" dirty="0"/>
              <a:t>очень похож на метод </a:t>
            </a:r>
            <a:r>
              <a:rPr lang="en-US" sz="800" dirty="0"/>
              <a:t>FMEA)</a:t>
            </a:r>
            <a:r>
              <a:rPr lang="ru-RU" sz="800" dirty="0"/>
              <a:t>. Для этого используются соответствующие шкалы. Позволяет количественно оценить риск и по полученной оценке сделать можно очень просто определить приоритеты рисков, выделить самые важные риски.</a:t>
            </a:r>
          </a:p>
          <a:p>
            <a:pPr>
              <a:lnSpc>
                <a:spcPct val="80000"/>
              </a:lnSpc>
            </a:pPr>
            <a:r>
              <a:rPr lang="ru-RU" sz="800" b="1" dirty="0"/>
              <a:t>Метод сценариев</a:t>
            </a:r>
            <a:endParaRPr lang="ru-RU" sz="800" dirty="0"/>
          </a:p>
          <a:p>
            <a:pPr>
              <a:lnSpc>
                <a:spcPct val="80000"/>
              </a:lnSpc>
            </a:pPr>
            <a:r>
              <a:rPr lang="ru-RU" sz="800" dirty="0"/>
              <a:t>Метод предполагает разработку нескольких вариантов (сценариев) развития проекта и их сравнительную оценку. Рассчитываются пессимистический вариант (сценарий) возможного изменения переменных, оптимистический и наиболее вероятный вариант.</a:t>
            </a:r>
            <a:endParaRPr lang="ru-RU" sz="800" b="1" dirty="0"/>
          </a:p>
          <a:p>
            <a:pPr>
              <a:lnSpc>
                <a:spcPct val="80000"/>
              </a:lnSpc>
            </a:pPr>
            <a:r>
              <a:rPr lang="ru-RU" sz="800" b="1" dirty="0"/>
              <a:t>Метод построения деревьев решений</a:t>
            </a:r>
            <a:endParaRPr lang="ru-RU" sz="800" dirty="0"/>
          </a:p>
          <a:p>
            <a:pPr>
              <a:lnSpc>
                <a:spcPct val="80000"/>
              </a:lnSpc>
            </a:pPr>
            <a:r>
              <a:rPr lang="ru-RU" sz="800" dirty="0"/>
              <a:t>Предполагает пошаговое разветвление процесса реализации проекта с оценкой рисков, затрат, ущерба и выгод.</a:t>
            </a:r>
          </a:p>
          <a:p>
            <a:pPr>
              <a:lnSpc>
                <a:spcPct val="80000"/>
              </a:lnSpc>
            </a:pPr>
            <a:r>
              <a:rPr lang="ru-RU" sz="800" b="1" dirty="0"/>
              <a:t>Вероятностный анализ</a:t>
            </a:r>
            <a:endParaRPr lang="ru-RU" sz="800" dirty="0"/>
          </a:p>
          <a:p>
            <a:pPr>
              <a:lnSpc>
                <a:spcPct val="80000"/>
              </a:lnSpc>
            </a:pPr>
            <a:r>
              <a:rPr lang="ru-RU" sz="800" dirty="0"/>
              <a:t>Предполагают, что построение и расчеты по модели осуществляются в соответствии с принципами теории вероятностей, тогда как в случае выборочных методов</a:t>
            </a:r>
            <a:r>
              <a:rPr lang="ru-RU" sz="800" i="1" dirty="0"/>
              <a:t> </a:t>
            </a:r>
            <a:r>
              <a:rPr lang="ru-RU" sz="800" dirty="0"/>
              <a:t>все это делается путем расчетов по выборкам. Вероятность возникновения потерь определяется на основе статистических данных предшествовавшего периода с установлением области (зоны) рисков, достаточности инвестиций, коэффициента рисков (отношение ожидаемой прибыли к объему всех инвестиций по проекту).</a:t>
            </a:r>
          </a:p>
          <a:p>
            <a:pPr>
              <a:lnSpc>
                <a:spcPct val="80000"/>
              </a:lnSpc>
            </a:pPr>
            <a:r>
              <a:rPr lang="ru-RU" sz="800" b="1" dirty="0"/>
              <a:t>Имитационные методы</a:t>
            </a:r>
            <a:endParaRPr lang="ru-RU" sz="800" dirty="0"/>
          </a:p>
          <a:p>
            <a:pPr>
              <a:lnSpc>
                <a:spcPct val="80000"/>
              </a:lnSpc>
            </a:pPr>
            <a:r>
              <a:rPr lang="ru-RU" sz="800" dirty="0"/>
              <a:t>Базируются на пошаговом нахождении значения результирующего показателя за счет проведения многократных опытов с моделью. Основные их преимущества – прозрачность всех расчетов, простота восприятия и оценки результатов анализа проекта всеми участниками процесса планирования. В качестве одного из серьезных недостатков этого способа необходимо указать существенные затраты на расчеты, связанные с большим объемом выходной информации.</a:t>
            </a:r>
          </a:p>
          <a:p>
            <a:pPr>
              <a:lnSpc>
                <a:spcPct val="80000"/>
              </a:lnSpc>
            </a:pPr>
            <a:endParaRPr lang="ru-RU"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6F6F1D16-0621-4100-ADBE-6585F83743D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a:xfrm>
            <a:off x="733425" y="2316163"/>
            <a:ext cx="7772400" cy="2160587"/>
          </a:xfrm>
          <a:ln w="76200" cmpd="tri">
            <a:solidFill>
              <a:srgbClr val="CC0000"/>
            </a:solidFill>
          </a:ln>
          <a:effectLst>
            <a:outerShdw dist="35921" dir="2700000" algn="ctr" rotWithShape="0">
              <a:schemeClr val="bg2"/>
            </a:outerShdw>
          </a:effectLst>
        </p:spPr>
        <p:txBody>
          <a:bodyPr/>
          <a:lstStyle/>
          <a:p>
            <a:r>
              <a:rPr lang="ru-RU" sz="3600" b="1" dirty="0">
                <a:solidFill>
                  <a:srgbClr val="333399"/>
                </a:solidFill>
                <a:effectLst>
                  <a:outerShdw blurRad="38100" dist="38100" dir="2700000" algn="tl">
                    <a:srgbClr val="C0C0C0"/>
                  </a:outerShdw>
                </a:effectLst>
              </a:rPr>
              <a:t>РИСКИ</a:t>
            </a:r>
            <a:br>
              <a:rPr lang="ru-RU" sz="3600" b="1" dirty="0">
                <a:solidFill>
                  <a:srgbClr val="333399"/>
                </a:solidFill>
                <a:effectLst>
                  <a:outerShdw blurRad="38100" dist="38100" dir="2700000" algn="tl">
                    <a:srgbClr val="C0C0C0"/>
                  </a:outerShdw>
                </a:effectLst>
              </a:rPr>
            </a:br>
            <a:r>
              <a:rPr lang="ru-RU" sz="3600" b="1" dirty="0">
                <a:solidFill>
                  <a:srgbClr val="333399"/>
                </a:solidFill>
                <a:effectLst>
                  <a:outerShdw blurRad="38100" dist="38100" dir="2700000" algn="tl">
                    <a:srgbClr val="C0C0C0"/>
                  </a:outerShdw>
                </a:effectLst>
              </a:rPr>
              <a:t>И  УПРАВЛЕНИЕ  </a:t>
            </a:r>
            <a:r>
              <a:rPr lang="ru-RU" sz="3600" b="1" dirty="0" smtClean="0">
                <a:solidFill>
                  <a:srgbClr val="333399"/>
                </a:solidFill>
                <a:effectLst>
                  <a:outerShdw blurRad="38100" dist="38100" dir="2700000" algn="tl">
                    <a:srgbClr val="C0C0C0"/>
                  </a:outerShdw>
                </a:effectLst>
              </a:rPr>
              <a:t>ИМИ </a:t>
            </a:r>
            <a:br>
              <a:rPr lang="ru-RU" sz="3600" b="1" dirty="0" smtClean="0">
                <a:solidFill>
                  <a:srgbClr val="333399"/>
                </a:solidFill>
                <a:effectLst>
                  <a:outerShdw blurRad="38100" dist="38100" dir="2700000" algn="tl">
                    <a:srgbClr val="C0C0C0"/>
                  </a:outerShdw>
                </a:effectLst>
              </a:rPr>
            </a:br>
            <a:r>
              <a:rPr lang="ru-RU" sz="3600" b="1" dirty="0" smtClean="0">
                <a:solidFill>
                  <a:srgbClr val="333399"/>
                </a:solidFill>
                <a:effectLst>
                  <a:outerShdw blurRad="38100" dist="38100" dir="2700000" algn="tl">
                    <a:srgbClr val="C0C0C0"/>
                  </a:outerShdw>
                </a:effectLst>
              </a:rPr>
              <a:t> (РИСК-МЕНЕДЖМЕНТ ) </a:t>
            </a:r>
            <a:endParaRPr lang="ru-RU" sz="3600" b="1" dirty="0">
              <a:solidFill>
                <a:srgbClr val="3333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636588"/>
            <a:ext cx="9144000" cy="519112"/>
          </a:xfrm>
          <a:prstGeom prst="rect">
            <a:avLst/>
          </a:prstGeom>
          <a:noFill/>
          <a:ln w="9525">
            <a:noFill/>
            <a:miter lim="800000"/>
            <a:headEnd/>
            <a:tailEnd/>
          </a:ln>
          <a:effectLst/>
        </p:spPr>
        <p:txBody>
          <a:bodyPr>
            <a:spAutoFit/>
          </a:bodyPr>
          <a:lstStyle/>
          <a:p>
            <a:pPr algn="ctr"/>
            <a:r>
              <a:rPr lang="ru-RU" sz="2800" b="1">
                <a:solidFill>
                  <a:srgbClr val="333399"/>
                </a:solidFill>
                <a:cs typeface="Arial" charset="0"/>
              </a:rPr>
              <a:t>ИДЕНТИФИКАЦИЯ  РИСКОВ</a:t>
            </a:r>
          </a:p>
        </p:txBody>
      </p:sp>
      <p:sp>
        <p:nvSpPr>
          <p:cNvPr id="102403" name="Rectangle 2"/>
          <p:cNvSpPr>
            <a:spLocks/>
          </p:cNvSpPr>
          <p:nvPr/>
        </p:nvSpPr>
        <p:spPr bwMode="auto">
          <a:xfrm>
            <a:off x="608013" y="3922713"/>
            <a:ext cx="8229600" cy="509587"/>
          </a:xfrm>
          <a:prstGeom prst="rect">
            <a:avLst/>
          </a:prstGeom>
          <a:noFill/>
          <a:ln w="9525">
            <a:noFill/>
            <a:miter lim="800000"/>
            <a:headEnd/>
            <a:tailEnd/>
          </a:ln>
        </p:spPr>
        <p:txBody>
          <a:bodyPr/>
          <a:lstStyle/>
          <a:p>
            <a:pPr algn="ctr"/>
            <a:r>
              <a:rPr lang="ru-RU" sz="2400" b="1">
                <a:solidFill>
                  <a:srgbClr val="CC0000"/>
                </a:solidFill>
              </a:rPr>
              <a:t>МЕТОДЫ  ИДЕНТИФИКАЦИИ  РИСКОВ:</a:t>
            </a:r>
          </a:p>
        </p:txBody>
      </p:sp>
      <p:sp>
        <p:nvSpPr>
          <p:cNvPr id="102404" name="Rectangle 3"/>
          <p:cNvSpPr>
            <a:spLocks/>
          </p:cNvSpPr>
          <p:nvPr/>
        </p:nvSpPr>
        <p:spPr bwMode="auto">
          <a:xfrm>
            <a:off x="2332038" y="4498975"/>
            <a:ext cx="5673725" cy="1520825"/>
          </a:xfrm>
          <a:prstGeom prst="rect">
            <a:avLst/>
          </a:prstGeom>
          <a:noFill/>
          <a:ln w="9525">
            <a:noFill/>
            <a:miter lim="800000"/>
            <a:headEnd/>
            <a:tailEnd/>
          </a:ln>
        </p:spPr>
        <p:txBody>
          <a:bodyPr/>
          <a:lstStyle/>
          <a:p>
            <a:pPr marL="447675" indent="-447675">
              <a:spcBef>
                <a:spcPct val="20000"/>
              </a:spcBef>
              <a:buFontTx/>
              <a:buBlip>
                <a:blip r:embed="rId3"/>
              </a:buBlip>
            </a:pPr>
            <a:r>
              <a:rPr lang="ru-RU" sz="2000"/>
              <a:t>Контрольные списки возможных рисков;</a:t>
            </a:r>
          </a:p>
          <a:p>
            <a:pPr marL="447675" indent="-447675">
              <a:spcBef>
                <a:spcPct val="20000"/>
              </a:spcBef>
              <a:buFontTx/>
              <a:buBlip>
                <a:blip r:embed="rId3"/>
              </a:buBlip>
            </a:pPr>
            <a:r>
              <a:rPr lang="ru-RU" sz="2000"/>
              <a:t>Анализ документации;</a:t>
            </a:r>
          </a:p>
          <a:p>
            <a:pPr marL="447675" indent="-447675">
              <a:spcBef>
                <a:spcPct val="20000"/>
              </a:spcBef>
              <a:buFontTx/>
              <a:buBlip>
                <a:blip r:embed="rId3"/>
              </a:buBlip>
            </a:pPr>
            <a:r>
              <a:rPr lang="ru-RU" sz="2000"/>
              <a:t>Мозговой штурм;</a:t>
            </a:r>
          </a:p>
          <a:p>
            <a:pPr marL="447675" indent="-447675">
              <a:spcBef>
                <a:spcPct val="20000"/>
              </a:spcBef>
              <a:buFontTx/>
              <a:buBlip>
                <a:blip r:embed="rId3"/>
              </a:buBlip>
            </a:pPr>
            <a:r>
              <a:rPr lang="ru-RU" sz="2000"/>
              <a:t>Метод интервью;</a:t>
            </a:r>
          </a:p>
          <a:p>
            <a:pPr marL="447675" indent="-447675">
              <a:spcBef>
                <a:spcPct val="20000"/>
              </a:spcBef>
              <a:buFontTx/>
              <a:buBlip>
                <a:blip r:embed="rId3"/>
              </a:buBlip>
            </a:pPr>
            <a:r>
              <a:rPr lang="ru-RU" sz="2000"/>
              <a:t>… </a:t>
            </a:r>
          </a:p>
        </p:txBody>
      </p:sp>
      <p:sp>
        <p:nvSpPr>
          <p:cNvPr id="102410" name="AutoShape 10"/>
          <p:cNvSpPr>
            <a:spLocks noChangeArrowheads="1"/>
          </p:cNvSpPr>
          <p:nvPr/>
        </p:nvSpPr>
        <p:spPr bwMode="auto">
          <a:xfrm rot="2428686">
            <a:off x="2549525" y="1762125"/>
            <a:ext cx="485775" cy="1277938"/>
          </a:xfrm>
          <a:prstGeom prst="downArrow">
            <a:avLst>
              <a:gd name="adj1" fmla="val 50000"/>
              <a:gd name="adj2" fmla="val 65768"/>
            </a:avLst>
          </a:prstGeom>
          <a:blipFill dpi="0" rotWithShape="0">
            <a:blip r:embed="rId4" cstate="print"/>
            <a:srcRect/>
            <a:tile tx="0" ty="0" sx="100000" sy="100000" flip="none" algn="tl"/>
          </a:blipFill>
          <a:ln w="9525" algn="ctr">
            <a:solidFill>
              <a:srgbClr val="993300"/>
            </a:solidFill>
            <a:miter lim="800000"/>
            <a:headEnd/>
            <a:tailEnd/>
          </a:ln>
          <a:effectLst/>
        </p:spPr>
        <p:txBody>
          <a:bodyPr wrap="none" anchor="ctr"/>
          <a:lstStyle/>
          <a:p>
            <a:endParaRPr lang="ru-RU"/>
          </a:p>
        </p:txBody>
      </p:sp>
      <p:sp>
        <p:nvSpPr>
          <p:cNvPr id="102411" name="AutoShape 11"/>
          <p:cNvSpPr>
            <a:spLocks noChangeArrowheads="1"/>
          </p:cNvSpPr>
          <p:nvPr/>
        </p:nvSpPr>
        <p:spPr bwMode="auto">
          <a:xfrm rot="-2604236">
            <a:off x="6015038" y="1627188"/>
            <a:ext cx="485775" cy="1447800"/>
          </a:xfrm>
          <a:prstGeom prst="downArrow">
            <a:avLst>
              <a:gd name="adj1" fmla="val 50000"/>
              <a:gd name="adj2" fmla="val 74510"/>
            </a:avLst>
          </a:prstGeom>
          <a:blipFill dpi="0" rotWithShape="0">
            <a:blip r:embed="rId4" cstate="print"/>
            <a:srcRect/>
            <a:tile tx="0" ty="0" sx="100000" sy="100000" flip="none" algn="tl"/>
          </a:blipFill>
          <a:ln w="9525" algn="ctr">
            <a:solidFill>
              <a:srgbClr val="993300"/>
            </a:solidFill>
            <a:miter lim="800000"/>
            <a:headEnd/>
            <a:tailEnd/>
          </a:ln>
          <a:effectLst/>
        </p:spPr>
        <p:txBody>
          <a:bodyPr wrap="none" anchor="ctr"/>
          <a:lstStyle/>
          <a:p>
            <a:endParaRPr lang="ru-RU"/>
          </a:p>
        </p:txBody>
      </p:sp>
      <p:sp>
        <p:nvSpPr>
          <p:cNvPr id="102412" name="AutoShape 12"/>
          <p:cNvSpPr>
            <a:spLocks noChangeArrowheads="1"/>
          </p:cNvSpPr>
          <p:nvPr/>
        </p:nvSpPr>
        <p:spPr bwMode="auto">
          <a:xfrm>
            <a:off x="2513013" y="1555750"/>
            <a:ext cx="4038600" cy="552450"/>
          </a:xfrm>
          <a:prstGeom prst="flowChartAlternateProcess">
            <a:avLst/>
          </a:prstGeom>
          <a:blipFill dpi="0" rotWithShape="0">
            <a:blip r:embed="rId4" cstate="print"/>
            <a:srcRect/>
            <a:tile tx="0" ty="0" sx="100000" sy="100000" flip="none" algn="tl"/>
          </a:blipFill>
          <a:ln w="9525">
            <a:solidFill>
              <a:srgbClr val="993300"/>
            </a:solidFill>
            <a:miter lim="800000"/>
            <a:headEnd/>
            <a:tailEnd/>
          </a:ln>
          <a:effectLst/>
        </p:spPr>
        <p:txBody>
          <a:bodyPr wrap="none" anchor="ctr"/>
          <a:lstStyle/>
          <a:p>
            <a:pPr algn="ctr"/>
            <a:r>
              <a:rPr lang="ru-RU" sz="2200" b="1">
                <a:solidFill>
                  <a:srgbClr val="800000"/>
                </a:solidFill>
                <a:effectLst>
                  <a:outerShdw blurRad="38100" dist="38100" dir="2700000" algn="tl">
                    <a:srgbClr val="000000"/>
                  </a:outerShdw>
                </a:effectLst>
              </a:rPr>
              <a:t>КЛАССИФИКАЦИЯ РИСКОВ</a:t>
            </a:r>
          </a:p>
        </p:txBody>
      </p:sp>
      <p:sp>
        <p:nvSpPr>
          <p:cNvPr id="102413" name="AutoShape 13"/>
          <p:cNvSpPr>
            <a:spLocks noChangeArrowheads="1"/>
          </p:cNvSpPr>
          <p:nvPr/>
        </p:nvSpPr>
        <p:spPr bwMode="auto">
          <a:xfrm>
            <a:off x="1544638" y="2933700"/>
            <a:ext cx="1704975" cy="422275"/>
          </a:xfrm>
          <a:prstGeom prst="flowChartAlternateProcess">
            <a:avLst/>
          </a:prstGeom>
          <a:blipFill dpi="0" rotWithShape="0">
            <a:blip r:embed="rId4" cstate="print"/>
            <a:srcRect/>
            <a:tile tx="0" ty="0" sx="100000" sy="100000" flip="none" algn="tl"/>
          </a:blipFill>
          <a:ln w="9525" algn="ctr">
            <a:solidFill>
              <a:srgbClr val="993300"/>
            </a:solidFill>
            <a:miter lim="800000"/>
            <a:headEnd/>
            <a:tailEnd/>
          </a:ln>
          <a:effectLst/>
        </p:spPr>
        <p:txBody>
          <a:bodyPr wrap="none" anchor="ctr"/>
          <a:lstStyle/>
          <a:p>
            <a:pPr algn="ctr"/>
            <a:r>
              <a:rPr lang="ru-RU" sz="2000" b="1">
                <a:solidFill>
                  <a:srgbClr val="800000"/>
                </a:solidFill>
                <a:effectLst>
                  <a:outerShdw blurRad="38100" dist="38100" dir="2700000" algn="tl">
                    <a:srgbClr val="000000"/>
                  </a:outerShdw>
                </a:effectLst>
              </a:rPr>
              <a:t>по видам</a:t>
            </a:r>
            <a:endParaRPr lang="ru-RU" sz="2000">
              <a:solidFill>
                <a:srgbClr val="800000"/>
              </a:solidFill>
            </a:endParaRPr>
          </a:p>
        </p:txBody>
      </p:sp>
      <p:sp>
        <p:nvSpPr>
          <p:cNvPr id="102414" name="AutoShape 14"/>
          <p:cNvSpPr>
            <a:spLocks noChangeArrowheads="1"/>
          </p:cNvSpPr>
          <p:nvPr/>
        </p:nvSpPr>
        <p:spPr bwMode="auto">
          <a:xfrm>
            <a:off x="5861050" y="2933700"/>
            <a:ext cx="1752600" cy="419100"/>
          </a:xfrm>
          <a:prstGeom prst="flowChartAlternateProcess">
            <a:avLst/>
          </a:prstGeom>
          <a:blipFill dpi="0" rotWithShape="0">
            <a:blip r:embed="rId4" cstate="print"/>
            <a:srcRect/>
            <a:tile tx="0" ty="0" sx="100000" sy="100000" flip="none" algn="tl"/>
          </a:blipFill>
          <a:ln w="9525" algn="ctr">
            <a:solidFill>
              <a:srgbClr val="993300"/>
            </a:solidFill>
            <a:miter lim="800000"/>
            <a:headEnd/>
            <a:tailEnd/>
          </a:ln>
          <a:effectLst/>
        </p:spPr>
        <p:txBody>
          <a:bodyPr wrap="none" anchor="ctr"/>
          <a:lstStyle/>
          <a:p>
            <a:pPr algn="ctr"/>
            <a:r>
              <a:rPr lang="ru-RU" sz="2000" b="1">
                <a:solidFill>
                  <a:srgbClr val="800000"/>
                </a:solidFill>
                <a:effectLst>
                  <a:outerShdw blurRad="38100" dist="38100" dir="2700000" algn="tl">
                    <a:srgbClr val="000000"/>
                  </a:outerShdw>
                </a:effectLst>
              </a:rPr>
              <a:t>по группам</a:t>
            </a:r>
            <a:endParaRPr lang="ru-RU" sz="2000">
              <a:solidFill>
                <a:srgbClr val="8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p:cNvSpPr>
          <p:nvPr/>
        </p:nvSpPr>
        <p:spPr bwMode="auto">
          <a:xfrm>
            <a:off x="457200" y="606425"/>
            <a:ext cx="8229600" cy="658813"/>
          </a:xfrm>
          <a:prstGeom prst="rect">
            <a:avLst/>
          </a:prstGeom>
          <a:noFill/>
          <a:ln w="9525">
            <a:noFill/>
            <a:miter lim="800000"/>
            <a:headEnd/>
            <a:tailEnd/>
          </a:ln>
        </p:spPr>
        <p:txBody>
          <a:bodyPr/>
          <a:lstStyle/>
          <a:p>
            <a:pPr algn="ctr"/>
            <a:r>
              <a:rPr lang="ru-RU" sz="2800" b="1">
                <a:solidFill>
                  <a:srgbClr val="333399"/>
                </a:solidFill>
              </a:rPr>
              <a:t>КЛАССИФИКАЦИЯ  РИСКОВ  ПО  ВИДАМ</a:t>
            </a:r>
          </a:p>
        </p:txBody>
      </p:sp>
      <p:graphicFrame>
        <p:nvGraphicFramePr>
          <p:cNvPr id="104462" name="Диаграмма 5"/>
          <p:cNvGraphicFramePr>
            <a:graphicFrameLocks/>
          </p:cNvGraphicFramePr>
          <p:nvPr/>
        </p:nvGraphicFramePr>
        <p:xfrm>
          <a:off x="434975" y="1290638"/>
          <a:ext cx="8259763" cy="5294312"/>
        </p:xfrm>
        <a:graphic>
          <a:graphicData uri="http://schemas.openxmlformats.org/presentationml/2006/ole">
            <p:oleObj spid="_x0000_s1026" name="Диаграмма" r:id="rId4" imgW="8172602" imgH="5257800" progId="Excel.Sheet.8">
              <p:embed/>
            </p:oleObj>
          </a:graphicData>
        </a:graphic>
      </p:graphicFrame>
      <p:sp>
        <p:nvSpPr>
          <p:cNvPr id="104463" name="Прямоугольник 6"/>
          <p:cNvSpPr>
            <a:spLocks noChangeArrowheads="1"/>
          </p:cNvSpPr>
          <p:nvPr/>
        </p:nvSpPr>
        <p:spPr bwMode="auto">
          <a:xfrm>
            <a:off x="2189163" y="4062413"/>
            <a:ext cx="2071687" cy="396875"/>
          </a:xfrm>
          <a:prstGeom prst="rect">
            <a:avLst/>
          </a:prstGeom>
          <a:noFill/>
          <a:ln w="9525">
            <a:noFill/>
            <a:miter lim="800000"/>
            <a:headEnd/>
            <a:tailEnd/>
          </a:ln>
        </p:spPr>
        <p:txBody>
          <a:bodyPr>
            <a:spAutoFit/>
          </a:bodyPr>
          <a:lstStyle/>
          <a:p>
            <a:pPr marL="342900" indent="-342900" eaLnBrk="0" hangingPunct="0">
              <a:spcBef>
                <a:spcPct val="20000"/>
              </a:spcBef>
            </a:pPr>
            <a:r>
              <a:rPr lang="ru-RU" sz="2000" b="1">
                <a:solidFill>
                  <a:srgbClr val="000000"/>
                </a:solidFill>
              </a:rPr>
              <a:t>Технические</a:t>
            </a:r>
          </a:p>
        </p:txBody>
      </p:sp>
      <p:sp>
        <p:nvSpPr>
          <p:cNvPr id="104464" name="Прямоугольник 7"/>
          <p:cNvSpPr>
            <a:spLocks noChangeArrowheads="1"/>
          </p:cNvSpPr>
          <p:nvPr/>
        </p:nvSpPr>
        <p:spPr bwMode="auto">
          <a:xfrm>
            <a:off x="2573338" y="2725738"/>
            <a:ext cx="1428750" cy="701675"/>
          </a:xfrm>
          <a:prstGeom prst="rect">
            <a:avLst/>
          </a:prstGeom>
          <a:noFill/>
          <a:ln w="9525">
            <a:noFill/>
            <a:miter lim="800000"/>
            <a:headEnd/>
            <a:tailEnd/>
          </a:ln>
        </p:spPr>
        <p:txBody>
          <a:bodyPr>
            <a:spAutoFit/>
          </a:bodyPr>
          <a:lstStyle/>
          <a:p>
            <a:r>
              <a:rPr lang="ru-RU" sz="2000" b="1">
                <a:solidFill>
                  <a:srgbClr val="000000"/>
                </a:solidFill>
              </a:rPr>
              <a:t>Эконо-мические</a:t>
            </a:r>
            <a:endParaRPr lang="ru-RU" sz="2000" b="1"/>
          </a:p>
        </p:txBody>
      </p:sp>
      <p:sp>
        <p:nvSpPr>
          <p:cNvPr id="104465" name="Прямоугольник 9"/>
          <p:cNvSpPr>
            <a:spLocks noChangeArrowheads="1"/>
          </p:cNvSpPr>
          <p:nvPr/>
        </p:nvSpPr>
        <p:spPr bwMode="auto">
          <a:xfrm>
            <a:off x="3465513" y="1838325"/>
            <a:ext cx="1571625" cy="701675"/>
          </a:xfrm>
          <a:prstGeom prst="rect">
            <a:avLst/>
          </a:prstGeom>
          <a:noFill/>
          <a:ln w="9525">
            <a:noFill/>
            <a:miter lim="800000"/>
            <a:headEnd/>
            <a:tailEnd/>
          </a:ln>
        </p:spPr>
        <p:txBody>
          <a:bodyPr>
            <a:spAutoFit/>
          </a:bodyPr>
          <a:lstStyle/>
          <a:p>
            <a:pPr algn="ctr"/>
            <a:r>
              <a:rPr lang="ru-RU" sz="2000" b="1">
                <a:solidFill>
                  <a:srgbClr val="000000"/>
                </a:solidFill>
              </a:rPr>
              <a:t>Управлен-ческие</a:t>
            </a:r>
            <a:endParaRPr lang="ru-RU" sz="2000" b="1"/>
          </a:p>
        </p:txBody>
      </p:sp>
      <p:sp>
        <p:nvSpPr>
          <p:cNvPr id="104466" name="Прямоугольник 10"/>
          <p:cNvSpPr>
            <a:spLocks noChangeArrowheads="1"/>
          </p:cNvSpPr>
          <p:nvPr/>
        </p:nvSpPr>
        <p:spPr bwMode="auto">
          <a:xfrm>
            <a:off x="5148263" y="2073275"/>
            <a:ext cx="1506537" cy="701675"/>
          </a:xfrm>
          <a:prstGeom prst="rect">
            <a:avLst/>
          </a:prstGeom>
          <a:noFill/>
          <a:ln w="9525">
            <a:noFill/>
            <a:miter lim="800000"/>
            <a:headEnd/>
            <a:tailEnd/>
          </a:ln>
        </p:spPr>
        <p:txBody>
          <a:bodyPr>
            <a:spAutoFit/>
          </a:bodyPr>
          <a:lstStyle/>
          <a:p>
            <a:r>
              <a:rPr lang="ru-RU" sz="2000" b="1">
                <a:solidFill>
                  <a:srgbClr val="000000"/>
                </a:solidFill>
              </a:rPr>
              <a:t>Полити-ческие</a:t>
            </a:r>
            <a:endParaRPr lang="ru-RU" sz="2000" b="1"/>
          </a:p>
        </p:txBody>
      </p:sp>
      <p:sp>
        <p:nvSpPr>
          <p:cNvPr id="104467" name="Прямоугольник 11"/>
          <p:cNvSpPr>
            <a:spLocks noChangeArrowheads="1"/>
          </p:cNvSpPr>
          <p:nvPr/>
        </p:nvSpPr>
        <p:spPr bwMode="auto">
          <a:xfrm>
            <a:off x="5468938" y="3427413"/>
            <a:ext cx="2071687" cy="701675"/>
          </a:xfrm>
          <a:prstGeom prst="rect">
            <a:avLst/>
          </a:prstGeom>
          <a:noFill/>
          <a:ln w="9525">
            <a:noFill/>
            <a:miter lim="800000"/>
            <a:headEnd/>
            <a:tailEnd/>
          </a:ln>
        </p:spPr>
        <p:txBody>
          <a:bodyPr>
            <a:spAutoFit/>
          </a:bodyPr>
          <a:lstStyle/>
          <a:p>
            <a:r>
              <a:rPr lang="ru-RU" sz="2000" b="1">
                <a:solidFill>
                  <a:srgbClr val="000000"/>
                </a:solidFill>
              </a:rPr>
              <a:t>Информа-ционные </a:t>
            </a:r>
            <a:r>
              <a:rPr lang="ru-RU" sz="2000" b="1"/>
              <a:t>(</a:t>
            </a:r>
            <a:r>
              <a:rPr lang="en-US" sz="2000" b="1"/>
              <a:t>IT</a:t>
            </a:r>
            <a:r>
              <a:rPr lang="ru-RU" sz="2000" b="1"/>
              <a:t>)</a:t>
            </a:r>
          </a:p>
        </p:txBody>
      </p:sp>
      <p:sp>
        <p:nvSpPr>
          <p:cNvPr id="104468" name="Прямоугольник 12"/>
          <p:cNvSpPr>
            <a:spLocks noChangeArrowheads="1"/>
          </p:cNvSpPr>
          <p:nvPr/>
        </p:nvSpPr>
        <p:spPr bwMode="auto">
          <a:xfrm>
            <a:off x="5588000" y="4548188"/>
            <a:ext cx="1235075" cy="701675"/>
          </a:xfrm>
          <a:prstGeom prst="rect">
            <a:avLst/>
          </a:prstGeom>
          <a:noFill/>
          <a:ln w="9525">
            <a:noFill/>
            <a:miter lim="800000"/>
            <a:headEnd/>
            <a:tailEnd/>
          </a:ln>
        </p:spPr>
        <p:txBody>
          <a:bodyPr wrap="none">
            <a:spAutoFit/>
          </a:bodyPr>
          <a:lstStyle/>
          <a:p>
            <a:r>
              <a:rPr lang="ru-RU" sz="2000" b="1">
                <a:solidFill>
                  <a:srgbClr val="000000"/>
                </a:solidFill>
              </a:rPr>
              <a:t>Природ-</a:t>
            </a:r>
          </a:p>
          <a:p>
            <a:r>
              <a:rPr lang="ru-RU" sz="2000" b="1">
                <a:solidFill>
                  <a:srgbClr val="000000"/>
                </a:solidFill>
              </a:rPr>
              <a:t>ные</a:t>
            </a:r>
            <a:endParaRPr lang="ru-RU" sz="2000" b="1"/>
          </a:p>
        </p:txBody>
      </p:sp>
      <p:sp>
        <p:nvSpPr>
          <p:cNvPr id="104469" name="Прямоугольник 13"/>
          <p:cNvSpPr>
            <a:spLocks noChangeArrowheads="1"/>
          </p:cNvSpPr>
          <p:nvPr/>
        </p:nvSpPr>
        <p:spPr bwMode="auto">
          <a:xfrm>
            <a:off x="4584700" y="5381625"/>
            <a:ext cx="1571625" cy="701675"/>
          </a:xfrm>
          <a:prstGeom prst="rect">
            <a:avLst/>
          </a:prstGeom>
          <a:noFill/>
          <a:ln w="9525">
            <a:noFill/>
            <a:miter lim="800000"/>
            <a:headEnd/>
            <a:tailEnd/>
          </a:ln>
        </p:spPr>
        <p:txBody>
          <a:bodyPr>
            <a:spAutoFit/>
          </a:bodyPr>
          <a:lstStyle/>
          <a:p>
            <a:r>
              <a:rPr lang="ru-RU" sz="2000" b="1">
                <a:solidFill>
                  <a:srgbClr val="000000"/>
                </a:solidFill>
              </a:rPr>
              <a:t>Соци-альные</a:t>
            </a:r>
            <a:endParaRPr lang="ru-RU" sz="2000" b="1"/>
          </a:p>
        </p:txBody>
      </p:sp>
      <p:sp>
        <p:nvSpPr>
          <p:cNvPr id="104470" name="Прямоугольник 14"/>
          <p:cNvSpPr>
            <a:spLocks noChangeArrowheads="1"/>
          </p:cNvSpPr>
          <p:nvPr/>
        </p:nvSpPr>
        <p:spPr bwMode="auto">
          <a:xfrm>
            <a:off x="3432175" y="5156200"/>
            <a:ext cx="488950" cy="457200"/>
          </a:xfrm>
          <a:prstGeom prst="rect">
            <a:avLst/>
          </a:prstGeom>
          <a:noFill/>
          <a:ln w="9525">
            <a:noFill/>
            <a:miter lim="800000"/>
            <a:headEnd/>
            <a:tailEnd/>
          </a:ln>
        </p:spPr>
        <p:txBody>
          <a:bodyPr wrap="none">
            <a:spAutoFit/>
          </a:bodyPr>
          <a:lstStyle/>
          <a:p>
            <a:pPr marL="342900" indent="-342900" eaLnBrk="0" hangingPunct="0">
              <a:spcBef>
                <a:spcPct val="20000"/>
              </a:spcBef>
            </a:pPr>
            <a:r>
              <a:rPr lang="ru-RU" sz="2400">
                <a:solidFill>
                  <a:srgbClr val="000000"/>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p:cNvSpPr>
          <p:nvPr/>
        </p:nvSpPr>
        <p:spPr bwMode="auto">
          <a:xfrm>
            <a:off x="457200" y="631825"/>
            <a:ext cx="8229600" cy="620713"/>
          </a:xfrm>
          <a:prstGeom prst="rect">
            <a:avLst/>
          </a:prstGeom>
          <a:noFill/>
          <a:ln w="9525">
            <a:noFill/>
            <a:miter lim="800000"/>
            <a:headEnd/>
            <a:tailEnd/>
          </a:ln>
        </p:spPr>
        <p:txBody>
          <a:bodyPr/>
          <a:lstStyle/>
          <a:p>
            <a:pPr algn="ctr"/>
            <a:r>
              <a:rPr lang="ru-RU" sz="2800" b="1">
                <a:solidFill>
                  <a:srgbClr val="333399"/>
                </a:solidFill>
              </a:rPr>
              <a:t>КЛАССИФИКАЦИЯ  РИСКОВ  ПО  ГРУППАМ</a:t>
            </a:r>
          </a:p>
        </p:txBody>
      </p:sp>
      <p:sp>
        <p:nvSpPr>
          <p:cNvPr id="24579" name="Rectangle 3"/>
          <p:cNvSpPr>
            <a:spLocks/>
          </p:cNvSpPr>
          <p:nvPr/>
        </p:nvSpPr>
        <p:spPr bwMode="auto">
          <a:xfrm>
            <a:off x="457200" y="1428750"/>
            <a:ext cx="8229600" cy="5000625"/>
          </a:xfrm>
          <a:prstGeom prst="rect">
            <a:avLst/>
          </a:prstGeom>
          <a:solidFill>
            <a:srgbClr val="FAC090"/>
          </a:solidFill>
          <a:ln w="9525">
            <a:noFill/>
            <a:miter lim="800000"/>
            <a:headEnd/>
            <a:tailEnd/>
          </a:ln>
        </p:spPr>
        <p:txBody>
          <a:bodyPr/>
          <a:lstStyle/>
          <a:p>
            <a:pPr marL="342900" indent="-342900">
              <a:spcBef>
                <a:spcPct val="20000"/>
              </a:spcBef>
              <a:buFont typeface="Wingdings" pitchFamily="2" charset="2"/>
              <a:buChar char="Ш"/>
            </a:pPr>
            <a:r>
              <a:rPr lang="ru-RU" sz="1600" dirty="0"/>
              <a:t>В зависимости от источника возникновения</a:t>
            </a:r>
          </a:p>
          <a:p>
            <a:pPr marL="342900" indent="-342900">
              <a:spcBef>
                <a:spcPct val="20000"/>
              </a:spcBef>
              <a:buFont typeface="Wingdings" pitchFamily="2" charset="2"/>
              <a:buChar char="Ш"/>
            </a:pPr>
            <a:r>
              <a:rPr lang="ru-RU" sz="1600" dirty="0"/>
              <a:t>В зависимости от места проявления</a:t>
            </a:r>
          </a:p>
          <a:p>
            <a:pPr marL="342900" indent="-342900">
              <a:spcBef>
                <a:spcPct val="20000"/>
              </a:spcBef>
              <a:buFont typeface="Wingdings" pitchFamily="2" charset="2"/>
              <a:buChar char="Ш"/>
            </a:pPr>
            <a:r>
              <a:rPr lang="ru-RU" sz="1600" dirty="0"/>
              <a:t>По виду производства</a:t>
            </a:r>
          </a:p>
          <a:p>
            <a:pPr marL="342900" indent="-342900">
              <a:spcBef>
                <a:spcPct val="20000"/>
              </a:spcBef>
              <a:buFont typeface="Wingdings" pitchFamily="2" charset="2"/>
              <a:buChar char="Ш"/>
            </a:pPr>
            <a:r>
              <a:rPr lang="ru-RU" sz="1600" dirty="0"/>
              <a:t>По тяжести проявления </a:t>
            </a:r>
          </a:p>
          <a:p>
            <a:pPr marL="342900" indent="-342900">
              <a:spcBef>
                <a:spcPct val="20000"/>
              </a:spcBef>
              <a:buFont typeface="Wingdings" pitchFamily="2" charset="2"/>
              <a:buChar char="Ш"/>
            </a:pPr>
            <a:r>
              <a:rPr lang="ru-RU" sz="1600" dirty="0"/>
              <a:t>По форме воздействия</a:t>
            </a:r>
          </a:p>
          <a:p>
            <a:pPr marL="342900" indent="-342900">
              <a:spcBef>
                <a:spcPct val="20000"/>
              </a:spcBef>
              <a:buFont typeface="Wingdings" pitchFamily="2" charset="2"/>
              <a:buChar char="Ш"/>
            </a:pPr>
            <a:r>
              <a:rPr lang="ru-RU" sz="1600" dirty="0"/>
              <a:t>По сложности</a:t>
            </a:r>
          </a:p>
          <a:p>
            <a:pPr marL="342900" indent="-342900">
              <a:spcBef>
                <a:spcPct val="20000"/>
              </a:spcBef>
              <a:buFont typeface="Wingdings" pitchFamily="2" charset="2"/>
              <a:buChar char="Ш"/>
            </a:pPr>
            <a:r>
              <a:rPr lang="ru-RU" sz="1600" dirty="0"/>
              <a:t>По характеру вызывающих риски причин</a:t>
            </a:r>
          </a:p>
          <a:p>
            <a:pPr marL="342900" indent="-342900">
              <a:spcBef>
                <a:spcPct val="20000"/>
              </a:spcBef>
              <a:buFont typeface="Wingdings" pitchFamily="2" charset="2"/>
              <a:buChar char="Ш"/>
            </a:pPr>
            <a:r>
              <a:rPr lang="ru-RU" sz="1600" dirty="0"/>
              <a:t>По регулярности</a:t>
            </a:r>
          </a:p>
          <a:p>
            <a:pPr marL="342900" indent="-342900">
              <a:spcBef>
                <a:spcPct val="20000"/>
              </a:spcBef>
              <a:buFont typeface="Wingdings" pitchFamily="2" charset="2"/>
              <a:buChar char="Ш"/>
            </a:pPr>
            <a:r>
              <a:rPr lang="ru-RU" sz="1600" dirty="0"/>
              <a:t>По степени предсказуемости</a:t>
            </a:r>
          </a:p>
          <a:p>
            <a:pPr marL="342900" indent="-342900">
              <a:spcBef>
                <a:spcPct val="20000"/>
              </a:spcBef>
              <a:buFont typeface="Wingdings" pitchFamily="2" charset="2"/>
              <a:buChar char="Ш"/>
            </a:pPr>
            <a:r>
              <a:rPr lang="ru-RU" sz="1600" dirty="0"/>
              <a:t>По времени проявления</a:t>
            </a:r>
          </a:p>
          <a:p>
            <a:pPr marL="342900" indent="-342900">
              <a:spcBef>
                <a:spcPct val="20000"/>
              </a:spcBef>
              <a:buFont typeface="Wingdings" pitchFamily="2" charset="2"/>
              <a:buChar char="Ш"/>
            </a:pPr>
            <a:r>
              <a:rPr lang="ru-RU" sz="1600" dirty="0"/>
              <a:t>По уровню проявления</a:t>
            </a:r>
          </a:p>
          <a:p>
            <a:pPr marL="342900" indent="-342900">
              <a:spcBef>
                <a:spcPct val="20000"/>
              </a:spcBef>
              <a:buFont typeface="Wingdings" pitchFamily="2" charset="2"/>
              <a:buChar char="Ш"/>
            </a:pPr>
            <a:r>
              <a:rPr lang="ru-RU" sz="1600" dirty="0"/>
              <a:t>По интенсивности проявления последствий</a:t>
            </a:r>
          </a:p>
          <a:p>
            <a:pPr marL="342900" indent="-342900">
              <a:spcBef>
                <a:spcPct val="20000"/>
              </a:spcBef>
              <a:buFont typeface="Wingdings" pitchFamily="2" charset="2"/>
              <a:buChar char="Ш"/>
            </a:pPr>
            <a:r>
              <a:rPr lang="ru-RU" sz="1600" dirty="0"/>
              <a:t>По степени контроля</a:t>
            </a:r>
          </a:p>
          <a:p>
            <a:pPr marL="342900" indent="-342900">
              <a:spcBef>
                <a:spcPct val="20000"/>
              </a:spcBef>
              <a:buFont typeface="Wingdings" pitchFamily="2" charset="2"/>
              <a:buChar char="Ш"/>
            </a:pPr>
            <a:r>
              <a:rPr lang="ru-RU" sz="1600" dirty="0"/>
              <a:t>По возможности страхования (защиты)</a:t>
            </a:r>
          </a:p>
          <a:p>
            <a:pPr marL="342900" indent="-342900">
              <a:spcBef>
                <a:spcPct val="20000"/>
              </a:spcBef>
              <a:buFont typeface="Wingdings" pitchFamily="2" charset="2"/>
              <a:buChar char="Ш"/>
            </a:pPr>
            <a:r>
              <a:rPr lang="ru-RU" sz="1600" dirty="0"/>
              <a:t>В зависимости от отношений по поводу использования ценностей в процессе осуществления деятельности по проекту</a:t>
            </a:r>
          </a:p>
          <a:p>
            <a:pPr marL="342900" indent="-342900">
              <a:spcBef>
                <a:spcPct val="20000"/>
              </a:spcBef>
              <a:buFont typeface="Wingdings" pitchFamily="2" charset="2"/>
              <a:buChar char="Ш"/>
            </a:pPr>
            <a:r>
              <a:rPr lang="ru-RU" sz="1600" dirty="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813050" y="1941513"/>
            <a:ext cx="5327650" cy="647700"/>
          </a:xfrm>
          <a:prstGeom prst="rect">
            <a:avLst/>
          </a:prstGeom>
          <a:solidFill>
            <a:schemeClr val="bg1"/>
          </a:solidFill>
          <a:ln w="28575">
            <a:solidFill>
              <a:srgbClr val="333399"/>
            </a:solidFill>
            <a:miter lim="800000"/>
            <a:headEnd/>
            <a:tailEnd/>
          </a:ln>
          <a:effectLst/>
        </p:spPr>
        <p:txBody>
          <a:bodyPr wrap="none" anchor="ctr"/>
          <a:lstStyle/>
          <a:p>
            <a:endParaRPr lang="ru-RU"/>
          </a:p>
        </p:txBody>
      </p:sp>
      <p:sp>
        <p:nvSpPr>
          <p:cNvPr id="118787" name="Text Box 3"/>
          <p:cNvSpPr txBox="1">
            <a:spLocks noChangeArrowheads="1"/>
          </p:cNvSpPr>
          <p:nvPr/>
        </p:nvSpPr>
        <p:spPr bwMode="auto">
          <a:xfrm>
            <a:off x="3852863" y="1974850"/>
            <a:ext cx="3287712" cy="581025"/>
          </a:xfrm>
          <a:prstGeom prst="rect">
            <a:avLst/>
          </a:prstGeom>
          <a:noFill/>
          <a:ln w="9525">
            <a:noFill/>
            <a:miter lim="800000"/>
            <a:headEnd/>
            <a:tailEnd/>
          </a:ln>
          <a:effectLst/>
        </p:spPr>
        <p:txBody>
          <a:bodyPr wrap="none">
            <a:spAutoFit/>
          </a:bodyPr>
          <a:lstStyle/>
          <a:p>
            <a:pPr algn="ctr"/>
            <a:r>
              <a:rPr lang="ru-RU" sz="1600" b="1"/>
              <a:t>Анализ внешних и внутренних</a:t>
            </a:r>
            <a:br>
              <a:rPr lang="ru-RU" sz="1600" b="1"/>
            </a:br>
            <a:r>
              <a:rPr lang="ru-RU" sz="1600" b="1"/>
              <a:t>факторов рисков</a:t>
            </a:r>
          </a:p>
        </p:txBody>
      </p:sp>
      <p:sp>
        <p:nvSpPr>
          <p:cNvPr id="118788" name="Rectangle 4"/>
          <p:cNvSpPr>
            <a:spLocks noChangeArrowheads="1"/>
          </p:cNvSpPr>
          <p:nvPr/>
        </p:nvSpPr>
        <p:spPr bwMode="auto">
          <a:xfrm>
            <a:off x="2814638" y="2820988"/>
            <a:ext cx="5327650" cy="647700"/>
          </a:xfrm>
          <a:prstGeom prst="rect">
            <a:avLst/>
          </a:prstGeom>
          <a:solidFill>
            <a:schemeClr val="bg1"/>
          </a:solidFill>
          <a:ln w="28575">
            <a:solidFill>
              <a:srgbClr val="333399"/>
            </a:solidFill>
            <a:miter lim="800000"/>
            <a:headEnd/>
            <a:tailEnd/>
          </a:ln>
          <a:effectLst/>
        </p:spPr>
        <p:txBody>
          <a:bodyPr wrap="none" anchor="ctr"/>
          <a:lstStyle/>
          <a:p>
            <a:pPr algn="ctr"/>
            <a:endParaRPr lang="ru-RU">
              <a:solidFill>
                <a:srgbClr val="333399"/>
              </a:solidFill>
            </a:endParaRPr>
          </a:p>
        </p:txBody>
      </p:sp>
      <p:sp>
        <p:nvSpPr>
          <p:cNvPr id="118789" name="Text Box 5"/>
          <p:cNvSpPr txBox="1">
            <a:spLocks noChangeArrowheads="1"/>
          </p:cNvSpPr>
          <p:nvPr/>
        </p:nvSpPr>
        <p:spPr bwMode="auto">
          <a:xfrm>
            <a:off x="3716338" y="2854325"/>
            <a:ext cx="3590925" cy="581025"/>
          </a:xfrm>
          <a:prstGeom prst="rect">
            <a:avLst/>
          </a:prstGeom>
          <a:noFill/>
          <a:ln w="9525">
            <a:noFill/>
            <a:miter lim="800000"/>
            <a:headEnd/>
            <a:tailEnd/>
          </a:ln>
          <a:effectLst/>
        </p:spPr>
        <p:txBody>
          <a:bodyPr wrap="none">
            <a:spAutoFit/>
          </a:bodyPr>
          <a:lstStyle/>
          <a:p>
            <a:pPr algn="ctr"/>
            <a:r>
              <a:rPr lang="ru-RU" sz="1600" b="1"/>
              <a:t>Оценка конкретного вида рисков,</a:t>
            </a:r>
            <a:br>
              <a:rPr lang="ru-RU" sz="1600" b="1"/>
            </a:br>
            <a:r>
              <a:rPr lang="ru-RU" sz="1600" b="1"/>
              <a:t>потенциальных областей рисков</a:t>
            </a:r>
          </a:p>
        </p:txBody>
      </p:sp>
      <p:sp>
        <p:nvSpPr>
          <p:cNvPr id="118790" name="Rectangle 6"/>
          <p:cNvSpPr>
            <a:spLocks noChangeArrowheads="1"/>
          </p:cNvSpPr>
          <p:nvPr/>
        </p:nvSpPr>
        <p:spPr bwMode="auto">
          <a:xfrm>
            <a:off x="2811463" y="3878263"/>
            <a:ext cx="5327650" cy="647700"/>
          </a:xfrm>
          <a:prstGeom prst="rect">
            <a:avLst/>
          </a:prstGeom>
          <a:solidFill>
            <a:schemeClr val="bg1"/>
          </a:solidFill>
          <a:ln w="28575">
            <a:solidFill>
              <a:srgbClr val="333399"/>
            </a:solidFill>
            <a:miter lim="800000"/>
            <a:headEnd/>
            <a:tailEnd/>
          </a:ln>
          <a:effectLst/>
        </p:spPr>
        <p:txBody>
          <a:bodyPr wrap="none" anchor="ctr"/>
          <a:lstStyle/>
          <a:p>
            <a:endParaRPr lang="ru-RU"/>
          </a:p>
        </p:txBody>
      </p:sp>
      <p:sp>
        <p:nvSpPr>
          <p:cNvPr id="118791" name="Text Box 7"/>
          <p:cNvSpPr txBox="1">
            <a:spLocks noChangeArrowheads="1"/>
          </p:cNvSpPr>
          <p:nvPr/>
        </p:nvSpPr>
        <p:spPr bwMode="auto">
          <a:xfrm>
            <a:off x="3927475" y="4025900"/>
            <a:ext cx="3148013" cy="336550"/>
          </a:xfrm>
          <a:prstGeom prst="rect">
            <a:avLst/>
          </a:prstGeom>
          <a:noFill/>
          <a:ln w="9525">
            <a:noFill/>
            <a:miter lim="800000"/>
            <a:headEnd/>
            <a:tailEnd/>
          </a:ln>
          <a:effectLst/>
        </p:spPr>
        <p:txBody>
          <a:bodyPr wrap="none">
            <a:spAutoFit/>
          </a:bodyPr>
          <a:lstStyle/>
          <a:p>
            <a:pPr algn="ctr"/>
            <a:r>
              <a:rPr lang="ru-RU" sz="1600" b="1"/>
              <a:t>Допустимый уровень рисков</a:t>
            </a:r>
          </a:p>
        </p:txBody>
      </p:sp>
      <p:sp>
        <p:nvSpPr>
          <p:cNvPr id="118792" name="Rectangle 8"/>
          <p:cNvSpPr>
            <a:spLocks noChangeArrowheads="1"/>
          </p:cNvSpPr>
          <p:nvPr/>
        </p:nvSpPr>
        <p:spPr bwMode="auto">
          <a:xfrm>
            <a:off x="2813050" y="4757738"/>
            <a:ext cx="5327650" cy="647700"/>
          </a:xfrm>
          <a:prstGeom prst="rect">
            <a:avLst/>
          </a:prstGeom>
          <a:solidFill>
            <a:schemeClr val="bg1"/>
          </a:solidFill>
          <a:ln w="28575">
            <a:solidFill>
              <a:srgbClr val="333399"/>
            </a:solidFill>
            <a:miter lim="800000"/>
            <a:headEnd/>
            <a:tailEnd/>
          </a:ln>
          <a:effectLst/>
        </p:spPr>
        <p:txBody>
          <a:bodyPr wrap="none" anchor="ctr"/>
          <a:lstStyle/>
          <a:p>
            <a:endParaRPr lang="ru-RU"/>
          </a:p>
        </p:txBody>
      </p:sp>
      <p:sp>
        <p:nvSpPr>
          <p:cNvPr id="118793" name="Text Box 9"/>
          <p:cNvSpPr txBox="1">
            <a:spLocks noChangeArrowheads="1"/>
          </p:cNvSpPr>
          <p:nvPr/>
        </p:nvSpPr>
        <p:spPr bwMode="auto">
          <a:xfrm>
            <a:off x="3463925" y="4791075"/>
            <a:ext cx="4125913" cy="581025"/>
          </a:xfrm>
          <a:prstGeom prst="rect">
            <a:avLst/>
          </a:prstGeom>
          <a:noFill/>
          <a:ln w="9525">
            <a:noFill/>
            <a:miter lim="800000"/>
            <a:headEnd/>
            <a:tailEnd/>
          </a:ln>
          <a:effectLst/>
        </p:spPr>
        <p:txBody>
          <a:bodyPr wrap="none">
            <a:spAutoFit/>
          </a:bodyPr>
          <a:lstStyle/>
          <a:p>
            <a:pPr algn="ctr"/>
            <a:r>
              <a:rPr lang="ru-RU" sz="1600" b="1"/>
              <a:t>Анализ процессов и операций проекта</a:t>
            </a:r>
            <a:br>
              <a:rPr lang="ru-RU" sz="1600" b="1"/>
            </a:br>
            <a:r>
              <a:rPr lang="ru-RU" sz="1600" b="1"/>
              <a:t>по уровню рисков</a:t>
            </a:r>
          </a:p>
        </p:txBody>
      </p:sp>
      <p:sp>
        <p:nvSpPr>
          <p:cNvPr id="118794" name="Rectangle 10"/>
          <p:cNvSpPr>
            <a:spLocks noChangeArrowheads="1"/>
          </p:cNvSpPr>
          <p:nvPr/>
        </p:nvSpPr>
        <p:spPr bwMode="auto">
          <a:xfrm>
            <a:off x="2819400" y="5643563"/>
            <a:ext cx="5327650" cy="647700"/>
          </a:xfrm>
          <a:prstGeom prst="rect">
            <a:avLst/>
          </a:prstGeom>
          <a:solidFill>
            <a:schemeClr val="bg1"/>
          </a:solidFill>
          <a:ln w="28575">
            <a:solidFill>
              <a:srgbClr val="333399"/>
            </a:solidFill>
            <a:miter lim="800000"/>
            <a:headEnd/>
            <a:tailEnd/>
          </a:ln>
          <a:effectLst/>
        </p:spPr>
        <p:txBody>
          <a:bodyPr wrap="none" anchor="ctr"/>
          <a:lstStyle/>
          <a:p>
            <a:endParaRPr lang="ru-RU"/>
          </a:p>
        </p:txBody>
      </p:sp>
      <p:sp>
        <p:nvSpPr>
          <p:cNvPr id="118795" name="Text Box 11"/>
          <p:cNvSpPr txBox="1">
            <a:spLocks noChangeArrowheads="1"/>
          </p:cNvSpPr>
          <p:nvPr/>
        </p:nvSpPr>
        <p:spPr bwMode="auto">
          <a:xfrm>
            <a:off x="4121150" y="5791200"/>
            <a:ext cx="2803525" cy="336550"/>
          </a:xfrm>
          <a:prstGeom prst="rect">
            <a:avLst/>
          </a:prstGeom>
          <a:noFill/>
          <a:ln w="9525">
            <a:noFill/>
            <a:miter lim="800000"/>
            <a:headEnd/>
            <a:tailEnd/>
          </a:ln>
          <a:effectLst/>
        </p:spPr>
        <p:txBody>
          <a:bodyPr wrap="none">
            <a:spAutoFit/>
          </a:bodyPr>
          <a:lstStyle/>
          <a:p>
            <a:pPr algn="ctr"/>
            <a:r>
              <a:rPr lang="ru-RU" sz="1600" b="1"/>
              <a:t>Методы снижения рисков</a:t>
            </a:r>
          </a:p>
        </p:txBody>
      </p:sp>
      <p:sp>
        <p:nvSpPr>
          <p:cNvPr id="118796" name="Text Box 12"/>
          <p:cNvSpPr txBox="1">
            <a:spLocks noChangeArrowheads="1"/>
          </p:cNvSpPr>
          <p:nvPr/>
        </p:nvSpPr>
        <p:spPr bwMode="auto">
          <a:xfrm>
            <a:off x="506413" y="2336800"/>
            <a:ext cx="1831975" cy="641350"/>
          </a:xfrm>
          <a:prstGeom prst="rect">
            <a:avLst/>
          </a:prstGeom>
          <a:noFill/>
          <a:ln w="9525">
            <a:noFill/>
            <a:miter lim="800000"/>
            <a:headEnd/>
            <a:tailEnd/>
          </a:ln>
          <a:effectLst/>
        </p:spPr>
        <p:txBody>
          <a:bodyPr wrap="none">
            <a:spAutoFit/>
          </a:bodyPr>
          <a:lstStyle/>
          <a:p>
            <a:pPr algn="ctr"/>
            <a:r>
              <a:rPr lang="ru-RU" b="1">
                <a:solidFill>
                  <a:srgbClr val="CC0000"/>
                </a:solidFill>
              </a:rPr>
              <a:t>Качественный</a:t>
            </a:r>
            <a:br>
              <a:rPr lang="ru-RU" b="1">
                <a:solidFill>
                  <a:srgbClr val="CC0000"/>
                </a:solidFill>
              </a:rPr>
            </a:br>
            <a:r>
              <a:rPr lang="ru-RU" b="1">
                <a:solidFill>
                  <a:srgbClr val="CC0000"/>
                </a:solidFill>
              </a:rPr>
              <a:t>анализ</a:t>
            </a:r>
          </a:p>
        </p:txBody>
      </p:sp>
      <p:sp>
        <p:nvSpPr>
          <p:cNvPr id="118797" name="Text Box 13"/>
          <p:cNvSpPr txBox="1">
            <a:spLocks noChangeArrowheads="1"/>
          </p:cNvSpPr>
          <p:nvPr/>
        </p:nvSpPr>
        <p:spPr bwMode="auto">
          <a:xfrm>
            <a:off x="327025" y="4722813"/>
            <a:ext cx="2130425" cy="641350"/>
          </a:xfrm>
          <a:prstGeom prst="rect">
            <a:avLst/>
          </a:prstGeom>
          <a:noFill/>
          <a:ln w="9525">
            <a:noFill/>
            <a:miter lim="800000"/>
            <a:headEnd/>
            <a:tailEnd/>
          </a:ln>
          <a:effectLst/>
        </p:spPr>
        <p:txBody>
          <a:bodyPr wrap="none">
            <a:spAutoFit/>
          </a:bodyPr>
          <a:lstStyle/>
          <a:p>
            <a:pPr algn="ctr"/>
            <a:r>
              <a:rPr lang="ru-RU" b="1">
                <a:solidFill>
                  <a:srgbClr val="CC0000"/>
                </a:solidFill>
              </a:rPr>
              <a:t>Количественный</a:t>
            </a:r>
            <a:br>
              <a:rPr lang="ru-RU" b="1">
                <a:solidFill>
                  <a:srgbClr val="CC0000"/>
                </a:solidFill>
              </a:rPr>
            </a:br>
            <a:r>
              <a:rPr lang="ru-RU" b="1">
                <a:solidFill>
                  <a:srgbClr val="CC0000"/>
                </a:solidFill>
              </a:rPr>
              <a:t>анализ</a:t>
            </a:r>
          </a:p>
        </p:txBody>
      </p:sp>
      <p:sp>
        <p:nvSpPr>
          <p:cNvPr id="118798" name="Text Box 14"/>
          <p:cNvSpPr txBox="1">
            <a:spLocks noChangeArrowheads="1"/>
          </p:cNvSpPr>
          <p:nvPr/>
        </p:nvSpPr>
        <p:spPr bwMode="auto">
          <a:xfrm>
            <a:off x="1485900" y="144463"/>
            <a:ext cx="184150" cy="366712"/>
          </a:xfrm>
          <a:prstGeom prst="rect">
            <a:avLst/>
          </a:prstGeom>
          <a:noFill/>
          <a:ln w="9525">
            <a:noFill/>
            <a:miter lim="800000"/>
            <a:headEnd/>
            <a:tailEnd/>
          </a:ln>
          <a:effectLst/>
        </p:spPr>
        <p:txBody>
          <a:bodyPr wrap="none">
            <a:spAutoFit/>
          </a:bodyPr>
          <a:lstStyle/>
          <a:p>
            <a:endParaRPr lang="ru-RU"/>
          </a:p>
        </p:txBody>
      </p:sp>
      <p:sp>
        <p:nvSpPr>
          <p:cNvPr id="118799" name="AutoShape 15"/>
          <p:cNvSpPr>
            <a:spLocks/>
          </p:cNvSpPr>
          <p:nvPr/>
        </p:nvSpPr>
        <p:spPr bwMode="auto">
          <a:xfrm>
            <a:off x="2468563" y="1936750"/>
            <a:ext cx="206375" cy="1541463"/>
          </a:xfrm>
          <a:prstGeom prst="leftBrace">
            <a:avLst>
              <a:gd name="adj1" fmla="val 62244"/>
              <a:gd name="adj2" fmla="val 50000"/>
            </a:avLst>
          </a:prstGeom>
          <a:noFill/>
          <a:ln w="38100">
            <a:solidFill>
              <a:srgbClr val="CC0000"/>
            </a:solidFill>
            <a:round/>
            <a:headEnd/>
            <a:tailEnd/>
          </a:ln>
          <a:effectLst/>
        </p:spPr>
        <p:txBody>
          <a:bodyPr wrap="none" anchor="ctr"/>
          <a:lstStyle/>
          <a:p>
            <a:endParaRPr lang="ru-RU"/>
          </a:p>
        </p:txBody>
      </p:sp>
      <p:sp>
        <p:nvSpPr>
          <p:cNvPr id="118800" name="AutoShape 16"/>
          <p:cNvSpPr>
            <a:spLocks/>
          </p:cNvSpPr>
          <p:nvPr/>
        </p:nvSpPr>
        <p:spPr bwMode="auto">
          <a:xfrm>
            <a:off x="2465388" y="3892550"/>
            <a:ext cx="206375" cy="2365375"/>
          </a:xfrm>
          <a:prstGeom prst="leftBrace">
            <a:avLst>
              <a:gd name="adj1" fmla="val 95513"/>
              <a:gd name="adj2" fmla="val 50000"/>
            </a:avLst>
          </a:prstGeom>
          <a:noFill/>
          <a:ln w="38100">
            <a:solidFill>
              <a:srgbClr val="CC0000"/>
            </a:solidFill>
            <a:round/>
            <a:headEnd/>
            <a:tailEnd/>
          </a:ln>
          <a:effectLst/>
        </p:spPr>
        <p:txBody>
          <a:bodyPr wrap="none" anchor="ctr"/>
          <a:lstStyle/>
          <a:p>
            <a:endParaRPr lang="ru-RU"/>
          </a:p>
        </p:txBody>
      </p:sp>
      <p:sp>
        <p:nvSpPr>
          <p:cNvPr id="118801" name="Rectangle 8"/>
          <p:cNvSpPr>
            <a:spLocks/>
          </p:cNvSpPr>
          <p:nvPr/>
        </p:nvSpPr>
        <p:spPr bwMode="auto">
          <a:xfrm>
            <a:off x="414338" y="606425"/>
            <a:ext cx="8345487" cy="1038225"/>
          </a:xfrm>
          <a:prstGeom prst="rect">
            <a:avLst/>
          </a:prstGeom>
          <a:noFill/>
          <a:ln w="9525">
            <a:noFill/>
            <a:miter lim="800000"/>
            <a:headEnd/>
            <a:tailEnd/>
          </a:ln>
          <a:effectLst/>
        </p:spPr>
        <p:txBody>
          <a:bodyPr/>
          <a:lstStyle/>
          <a:p>
            <a:pPr algn="ctr"/>
            <a:r>
              <a:rPr lang="ru-RU" sz="2800" b="1">
                <a:solidFill>
                  <a:srgbClr val="333399"/>
                </a:solidFill>
              </a:rPr>
              <a:t>АНАЛИЗ  РИСКОВ:</a:t>
            </a:r>
            <a:br>
              <a:rPr lang="ru-RU" sz="2800" b="1">
                <a:solidFill>
                  <a:srgbClr val="333399"/>
                </a:solidFill>
              </a:rPr>
            </a:br>
            <a:r>
              <a:rPr lang="ru-RU" sz="2800" b="1">
                <a:solidFill>
                  <a:srgbClr val="333399"/>
                </a:solidFill>
              </a:rPr>
              <a:t>КАЧЕСТВЕННЫЙ  И  КОЛИЧЕСТВЕННЫЙ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latin typeface="Times New Roman" pitchFamily="18" charset="0"/>
                <a:cs typeface="Times New Roman" pitchFamily="18" charset="0"/>
              </a:rPr>
              <a:t>Перечень наиболее распространенных методов, используемых при анализе риска</a:t>
            </a:r>
            <a:endParaRPr lang="ru-RU" sz="2400" dirty="0">
              <a:solidFill>
                <a:srgbClr val="FF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0" y="1524000"/>
          <a:ext cx="8991600" cy="5181600"/>
        </p:xfrm>
        <a:graphic>
          <a:graphicData uri="http://schemas.openxmlformats.org/drawingml/2006/table">
            <a:tbl>
              <a:tblPr/>
              <a:tblGrid>
                <a:gridCol w="3205846"/>
                <a:gridCol w="5785754"/>
              </a:tblGrid>
              <a:tr h="223131">
                <a:tc>
                  <a:txBody>
                    <a:bodyPr/>
                    <a:lstStyle/>
                    <a:p>
                      <a:pPr algn="ctr">
                        <a:lnSpc>
                          <a:spcPct val="115000"/>
                        </a:lnSpc>
                        <a:spcAft>
                          <a:spcPts val="0"/>
                        </a:spcAft>
                      </a:pPr>
                      <a:r>
                        <a:rPr lang="ru-RU" sz="1200" b="1">
                          <a:latin typeface="Times New Roman"/>
                          <a:ea typeface="Times New Roman"/>
                          <a:cs typeface="Times New Roman"/>
                        </a:rPr>
                        <a:t>Метод</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Times New Roman"/>
                          <a:cs typeface="Times New Roman"/>
                        </a:rPr>
                        <a:t>Описание и применение</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57">
                <a:tc>
                  <a:txBody>
                    <a:bodyPr/>
                    <a:lstStyle/>
                    <a:p>
                      <a:pPr indent="180340" algn="just">
                        <a:lnSpc>
                          <a:spcPct val="115000"/>
                        </a:lnSpc>
                        <a:spcAft>
                          <a:spcPts val="0"/>
                        </a:spcAft>
                      </a:pPr>
                      <a:r>
                        <a:rPr lang="ru-RU" sz="1200">
                          <a:latin typeface="Times New Roman"/>
                          <a:ea typeface="Times New Roman"/>
                          <a:cs typeface="Times New Roman"/>
                        </a:rPr>
                        <a:t>Анализ «дерева событий»</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Совокупность приемов идентификации опасности и анализа частот, в которых используется индуктивный подход с целью перевода различных инициирующих событий в возможные исходы</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342">
                <a:tc>
                  <a:txBody>
                    <a:bodyPr/>
                    <a:lstStyle/>
                    <a:p>
                      <a:pPr indent="180340" algn="just">
                        <a:lnSpc>
                          <a:spcPct val="115000"/>
                        </a:lnSpc>
                        <a:spcAft>
                          <a:spcPts val="0"/>
                        </a:spcAft>
                      </a:pPr>
                      <a:r>
                        <a:rPr lang="ru-RU" sz="1200">
                          <a:latin typeface="Times New Roman"/>
                          <a:ea typeface="Times New Roman"/>
                          <a:cs typeface="Times New Roman"/>
                        </a:rPr>
                        <a:t>Анализ видов и последствий отказов, а также Анализ видов, последствий и критичности отказов</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Совокупность приемов идентификации главных источников опасности и анализа частот, с помощью которых анализируются все аварийные состояния данной единицы оборудования на предмет их влияния как на другие компоненты, так и на систему в целом</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57">
                <a:tc>
                  <a:txBody>
                    <a:bodyPr/>
                    <a:lstStyle/>
                    <a:p>
                      <a:pPr indent="180340" algn="just">
                        <a:lnSpc>
                          <a:spcPct val="115000"/>
                        </a:lnSpc>
                        <a:spcAft>
                          <a:spcPts val="0"/>
                        </a:spcAft>
                      </a:pPr>
                      <a:r>
                        <a:rPr lang="ru-RU" sz="1200">
                          <a:latin typeface="Times New Roman"/>
                          <a:ea typeface="Times New Roman"/>
                          <a:cs typeface="Times New Roman"/>
                        </a:rPr>
                        <a:t>Анализ «дерева неисправностей»</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Совокупность приемов идентификации опасности и анализа частот нежелательного события, с помощью которых определяются все пути его реализации. Используется графическое изображение</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342">
                <a:tc>
                  <a:txBody>
                    <a:bodyPr/>
                    <a:lstStyle/>
                    <a:p>
                      <a:pPr indent="180340" algn="just">
                        <a:lnSpc>
                          <a:spcPct val="115000"/>
                        </a:lnSpc>
                        <a:spcAft>
                          <a:spcPts val="0"/>
                        </a:spcAft>
                      </a:pPr>
                      <a:r>
                        <a:rPr lang="ru-RU" sz="1200">
                          <a:latin typeface="Times New Roman"/>
                          <a:ea typeface="Times New Roman"/>
                          <a:cs typeface="Times New Roman"/>
                        </a:rPr>
                        <a:t>Исследование опасности и связанных с ней проблем</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Совокупность приемов идентификации фундаментальной опасности, при помощи которых оценивается каждая часть системы с целью обнаружения того, могут ли происходить отклонения от назначения конструкции и какие последствия это может повлечь</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57">
                <a:tc>
                  <a:txBody>
                    <a:bodyPr/>
                    <a:lstStyle/>
                    <a:p>
                      <a:pPr indent="180340" algn="just">
                        <a:lnSpc>
                          <a:spcPct val="115000"/>
                        </a:lnSpc>
                        <a:spcAft>
                          <a:spcPts val="0"/>
                        </a:spcAft>
                      </a:pPr>
                      <a:r>
                        <a:rPr lang="ru-RU" sz="1200">
                          <a:latin typeface="Times New Roman"/>
                          <a:ea typeface="Times New Roman"/>
                          <a:cs typeface="Times New Roman"/>
                        </a:rPr>
                        <a:t>Анализ влияния человеческого фактора</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Совокупность приемов анализа частот в области воздействия людей на показатели работы системы, при помощи которых определяется влияние ошибок человека на надежность</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57">
                <a:tc>
                  <a:txBody>
                    <a:bodyPr/>
                    <a:lstStyle/>
                    <a:p>
                      <a:pPr indent="180340" algn="just">
                        <a:lnSpc>
                          <a:spcPct val="115000"/>
                        </a:lnSpc>
                        <a:spcAft>
                          <a:spcPts val="0"/>
                        </a:spcAft>
                      </a:pPr>
                      <a:r>
                        <a:rPr lang="ru-RU" sz="1200">
                          <a:latin typeface="Times New Roman"/>
                          <a:ea typeface="Times New Roman"/>
                          <a:cs typeface="Times New Roman"/>
                        </a:rPr>
                        <a:t>Предварительный анализ опасности</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Совокупность приемов идентификации опасности и анализа частот, используемых на ранней стадии проектирования с целью идентификации опасностей и оценки их критичности</a:t>
                      </a:r>
                      <a:endParaRPr lang="ru-RU" sz="1200" dirty="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757">
                <a:tc>
                  <a:txBody>
                    <a:bodyPr/>
                    <a:lstStyle/>
                    <a:p>
                      <a:pPr indent="180340" algn="just">
                        <a:lnSpc>
                          <a:spcPct val="115000"/>
                        </a:lnSpc>
                        <a:spcAft>
                          <a:spcPts val="0"/>
                        </a:spcAft>
                      </a:pPr>
                      <a:r>
                        <a:rPr lang="ru-RU" sz="1200">
                          <a:latin typeface="Times New Roman"/>
                          <a:ea typeface="Times New Roman"/>
                          <a:cs typeface="Times New Roman"/>
                        </a:rPr>
                        <a:t>Структурная схема надежности</a:t>
                      </a:r>
                      <a:endParaRPr lang="ru-RU" sz="120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Совокупность приемов анализа частот, на основе которых создается модель системы и ее резервов для оценки надежности системы</a:t>
                      </a:r>
                      <a:endParaRPr lang="ru-RU" sz="1200" dirty="0">
                        <a:latin typeface="Calibri"/>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descr="Газетная бумага"/>
          <p:cNvSpPr>
            <a:spLocks noChangeArrowheads="1"/>
          </p:cNvSpPr>
          <p:nvPr/>
        </p:nvSpPr>
        <p:spPr bwMode="auto">
          <a:xfrm>
            <a:off x="4467225" y="3848100"/>
            <a:ext cx="4500563" cy="2133600"/>
          </a:xfrm>
          <a:prstGeom prst="wedgeRectCallout">
            <a:avLst>
              <a:gd name="adj1" fmla="val -57620"/>
              <a:gd name="adj2" fmla="val 54093"/>
            </a:avLst>
          </a:prstGeom>
          <a:blipFill dpi="0" rotWithShape="1">
            <a:blip r:embed="rId3" cstate="print"/>
            <a:srcRect/>
            <a:tile tx="0" ty="0" sx="100000" sy="100000" flip="none" algn="tl"/>
          </a:blipFill>
          <a:ln w="9525">
            <a:solidFill>
              <a:schemeClr val="hlink"/>
            </a:solidFill>
            <a:miter lim="800000"/>
            <a:headEnd/>
            <a:tailEnd/>
          </a:ln>
          <a:effectLst/>
        </p:spPr>
        <p:txBody>
          <a:bodyPr/>
          <a:lstStyle/>
          <a:p>
            <a:pPr algn="ctr"/>
            <a:endParaRPr lang="ru-RU" sz="1600"/>
          </a:p>
        </p:txBody>
      </p:sp>
      <p:sp>
        <p:nvSpPr>
          <p:cNvPr id="119811" name="AutoShape 3" descr="Газетная бумага"/>
          <p:cNvSpPr>
            <a:spLocks noChangeArrowheads="1"/>
          </p:cNvSpPr>
          <p:nvPr/>
        </p:nvSpPr>
        <p:spPr bwMode="auto">
          <a:xfrm>
            <a:off x="4459288" y="1492250"/>
            <a:ext cx="4500562" cy="1827213"/>
          </a:xfrm>
          <a:prstGeom prst="wedgeRectCallout">
            <a:avLst>
              <a:gd name="adj1" fmla="val -57866"/>
              <a:gd name="adj2" fmla="val -53736"/>
            </a:avLst>
          </a:prstGeom>
          <a:blipFill dpi="0" rotWithShape="1">
            <a:blip r:embed="rId3" cstate="print"/>
            <a:srcRect/>
            <a:tile tx="0" ty="0" sx="100000" sy="100000" flip="none" algn="tl"/>
          </a:blipFill>
          <a:ln w="9525">
            <a:solidFill>
              <a:schemeClr val="hlink"/>
            </a:solidFill>
            <a:miter lim="800000"/>
            <a:headEnd/>
            <a:tailEnd/>
          </a:ln>
          <a:effectLst/>
        </p:spPr>
        <p:txBody>
          <a:bodyPr/>
          <a:lstStyle/>
          <a:p>
            <a:pPr algn="ctr"/>
            <a:endParaRPr lang="ru-RU" sz="1600"/>
          </a:p>
        </p:txBody>
      </p:sp>
      <p:sp>
        <p:nvSpPr>
          <p:cNvPr id="20" name="Прямоугольник 19"/>
          <p:cNvSpPr/>
          <p:nvPr/>
        </p:nvSpPr>
        <p:spPr>
          <a:xfrm>
            <a:off x="628650" y="2624138"/>
            <a:ext cx="3214688" cy="2214562"/>
          </a:xfrm>
          <a:prstGeom prst="rect">
            <a:avLst/>
          </a:prstGeom>
          <a:ln w="12700">
            <a:prstDash val="dashDot"/>
          </a:ln>
        </p:spPr>
        <p:style>
          <a:lnRef idx="2">
            <a:schemeClr val="dk1"/>
          </a:lnRef>
          <a:fillRef idx="1">
            <a:schemeClr val="lt1"/>
          </a:fillRef>
          <a:effectRef idx="0">
            <a:schemeClr val="dk1"/>
          </a:effectRef>
          <a:fontRef idx="minor">
            <a:schemeClr val="dk1"/>
          </a:fontRef>
        </p:style>
        <p:txBody>
          <a:bodyPr anchor="ctr"/>
          <a:lstStyle/>
          <a:p>
            <a:pPr algn="ctr">
              <a:defRPr/>
            </a:pPr>
            <a:endParaRPr lang="ru-RU"/>
          </a:p>
        </p:txBody>
      </p:sp>
      <p:sp>
        <p:nvSpPr>
          <p:cNvPr id="119813" name="Rectangle 8"/>
          <p:cNvSpPr>
            <a:spLocks noGrp="1"/>
          </p:cNvSpPr>
          <p:nvPr>
            <p:ph type="title" idx="4294967295"/>
          </p:nvPr>
        </p:nvSpPr>
        <p:spPr>
          <a:xfrm>
            <a:off x="457200" y="592138"/>
            <a:ext cx="8229600" cy="647700"/>
          </a:xfrm>
          <a:noFill/>
        </p:spPr>
        <p:txBody>
          <a:bodyPr anchor="t"/>
          <a:lstStyle/>
          <a:p>
            <a:r>
              <a:rPr lang="ru-RU" sz="2800" b="1">
                <a:solidFill>
                  <a:srgbClr val="333399"/>
                </a:solidFill>
              </a:rPr>
              <a:t>МЕТОДЫ  АНАЛИЗА  РИСКОВ</a:t>
            </a:r>
          </a:p>
        </p:txBody>
      </p:sp>
      <p:sp>
        <p:nvSpPr>
          <p:cNvPr id="17417" name="Oval 9"/>
          <p:cNvSpPr>
            <a:spLocks noChangeArrowheads="1"/>
          </p:cNvSpPr>
          <p:nvPr/>
        </p:nvSpPr>
        <p:spPr bwMode="auto">
          <a:xfrm>
            <a:off x="771514" y="2646993"/>
            <a:ext cx="500066" cy="500066"/>
          </a:xfrm>
          <a:prstGeom prst="ellipse">
            <a:avLst/>
          </a:prstGeom>
          <a:solidFill>
            <a:srgbClr val="C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ru-RU" sz="1200" dirty="0"/>
              <a:t>Риск 1</a:t>
            </a:r>
          </a:p>
        </p:txBody>
      </p:sp>
      <p:sp>
        <p:nvSpPr>
          <p:cNvPr id="17422" name="Line 14"/>
          <p:cNvSpPr>
            <a:spLocks noChangeShapeType="1"/>
          </p:cNvSpPr>
          <p:nvPr/>
        </p:nvSpPr>
        <p:spPr bwMode="auto">
          <a:xfrm flipH="1">
            <a:off x="1243012" y="2124067"/>
            <a:ext cx="742948" cy="654059"/>
          </a:xfrm>
          <a:prstGeom prst="line">
            <a:avLst/>
          </a:prstGeom>
          <a:noFill/>
          <a:ln w="34925">
            <a:solidFill>
              <a:schemeClr val="accent3">
                <a:lumMod val="50000"/>
              </a:schemeClr>
            </a:solidFill>
            <a:round/>
            <a:headEnd type="none" w="med" len="med"/>
            <a:tailEnd type="triangle" w="med" len="med"/>
          </a:ln>
          <a:effectLst>
            <a:outerShdw blurRad="317500" dir="2700000" algn="ctr">
              <a:srgbClr val="000000">
                <a:alpha val="43000"/>
              </a:srgbClr>
            </a:outerShdw>
          </a:effectLst>
          <a:scene3d>
            <a:camera prst="orthographicFront"/>
            <a:lightRig rig="threePt" dir="t"/>
          </a:scene3d>
          <a:sp3d>
            <a:bevelT/>
          </a:sp3d>
        </p:spPr>
        <p:txBody>
          <a:bodyPr/>
          <a:lstStyle/>
          <a:p>
            <a:pPr>
              <a:defRPr/>
            </a:pPr>
            <a:endParaRPr lang="ru-RU"/>
          </a:p>
        </p:txBody>
      </p:sp>
      <p:pic>
        <p:nvPicPr>
          <p:cNvPr id="11" name="Прямоугольник 10"/>
          <p:cNvPicPr>
            <a:picLocks noChangeArrowheads="1"/>
          </p:cNvPicPr>
          <p:nvPr/>
        </p:nvPicPr>
        <p:blipFill>
          <a:blip r:embed="rId4" cstate="print">
            <a:lum bright="12000"/>
          </a:blip>
          <a:srcRect/>
          <a:stretch>
            <a:fillRect/>
          </a:stretch>
        </p:blipFill>
        <p:spPr bwMode="auto">
          <a:xfrm>
            <a:off x="296863" y="1381125"/>
            <a:ext cx="4200525" cy="1246188"/>
          </a:xfrm>
          <a:prstGeom prst="rect">
            <a:avLst/>
          </a:prstGeom>
          <a:noFill/>
          <a:ln w="9525">
            <a:noFill/>
            <a:miter lim="800000"/>
            <a:headEnd/>
            <a:tailEnd/>
          </a:ln>
        </p:spPr>
      </p:pic>
      <p:pic>
        <p:nvPicPr>
          <p:cNvPr id="12" name="Прямоугольник 11"/>
          <p:cNvPicPr>
            <a:picLocks noChangeArrowheads="1"/>
          </p:cNvPicPr>
          <p:nvPr/>
        </p:nvPicPr>
        <p:blipFill>
          <a:blip r:embed="rId5" cstate="print">
            <a:lum bright="12000"/>
          </a:blip>
          <a:srcRect/>
          <a:stretch>
            <a:fillRect/>
          </a:stretch>
        </p:blipFill>
        <p:spPr bwMode="auto">
          <a:xfrm>
            <a:off x="257175" y="5500688"/>
            <a:ext cx="4303713" cy="1357312"/>
          </a:xfrm>
          <a:prstGeom prst="rect">
            <a:avLst/>
          </a:prstGeom>
          <a:noFill/>
          <a:ln w="9525">
            <a:noFill/>
            <a:miter lim="800000"/>
            <a:headEnd/>
            <a:tailEnd/>
          </a:ln>
        </p:spPr>
      </p:pic>
      <p:sp>
        <p:nvSpPr>
          <p:cNvPr id="13" name="Oval 9"/>
          <p:cNvSpPr>
            <a:spLocks noChangeArrowheads="1"/>
          </p:cNvSpPr>
          <p:nvPr/>
        </p:nvSpPr>
        <p:spPr bwMode="auto">
          <a:xfrm>
            <a:off x="1843084" y="3409951"/>
            <a:ext cx="719139" cy="719138"/>
          </a:xfrm>
          <a:prstGeom prst="ellipse">
            <a:avLst/>
          </a:prstGeom>
          <a:solidFill>
            <a:srgbClr val="C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ru-RU" sz="1200" dirty="0"/>
              <a:t>Риск 2</a:t>
            </a:r>
          </a:p>
        </p:txBody>
      </p:sp>
      <p:sp>
        <p:nvSpPr>
          <p:cNvPr id="14" name="Oval 9"/>
          <p:cNvSpPr>
            <a:spLocks noChangeArrowheads="1"/>
          </p:cNvSpPr>
          <p:nvPr/>
        </p:nvSpPr>
        <p:spPr bwMode="auto">
          <a:xfrm>
            <a:off x="3200406" y="4124331"/>
            <a:ext cx="719139" cy="719138"/>
          </a:xfrm>
          <a:prstGeom prst="ellipse">
            <a:avLst/>
          </a:prstGeom>
          <a:solidFill>
            <a:srgbClr val="C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ru-RU" sz="1200" dirty="0"/>
              <a:t>Риск </a:t>
            </a:r>
            <a:r>
              <a:rPr lang="en-US" sz="1200" dirty="0"/>
              <a:t>N</a:t>
            </a:r>
            <a:endParaRPr lang="ru-RU" sz="1200" dirty="0"/>
          </a:p>
        </p:txBody>
      </p:sp>
      <p:sp>
        <p:nvSpPr>
          <p:cNvPr id="15" name="Oval 9"/>
          <p:cNvSpPr>
            <a:spLocks noChangeArrowheads="1"/>
          </p:cNvSpPr>
          <p:nvPr/>
        </p:nvSpPr>
        <p:spPr bwMode="auto">
          <a:xfrm>
            <a:off x="715317" y="3695703"/>
            <a:ext cx="862014" cy="862014"/>
          </a:xfrm>
          <a:prstGeom prst="ellipse">
            <a:avLst/>
          </a:prstGeom>
          <a:solidFill>
            <a:srgbClr val="C0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ru-RU" sz="1200" dirty="0"/>
              <a:t>Риск 3</a:t>
            </a:r>
          </a:p>
        </p:txBody>
      </p:sp>
      <p:grpSp>
        <p:nvGrpSpPr>
          <p:cNvPr id="2" name="Line 11"/>
          <p:cNvGrpSpPr>
            <a:grpSpLocks/>
          </p:cNvGrpSpPr>
          <p:nvPr/>
        </p:nvGrpSpPr>
        <p:grpSpPr bwMode="auto">
          <a:xfrm>
            <a:off x="357188" y="3429000"/>
            <a:ext cx="1585912" cy="1371600"/>
            <a:chOff x="1674" y="2262"/>
            <a:chExt cx="999" cy="864"/>
          </a:xfrm>
        </p:grpSpPr>
        <p:pic>
          <p:nvPicPr>
            <p:cNvPr id="119832" name="Line 11"/>
            <p:cNvPicPr>
              <a:picLocks noChangeArrowheads="1"/>
            </p:cNvPicPr>
            <p:nvPr/>
          </p:nvPicPr>
          <p:blipFill>
            <a:blip r:embed="rId6" cstate="print"/>
            <a:srcRect/>
            <a:stretch>
              <a:fillRect/>
            </a:stretch>
          </p:blipFill>
          <p:spPr bwMode="auto">
            <a:xfrm>
              <a:off x="1674" y="2262"/>
              <a:ext cx="999" cy="864"/>
            </a:xfrm>
            <a:prstGeom prst="rect">
              <a:avLst/>
            </a:prstGeom>
            <a:noFill/>
            <a:ln w="9525">
              <a:noFill/>
              <a:miter lim="800000"/>
              <a:headEnd/>
              <a:tailEnd/>
            </a:ln>
          </p:spPr>
        </p:pic>
        <p:sp>
          <p:nvSpPr>
            <p:cNvPr id="119833" name="Text Box 22"/>
            <p:cNvSpPr txBox="1">
              <a:spLocks noChangeArrowheads="1" noChangeShapeType="1"/>
            </p:cNvSpPr>
            <p:nvPr/>
          </p:nvSpPr>
          <p:spPr bwMode="auto">
            <a:xfrm rot="10800000">
              <a:off x="1951" y="2855"/>
              <a:ext cx="0" cy="0"/>
            </a:xfrm>
            <a:prstGeom prst="rect">
              <a:avLst/>
            </a:prstGeom>
            <a:noFill/>
            <a:ln w="9525">
              <a:noFill/>
              <a:miter lim="800000"/>
              <a:headEnd/>
              <a:tailEnd/>
            </a:ln>
          </p:spPr>
          <p:txBody>
            <a:bodyPr rot="10800000"/>
            <a:lstStyle/>
            <a:p>
              <a:endParaRPr lang="ru-RU"/>
            </a:p>
          </p:txBody>
        </p:sp>
      </p:grpSp>
      <p:sp>
        <p:nvSpPr>
          <p:cNvPr id="16" name="Line 14"/>
          <p:cNvSpPr>
            <a:spLocks noChangeShapeType="1"/>
          </p:cNvSpPr>
          <p:nvPr/>
        </p:nvSpPr>
        <p:spPr bwMode="auto">
          <a:xfrm flipH="1">
            <a:off x="1311592" y="2124067"/>
            <a:ext cx="674369" cy="1630688"/>
          </a:xfrm>
          <a:prstGeom prst="line">
            <a:avLst/>
          </a:prstGeom>
          <a:noFill/>
          <a:ln w="34925">
            <a:solidFill>
              <a:schemeClr val="accent3">
                <a:lumMod val="50000"/>
              </a:schemeClr>
            </a:solidFill>
            <a:round/>
            <a:headEnd type="none" w="med" len="med"/>
            <a:tailEnd type="triangle" w="med" len="med"/>
          </a:ln>
          <a:effectLst>
            <a:outerShdw blurRad="317500" dir="2700000" algn="ctr">
              <a:srgbClr val="000000">
                <a:alpha val="43000"/>
              </a:srgbClr>
            </a:outerShdw>
          </a:effectLst>
          <a:scene3d>
            <a:camera prst="orthographicFront"/>
            <a:lightRig rig="threePt" dir="t"/>
          </a:scene3d>
          <a:sp3d>
            <a:bevelT/>
          </a:sp3d>
        </p:spPr>
        <p:txBody>
          <a:bodyPr/>
          <a:lstStyle/>
          <a:p>
            <a:pPr>
              <a:defRPr/>
            </a:pPr>
            <a:endParaRPr lang="ru-RU"/>
          </a:p>
        </p:txBody>
      </p:sp>
      <p:sp>
        <p:nvSpPr>
          <p:cNvPr id="17" name="Line 14"/>
          <p:cNvSpPr>
            <a:spLocks noChangeShapeType="1"/>
          </p:cNvSpPr>
          <p:nvPr/>
        </p:nvSpPr>
        <p:spPr bwMode="auto">
          <a:xfrm>
            <a:off x="1985960" y="2124067"/>
            <a:ext cx="142877" cy="1285884"/>
          </a:xfrm>
          <a:prstGeom prst="line">
            <a:avLst/>
          </a:prstGeom>
          <a:noFill/>
          <a:ln w="34925">
            <a:solidFill>
              <a:schemeClr val="accent3">
                <a:lumMod val="50000"/>
              </a:schemeClr>
            </a:solidFill>
            <a:round/>
            <a:headEnd type="none" w="med" len="med"/>
            <a:tailEnd type="triangle" w="med" len="med"/>
          </a:ln>
          <a:effectLst>
            <a:outerShdw blurRad="317500" dir="2700000" algn="ctr">
              <a:srgbClr val="000000">
                <a:alpha val="43000"/>
              </a:srgbClr>
            </a:outerShdw>
          </a:effectLst>
          <a:scene3d>
            <a:camera prst="orthographicFront"/>
            <a:lightRig rig="threePt" dir="t"/>
          </a:scene3d>
          <a:sp3d>
            <a:bevelT/>
          </a:sp3d>
        </p:spPr>
        <p:txBody>
          <a:bodyPr/>
          <a:lstStyle/>
          <a:p>
            <a:pPr>
              <a:defRPr/>
            </a:pPr>
            <a:endParaRPr lang="ru-RU"/>
          </a:p>
        </p:txBody>
      </p:sp>
      <p:sp>
        <p:nvSpPr>
          <p:cNvPr id="18" name="Line 14"/>
          <p:cNvSpPr>
            <a:spLocks noChangeShapeType="1"/>
          </p:cNvSpPr>
          <p:nvPr/>
        </p:nvSpPr>
        <p:spPr bwMode="auto">
          <a:xfrm>
            <a:off x="1985960" y="2124067"/>
            <a:ext cx="1357323" cy="2071702"/>
          </a:xfrm>
          <a:prstGeom prst="line">
            <a:avLst/>
          </a:prstGeom>
          <a:noFill/>
          <a:ln w="34925">
            <a:solidFill>
              <a:schemeClr val="accent3">
                <a:lumMod val="50000"/>
              </a:schemeClr>
            </a:solidFill>
            <a:round/>
            <a:headEnd type="none" w="med" len="med"/>
            <a:tailEnd type="triangle" w="med" len="med"/>
          </a:ln>
          <a:effectLst>
            <a:outerShdw blurRad="317500" dir="2700000" algn="ctr">
              <a:srgbClr val="000000">
                <a:alpha val="43000"/>
              </a:srgbClr>
            </a:outerShdw>
          </a:effectLst>
          <a:scene3d>
            <a:camera prst="orthographicFront"/>
            <a:lightRig rig="threePt" dir="t"/>
          </a:scene3d>
          <a:sp3d>
            <a:bevelT/>
          </a:sp3d>
        </p:spPr>
        <p:txBody>
          <a:bodyPr/>
          <a:lstStyle/>
          <a:p>
            <a:pPr>
              <a:defRPr/>
            </a:pPr>
            <a:endParaRPr lang="ru-RU"/>
          </a:p>
        </p:txBody>
      </p:sp>
      <p:grpSp>
        <p:nvGrpSpPr>
          <p:cNvPr id="3" name="Line 14"/>
          <p:cNvGrpSpPr>
            <a:grpSpLocks/>
          </p:cNvGrpSpPr>
          <p:nvPr/>
        </p:nvGrpSpPr>
        <p:grpSpPr bwMode="auto">
          <a:xfrm>
            <a:off x="704850" y="3703638"/>
            <a:ext cx="1835150" cy="2193925"/>
            <a:chOff x="1893" y="2435"/>
            <a:chExt cx="1156" cy="1382"/>
          </a:xfrm>
        </p:grpSpPr>
        <p:pic>
          <p:nvPicPr>
            <p:cNvPr id="119844" name="Line 14"/>
            <p:cNvPicPr>
              <a:picLocks noChangeArrowheads="1"/>
            </p:cNvPicPr>
            <p:nvPr/>
          </p:nvPicPr>
          <p:blipFill>
            <a:blip r:embed="rId7" cstate="print"/>
            <a:srcRect/>
            <a:stretch>
              <a:fillRect/>
            </a:stretch>
          </p:blipFill>
          <p:spPr bwMode="auto">
            <a:xfrm>
              <a:off x="1893" y="2435"/>
              <a:ext cx="1156" cy="1382"/>
            </a:xfrm>
            <a:prstGeom prst="rect">
              <a:avLst/>
            </a:prstGeom>
            <a:noFill/>
            <a:ln w="9525">
              <a:noFill/>
              <a:miter lim="800000"/>
              <a:headEnd/>
              <a:tailEnd/>
            </a:ln>
          </p:spPr>
        </p:pic>
        <p:sp>
          <p:nvSpPr>
            <p:cNvPr id="119845" name="Text Box 34"/>
            <p:cNvSpPr txBox="1">
              <a:spLocks noChangeArrowheads="1" noChangeShapeType="1"/>
            </p:cNvSpPr>
            <p:nvPr/>
          </p:nvSpPr>
          <p:spPr bwMode="auto">
            <a:xfrm rot="10800000">
              <a:off x="2835" y="3600"/>
              <a:ext cx="0" cy="0"/>
            </a:xfrm>
            <a:prstGeom prst="rect">
              <a:avLst/>
            </a:prstGeom>
            <a:noFill/>
            <a:ln w="9525">
              <a:noFill/>
              <a:miter lim="800000"/>
              <a:headEnd/>
              <a:tailEnd/>
            </a:ln>
          </p:spPr>
          <p:txBody>
            <a:bodyPr rot="10800000"/>
            <a:lstStyle/>
            <a:p>
              <a:endParaRPr lang="ru-RU"/>
            </a:p>
          </p:txBody>
        </p:sp>
      </p:grpSp>
      <p:sp>
        <p:nvSpPr>
          <p:cNvPr id="21" name="Правая фигурная скобка 20"/>
          <p:cNvSpPr/>
          <p:nvPr/>
        </p:nvSpPr>
        <p:spPr>
          <a:xfrm>
            <a:off x="3914775" y="2624138"/>
            <a:ext cx="214313" cy="22145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3" name="Левая фигурная скобка 22"/>
          <p:cNvSpPr>
            <a:spLocks/>
          </p:cNvSpPr>
          <p:nvPr/>
        </p:nvSpPr>
        <p:spPr bwMode="auto">
          <a:xfrm rot="-5400000">
            <a:off x="2200275" y="3338513"/>
            <a:ext cx="214313" cy="3214687"/>
          </a:xfrm>
          <a:prstGeom prst="leftBrace">
            <a:avLst>
              <a:gd name="adj1" fmla="val 8333"/>
              <a:gd name="adj2" fmla="val 50000"/>
            </a:avLst>
          </a:prstGeom>
          <a:noFill/>
          <a:ln w="9525" algn="ctr">
            <a:solidFill>
              <a:srgbClr val="4A7EBB"/>
            </a:solidFill>
            <a:round/>
            <a:headEnd/>
            <a:tailEnd/>
          </a:ln>
        </p:spPr>
        <p:txBody>
          <a:bodyPr rot="10800000" anchor="ctr"/>
          <a:lstStyle/>
          <a:p>
            <a:pPr algn="ctr">
              <a:defRPr/>
            </a:pPr>
            <a:endParaRPr lang="ru-RU">
              <a:latin typeface="+mn-lt"/>
            </a:endParaRPr>
          </a:p>
        </p:txBody>
      </p:sp>
      <p:grpSp>
        <p:nvGrpSpPr>
          <p:cNvPr id="4" name="Line 14"/>
          <p:cNvGrpSpPr>
            <a:grpSpLocks/>
          </p:cNvGrpSpPr>
          <p:nvPr/>
        </p:nvGrpSpPr>
        <p:grpSpPr bwMode="auto">
          <a:xfrm>
            <a:off x="1851025" y="4506913"/>
            <a:ext cx="1219200" cy="1390650"/>
            <a:chOff x="2615" y="2941"/>
            <a:chExt cx="768" cy="876"/>
          </a:xfrm>
        </p:grpSpPr>
        <p:pic>
          <p:nvPicPr>
            <p:cNvPr id="119849" name="Line 14"/>
            <p:cNvPicPr>
              <a:picLocks noChangeArrowheads="1"/>
            </p:cNvPicPr>
            <p:nvPr/>
          </p:nvPicPr>
          <p:blipFill>
            <a:blip r:embed="rId8" cstate="print"/>
            <a:srcRect/>
            <a:stretch>
              <a:fillRect/>
            </a:stretch>
          </p:blipFill>
          <p:spPr bwMode="auto">
            <a:xfrm>
              <a:off x="2615" y="2941"/>
              <a:ext cx="768" cy="876"/>
            </a:xfrm>
            <a:prstGeom prst="rect">
              <a:avLst/>
            </a:prstGeom>
            <a:noFill/>
            <a:ln w="9525">
              <a:noFill/>
              <a:miter lim="800000"/>
              <a:headEnd/>
              <a:tailEnd/>
            </a:ln>
          </p:spPr>
        </p:pic>
        <p:sp>
          <p:nvSpPr>
            <p:cNvPr id="119850" name="Text Box 39"/>
            <p:cNvSpPr txBox="1">
              <a:spLocks noChangeArrowheads="1" noChangeShapeType="1"/>
            </p:cNvSpPr>
            <p:nvPr/>
          </p:nvSpPr>
          <p:spPr bwMode="auto">
            <a:xfrm rot="10800000">
              <a:off x="2835" y="3600"/>
              <a:ext cx="0" cy="0"/>
            </a:xfrm>
            <a:prstGeom prst="rect">
              <a:avLst/>
            </a:prstGeom>
            <a:noFill/>
            <a:ln w="9525">
              <a:noFill/>
              <a:miter lim="800000"/>
              <a:headEnd/>
              <a:tailEnd/>
            </a:ln>
          </p:spPr>
          <p:txBody>
            <a:bodyPr rot="10800000"/>
            <a:lstStyle/>
            <a:p>
              <a:endParaRPr lang="ru-RU"/>
            </a:p>
          </p:txBody>
        </p:sp>
      </p:grpSp>
      <p:sp>
        <p:nvSpPr>
          <p:cNvPr id="51" name="Полилиния 50"/>
          <p:cNvSpPr/>
          <p:nvPr/>
        </p:nvSpPr>
        <p:spPr>
          <a:xfrm>
            <a:off x="2209454" y="4226265"/>
            <a:ext cx="1986900" cy="1326826"/>
          </a:xfrm>
          <a:custGeom>
            <a:avLst/>
            <a:gdLst>
              <a:gd name="connsiteX0" fmla="*/ 0 w 1493722"/>
              <a:gd name="connsiteY0" fmla="*/ 1931589 h 1931589"/>
              <a:gd name="connsiteX1" fmla="*/ 7620 w 1493722"/>
              <a:gd name="connsiteY1" fmla="*/ 1725849 h 1931589"/>
              <a:gd name="connsiteX2" fmla="*/ 15240 w 1493722"/>
              <a:gd name="connsiteY2" fmla="*/ 1695369 h 1931589"/>
              <a:gd name="connsiteX3" fmla="*/ 38100 w 1493722"/>
              <a:gd name="connsiteY3" fmla="*/ 1558209 h 1931589"/>
              <a:gd name="connsiteX4" fmla="*/ 45720 w 1493722"/>
              <a:gd name="connsiteY4" fmla="*/ 1504869 h 1931589"/>
              <a:gd name="connsiteX5" fmla="*/ 152400 w 1493722"/>
              <a:gd name="connsiteY5" fmla="*/ 1527729 h 1931589"/>
              <a:gd name="connsiteX6" fmla="*/ 411480 w 1493722"/>
              <a:gd name="connsiteY6" fmla="*/ 1558209 h 1931589"/>
              <a:gd name="connsiteX7" fmla="*/ 472440 w 1493722"/>
              <a:gd name="connsiteY7" fmla="*/ 1573449 h 1931589"/>
              <a:gd name="connsiteX8" fmla="*/ 594360 w 1493722"/>
              <a:gd name="connsiteY8" fmla="*/ 1596309 h 1931589"/>
              <a:gd name="connsiteX9" fmla="*/ 647700 w 1493722"/>
              <a:gd name="connsiteY9" fmla="*/ 1611549 h 1931589"/>
              <a:gd name="connsiteX10" fmla="*/ 822960 w 1493722"/>
              <a:gd name="connsiteY10" fmla="*/ 1634409 h 1931589"/>
              <a:gd name="connsiteX11" fmla="*/ 1371600 w 1493722"/>
              <a:gd name="connsiteY11" fmla="*/ 1626789 h 1931589"/>
              <a:gd name="connsiteX12" fmla="*/ 1379220 w 1493722"/>
              <a:gd name="connsiteY12" fmla="*/ 1588689 h 1931589"/>
              <a:gd name="connsiteX13" fmla="*/ 1424940 w 1493722"/>
              <a:gd name="connsiteY13" fmla="*/ 1443909 h 1931589"/>
              <a:gd name="connsiteX14" fmla="*/ 1432560 w 1493722"/>
              <a:gd name="connsiteY14" fmla="*/ 1390569 h 1931589"/>
              <a:gd name="connsiteX15" fmla="*/ 1463040 w 1493722"/>
              <a:gd name="connsiteY15" fmla="*/ 1283889 h 1931589"/>
              <a:gd name="connsiteX16" fmla="*/ 1493520 w 1493722"/>
              <a:gd name="connsiteY16" fmla="*/ 1108629 h 1931589"/>
              <a:gd name="connsiteX17" fmla="*/ 1478280 w 1493722"/>
              <a:gd name="connsiteY17" fmla="*/ 11349 h 1931589"/>
              <a:gd name="connsiteX18" fmla="*/ 1447800 w 1493722"/>
              <a:gd name="connsiteY18" fmla="*/ 26589 h 1931589"/>
              <a:gd name="connsiteX19" fmla="*/ 1409700 w 1493722"/>
              <a:gd name="connsiteY19" fmla="*/ 41829 h 1931589"/>
              <a:gd name="connsiteX20" fmla="*/ 1356360 w 1493722"/>
              <a:gd name="connsiteY20" fmla="*/ 49449 h 1931589"/>
              <a:gd name="connsiteX21" fmla="*/ 1005840 w 1493722"/>
              <a:gd name="connsiteY21" fmla="*/ 49449 h 1931589"/>
              <a:gd name="connsiteX0" fmla="*/ 0 w 1493722"/>
              <a:gd name="connsiteY0" fmla="*/ 1931589 h 1931589"/>
              <a:gd name="connsiteX1" fmla="*/ 7620 w 1493722"/>
              <a:gd name="connsiteY1" fmla="*/ 1725849 h 1931589"/>
              <a:gd name="connsiteX2" fmla="*/ 15240 w 1493722"/>
              <a:gd name="connsiteY2" fmla="*/ 1695369 h 1931589"/>
              <a:gd name="connsiteX3" fmla="*/ 38100 w 1493722"/>
              <a:gd name="connsiteY3" fmla="*/ 1558209 h 1931589"/>
              <a:gd name="connsiteX4" fmla="*/ 152400 w 1493722"/>
              <a:gd name="connsiteY4" fmla="*/ 1527729 h 1931589"/>
              <a:gd name="connsiteX5" fmla="*/ 411480 w 1493722"/>
              <a:gd name="connsiteY5" fmla="*/ 1558209 h 1931589"/>
              <a:gd name="connsiteX6" fmla="*/ 472440 w 1493722"/>
              <a:gd name="connsiteY6" fmla="*/ 1573449 h 1931589"/>
              <a:gd name="connsiteX7" fmla="*/ 594360 w 1493722"/>
              <a:gd name="connsiteY7" fmla="*/ 1596309 h 1931589"/>
              <a:gd name="connsiteX8" fmla="*/ 647700 w 1493722"/>
              <a:gd name="connsiteY8" fmla="*/ 1611549 h 1931589"/>
              <a:gd name="connsiteX9" fmla="*/ 822960 w 1493722"/>
              <a:gd name="connsiteY9" fmla="*/ 1634409 h 1931589"/>
              <a:gd name="connsiteX10" fmla="*/ 1371600 w 1493722"/>
              <a:gd name="connsiteY10" fmla="*/ 1626789 h 1931589"/>
              <a:gd name="connsiteX11" fmla="*/ 1379220 w 1493722"/>
              <a:gd name="connsiteY11" fmla="*/ 1588689 h 1931589"/>
              <a:gd name="connsiteX12" fmla="*/ 1424940 w 1493722"/>
              <a:gd name="connsiteY12" fmla="*/ 1443909 h 1931589"/>
              <a:gd name="connsiteX13" fmla="*/ 1432560 w 1493722"/>
              <a:gd name="connsiteY13" fmla="*/ 1390569 h 1931589"/>
              <a:gd name="connsiteX14" fmla="*/ 1463040 w 1493722"/>
              <a:gd name="connsiteY14" fmla="*/ 1283889 h 1931589"/>
              <a:gd name="connsiteX15" fmla="*/ 1493520 w 1493722"/>
              <a:gd name="connsiteY15" fmla="*/ 1108629 h 1931589"/>
              <a:gd name="connsiteX16" fmla="*/ 1478280 w 1493722"/>
              <a:gd name="connsiteY16" fmla="*/ 11349 h 1931589"/>
              <a:gd name="connsiteX17" fmla="*/ 1447800 w 1493722"/>
              <a:gd name="connsiteY17" fmla="*/ 26589 h 1931589"/>
              <a:gd name="connsiteX18" fmla="*/ 1409700 w 1493722"/>
              <a:gd name="connsiteY18" fmla="*/ 41829 h 1931589"/>
              <a:gd name="connsiteX19" fmla="*/ 1356360 w 1493722"/>
              <a:gd name="connsiteY19" fmla="*/ 49449 h 1931589"/>
              <a:gd name="connsiteX20" fmla="*/ 1005840 w 1493722"/>
              <a:gd name="connsiteY20" fmla="*/ 49449 h 1931589"/>
              <a:gd name="connsiteX0" fmla="*/ 0 w 1493722"/>
              <a:gd name="connsiteY0" fmla="*/ 1931589 h 1931589"/>
              <a:gd name="connsiteX1" fmla="*/ 7620 w 1493722"/>
              <a:gd name="connsiteY1" fmla="*/ 1725849 h 1931589"/>
              <a:gd name="connsiteX2" fmla="*/ 15240 w 1493722"/>
              <a:gd name="connsiteY2" fmla="*/ 1695369 h 1931589"/>
              <a:gd name="connsiteX3" fmla="*/ 38100 w 1493722"/>
              <a:gd name="connsiteY3" fmla="*/ 1558209 h 1931589"/>
              <a:gd name="connsiteX4" fmla="*/ 411480 w 1493722"/>
              <a:gd name="connsiteY4" fmla="*/ 1558209 h 1931589"/>
              <a:gd name="connsiteX5" fmla="*/ 472440 w 1493722"/>
              <a:gd name="connsiteY5" fmla="*/ 1573449 h 1931589"/>
              <a:gd name="connsiteX6" fmla="*/ 594360 w 1493722"/>
              <a:gd name="connsiteY6" fmla="*/ 1596309 h 1931589"/>
              <a:gd name="connsiteX7" fmla="*/ 647700 w 1493722"/>
              <a:gd name="connsiteY7" fmla="*/ 1611549 h 1931589"/>
              <a:gd name="connsiteX8" fmla="*/ 822960 w 1493722"/>
              <a:gd name="connsiteY8" fmla="*/ 1634409 h 1931589"/>
              <a:gd name="connsiteX9" fmla="*/ 1371600 w 1493722"/>
              <a:gd name="connsiteY9" fmla="*/ 1626789 h 1931589"/>
              <a:gd name="connsiteX10" fmla="*/ 1379220 w 1493722"/>
              <a:gd name="connsiteY10" fmla="*/ 1588689 h 1931589"/>
              <a:gd name="connsiteX11" fmla="*/ 1424940 w 1493722"/>
              <a:gd name="connsiteY11" fmla="*/ 1443909 h 1931589"/>
              <a:gd name="connsiteX12" fmla="*/ 1432560 w 1493722"/>
              <a:gd name="connsiteY12" fmla="*/ 1390569 h 1931589"/>
              <a:gd name="connsiteX13" fmla="*/ 1463040 w 1493722"/>
              <a:gd name="connsiteY13" fmla="*/ 1283889 h 1931589"/>
              <a:gd name="connsiteX14" fmla="*/ 1493520 w 1493722"/>
              <a:gd name="connsiteY14" fmla="*/ 1108629 h 1931589"/>
              <a:gd name="connsiteX15" fmla="*/ 1478280 w 1493722"/>
              <a:gd name="connsiteY15" fmla="*/ 11349 h 1931589"/>
              <a:gd name="connsiteX16" fmla="*/ 1447800 w 1493722"/>
              <a:gd name="connsiteY16" fmla="*/ 26589 h 1931589"/>
              <a:gd name="connsiteX17" fmla="*/ 1409700 w 1493722"/>
              <a:gd name="connsiteY17" fmla="*/ 41829 h 1931589"/>
              <a:gd name="connsiteX18" fmla="*/ 1356360 w 1493722"/>
              <a:gd name="connsiteY18" fmla="*/ 49449 h 1931589"/>
              <a:gd name="connsiteX19" fmla="*/ 1005840 w 1493722"/>
              <a:gd name="connsiteY19" fmla="*/ 49449 h 1931589"/>
              <a:gd name="connsiteX0" fmla="*/ 29210 w 1522932"/>
              <a:gd name="connsiteY0" fmla="*/ 1931589 h 1931589"/>
              <a:gd name="connsiteX1" fmla="*/ 36830 w 1522932"/>
              <a:gd name="connsiteY1" fmla="*/ 1725849 h 1931589"/>
              <a:gd name="connsiteX2" fmla="*/ 67310 w 1522932"/>
              <a:gd name="connsiteY2" fmla="*/ 1558209 h 1931589"/>
              <a:gd name="connsiteX3" fmla="*/ 440690 w 1522932"/>
              <a:gd name="connsiteY3" fmla="*/ 1558209 h 1931589"/>
              <a:gd name="connsiteX4" fmla="*/ 501650 w 1522932"/>
              <a:gd name="connsiteY4" fmla="*/ 1573449 h 1931589"/>
              <a:gd name="connsiteX5" fmla="*/ 623570 w 1522932"/>
              <a:gd name="connsiteY5" fmla="*/ 1596309 h 1931589"/>
              <a:gd name="connsiteX6" fmla="*/ 676910 w 1522932"/>
              <a:gd name="connsiteY6" fmla="*/ 1611549 h 1931589"/>
              <a:gd name="connsiteX7" fmla="*/ 852170 w 1522932"/>
              <a:gd name="connsiteY7" fmla="*/ 1634409 h 1931589"/>
              <a:gd name="connsiteX8" fmla="*/ 1400810 w 1522932"/>
              <a:gd name="connsiteY8" fmla="*/ 1626789 h 1931589"/>
              <a:gd name="connsiteX9" fmla="*/ 1408430 w 1522932"/>
              <a:gd name="connsiteY9" fmla="*/ 1588689 h 1931589"/>
              <a:gd name="connsiteX10" fmla="*/ 1454150 w 1522932"/>
              <a:gd name="connsiteY10" fmla="*/ 1443909 h 1931589"/>
              <a:gd name="connsiteX11" fmla="*/ 1461770 w 1522932"/>
              <a:gd name="connsiteY11" fmla="*/ 1390569 h 1931589"/>
              <a:gd name="connsiteX12" fmla="*/ 1492250 w 1522932"/>
              <a:gd name="connsiteY12" fmla="*/ 1283889 h 1931589"/>
              <a:gd name="connsiteX13" fmla="*/ 1522730 w 1522932"/>
              <a:gd name="connsiteY13" fmla="*/ 1108629 h 1931589"/>
              <a:gd name="connsiteX14" fmla="*/ 1507490 w 1522932"/>
              <a:gd name="connsiteY14" fmla="*/ 11349 h 1931589"/>
              <a:gd name="connsiteX15" fmla="*/ 1477010 w 1522932"/>
              <a:gd name="connsiteY15" fmla="*/ 26589 h 1931589"/>
              <a:gd name="connsiteX16" fmla="*/ 1438910 w 1522932"/>
              <a:gd name="connsiteY16" fmla="*/ 41829 h 1931589"/>
              <a:gd name="connsiteX17" fmla="*/ 1385570 w 1522932"/>
              <a:gd name="connsiteY17" fmla="*/ 49449 h 1931589"/>
              <a:gd name="connsiteX18" fmla="*/ 1035050 w 1522932"/>
              <a:gd name="connsiteY18" fmla="*/ 49449 h 1931589"/>
              <a:gd name="connsiteX0" fmla="*/ 0 w 1493722"/>
              <a:gd name="connsiteY0" fmla="*/ 1931589 h 1931589"/>
              <a:gd name="connsiteX1" fmla="*/ 7620 w 1493722"/>
              <a:gd name="connsiteY1" fmla="*/ 1725849 h 1931589"/>
              <a:gd name="connsiteX2" fmla="*/ 411480 w 1493722"/>
              <a:gd name="connsiteY2" fmla="*/ 1558209 h 1931589"/>
              <a:gd name="connsiteX3" fmla="*/ 472440 w 1493722"/>
              <a:gd name="connsiteY3" fmla="*/ 1573449 h 1931589"/>
              <a:gd name="connsiteX4" fmla="*/ 594360 w 1493722"/>
              <a:gd name="connsiteY4" fmla="*/ 1596309 h 1931589"/>
              <a:gd name="connsiteX5" fmla="*/ 647700 w 1493722"/>
              <a:gd name="connsiteY5" fmla="*/ 1611549 h 1931589"/>
              <a:gd name="connsiteX6" fmla="*/ 822960 w 1493722"/>
              <a:gd name="connsiteY6" fmla="*/ 1634409 h 1931589"/>
              <a:gd name="connsiteX7" fmla="*/ 1371600 w 1493722"/>
              <a:gd name="connsiteY7" fmla="*/ 1626789 h 1931589"/>
              <a:gd name="connsiteX8" fmla="*/ 1379220 w 1493722"/>
              <a:gd name="connsiteY8" fmla="*/ 1588689 h 1931589"/>
              <a:gd name="connsiteX9" fmla="*/ 1424940 w 1493722"/>
              <a:gd name="connsiteY9" fmla="*/ 1443909 h 1931589"/>
              <a:gd name="connsiteX10" fmla="*/ 1432560 w 1493722"/>
              <a:gd name="connsiteY10" fmla="*/ 1390569 h 1931589"/>
              <a:gd name="connsiteX11" fmla="*/ 1463040 w 1493722"/>
              <a:gd name="connsiteY11" fmla="*/ 1283889 h 1931589"/>
              <a:gd name="connsiteX12" fmla="*/ 1493520 w 1493722"/>
              <a:gd name="connsiteY12" fmla="*/ 1108629 h 1931589"/>
              <a:gd name="connsiteX13" fmla="*/ 1478280 w 1493722"/>
              <a:gd name="connsiteY13" fmla="*/ 11349 h 1931589"/>
              <a:gd name="connsiteX14" fmla="*/ 1447800 w 1493722"/>
              <a:gd name="connsiteY14" fmla="*/ 26589 h 1931589"/>
              <a:gd name="connsiteX15" fmla="*/ 1409700 w 1493722"/>
              <a:gd name="connsiteY15" fmla="*/ 41829 h 1931589"/>
              <a:gd name="connsiteX16" fmla="*/ 1356360 w 1493722"/>
              <a:gd name="connsiteY16" fmla="*/ 49449 h 1931589"/>
              <a:gd name="connsiteX17" fmla="*/ 1005840 w 1493722"/>
              <a:gd name="connsiteY17" fmla="*/ 49449 h 1931589"/>
              <a:gd name="connsiteX0" fmla="*/ 0 w 1493722"/>
              <a:gd name="connsiteY0" fmla="*/ 1931589 h 1931589"/>
              <a:gd name="connsiteX1" fmla="*/ 7620 w 1493722"/>
              <a:gd name="connsiteY1" fmla="*/ 1725849 h 1931589"/>
              <a:gd name="connsiteX2" fmla="*/ 840076 w 1493722"/>
              <a:gd name="connsiteY2" fmla="*/ 1772499 h 1931589"/>
              <a:gd name="connsiteX3" fmla="*/ 472440 w 1493722"/>
              <a:gd name="connsiteY3" fmla="*/ 1573449 h 1931589"/>
              <a:gd name="connsiteX4" fmla="*/ 594360 w 1493722"/>
              <a:gd name="connsiteY4" fmla="*/ 1596309 h 1931589"/>
              <a:gd name="connsiteX5" fmla="*/ 647700 w 1493722"/>
              <a:gd name="connsiteY5" fmla="*/ 1611549 h 1931589"/>
              <a:gd name="connsiteX6" fmla="*/ 822960 w 1493722"/>
              <a:gd name="connsiteY6" fmla="*/ 1634409 h 1931589"/>
              <a:gd name="connsiteX7" fmla="*/ 1371600 w 1493722"/>
              <a:gd name="connsiteY7" fmla="*/ 1626789 h 1931589"/>
              <a:gd name="connsiteX8" fmla="*/ 1379220 w 1493722"/>
              <a:gd name="connsiteY8" fmla="*/ 1588689 h 1931589"/>
              <a:gd name="connsiteX9" fmla="*/ 1424940 w 1493722"/>
              <a:gd name="connsiteY9" fmla="*/ 1443909 h 1931589"/>
              <a:gd name="connsiteX10" fmla="*/ 1432560 w 1493722"/>
              <a:gd name="connsiteY10" fmla="*/ 1390569 h 1931589"/>
              <a:gd name="connsiteX11" fmla="*/ 1463040 w 1493722"/>
              <a:gd name="connsiteY11" fmla="*/ 1283889 h 1931589"/>
              <a:gd name="connsiteX12" fmla="*/ 1493520 w 1493722"/>
              <a:gd name="connsiteY12" fmla="*/ 1108629 h 1931589"/>
              <a:gd name="connsiteX13" fmla="*/ 1478280 w 1493722"/>
              <a:gd name="connsiteY13" fmla="*/ 11349 h 1931589"/>
              <a:gd name="connsiteX14" fmla="*/ 1447800 w 1493722"/>
              <a:gd name="connsiteY14" fmla="*/ 26589 h 1931589"/>
              <a:gd name="connsiteX15" fmla="*/ 1409700 w 1493722"/>
              <a:gd name="connsiteY15" fmla="*/ 41829 h 1931589"/>
              <a:gd name="connsiteX16" fmla="*/ 1356360 w 1493722"/>
              <a:gd name="connsiteY16" fmla="*/ 49449 h 1931589"/>
              <a:gd name="connsiteX17" fmla="*/ 1005840 w 1493722"/>
              <a:gd name="connsiteY17" fmla="*/ 49449 h 1931589"/>
              <a:gd name="connsiteX0" fmla="*/ 0 w 1493722"/>
              <a:gd name="connsiteY0" fmla="*/ 1931589 h 1931589"/>
              <a:gd name="connsiteX1" fmla="*/ 7620 w 1493722"/>
              <a:gd name="connsiteY1" fmla="*/ 1725849 h 1931589"/>
              <a:gd name="connsiteX2" fmla="*/ 472440 w 1493722"/>
              <a:gd name="connsiteY2" fmla="*/ 1573449 h 1931589"/>
              <a:gd name="connsiteX3" fmla="*/ 594360 w 1493722"/>
              <a:gd name="connsiteY3" fmla="*/ 1596309 h 1931589"/>
              <a:gd name="connsiteX4" fmla="*/ 647700 w 1493722"/>
              <a:gd name="connsiteY4" fmla="*/ 1611549 h 1931589"/>
              <a:gd name="connsiteX5" fmla="*/ 822960 w 1493722"/>
              <a:gd name="connsiteY5" fmla="*/ 1634409 h 1931589"/>
              <a:gd name="connsiteX6" fmla="*/ 1371600 w 1493722"/>
              <a:gd name="connsiteY6" fmla="*/ 1626789 h 1931589"/>
              <a:gd name="connsiteX7" fmla="*/ 1379220 w 1493722"/>
              <a:gd name="connsiteY7" fmla="*/ 1588689 h 1931589"/>
              <a:gd name="connsiteX8" fmla="*/ 1424940 w 1493722"/>
              <a:gd name="connsiteY8" fmla="*/ 1443909 h 1931589"/>
              <a:gd name="connsiteX9" fmla="*/ 1432560 w 1493722"/>
              <a:gd name="connsiteY9" fmla="*/ 1390569 h 1931589"/>
              <a:gd name="connsiteX10" fmla="*/ 1463040 w 1493722"/>
              <a:gd name="connsiteY10" fmla="*/ 1283889 h 1931589"/>
              <a:gd name="connsiteX11" fmla="*/ 1493520 w 1493722"/>
              <a:gd name="connsiteY11" fmla="*/ 1108629 h 1931589"/>
              <a:gd name="connsiteX12" fmla="*/ 1478280 w 1493722"/>
              <a:gd name="connsiteY12" fmla="*/ 11349 h 1931589"/>
              <a:gd name="connsiteX13" fmla="*/ 1447800 w 1493722"/>
              <a:gd name="connsiteY13" fmla="*/ 26589 h 1931589"/>
              <a:gd name="connsiteX14" fmla="*/ 1409700 w 1493722"/>
              <a:gd name="connsiteY14" fmla="*/ 41829 h 1931589"/>
              <a:gd name="connsiteX15" fmla="*/ 1356360 w 1493722"/>
              <a:gd name="connsiteY15" fmla="*/ 49449 h 1931589"/>
              <a:gd name="connsiteX16" fmla="*/ 1005840 w 1493722"/>
              <a:gd name="connsiteY16" fmla="*/ 49449 h 1931589"/>
              <a:gd name="connsiteX0" fmla="*/ 0 w 1493722"/>
              <a:gd name="connsiteY0" fmla="*/ 1931589 h 1931589"/>
              <a:gd name="connsiteX1" fmla="*/ 7620 w 1493722"/>
              <a:gd name="connsiteY1" fmla="*/ 1725849 h 1931589"/>
              <a:gd name="connsiteX2" fmla="*/ 472440 w 1493722"/>
              <a:gd name="connsiteY2" fmla="*/ 1573449 h 1931589"/>
              <a:gd name="connsiteX3" fmla="*/ 594360 w 1493722"/>
              <a:gd name="connsiteY3" fmla="*/ 1596309 h 1931589"/>
              <a:gd name="connsiteX4" fmla="*/ 647700 w 1493722"/>
              <a:gd name="connsiteY4" fmla="*/ 1611549 h 1931589"/>
              <a:gd name="connsiteX5" fmla="*/ 822960 w 1493722"/>
              <a:gd name="connsiteY5" fmla="*/ 1634409 h 1931589"/>
              <a:gd name="connsiteX6" fmla="*/ 1371600 w 1493722"/>
              <a:gd name="connsiteY6" fmla="*/ 1626789 h 1931589"/>
              <a:gd name="connsiteX7" fmla="*/ 1379220 w 1493722"/>
              <a:gd name="connsiteY7" fmla="*/ 1588689 h 1931589"/>
              <a:gd name="connsiteX8" fmla="*/ 1424940 w 1493722"/>
              <a:gd name="connsiteY8" fmla="*/ 1443909 h 1931589"/>
              <a:gd name="connsiteX9" fmla="*/ 1432560 w 1493722"/>
              <a:gd name="connsiteY9" fmla="*/ 1390569 h 1931589"/>
              <a:gd name="connsiteX10" fmla="*/ 1463040 w 1493722"/>
              <a:gd name="connsiteY10" fmla="*/ 1283889 h 1931589"/>
              <a:gd name="connsiteX11" fmla="*/ 1493520 w 1493722"/>
              <a:gd name="connsiteY11" fmla="*/ 1108629 h 1931589"/>
              <a:gd name="connsiteX12" fmla="*/ 1478280 w 1493722"/>
              <a:gd name="connsiteY12" fmla="*/ 11349 h 1931589"/>
              <a:gd name="connsiteX13" fmla="*/ 1447800 w 1493722"/>
              <a:gd name="connsiteY13" fmla="*/ 26589 h 1931589"/>
              <a:gd name="connsiteX14" fmla="*/ 1356360 w 1493722"/>
              <a:gd name="connsiteY14" fmla="*/ 49449 h 1931589"/>
              <a:gd name="connsiteX15" fmla="*/ 1005840 w 1493722"/>
              <a:gd name="connsiteY15" fmla="*/ 49449 h 1931589"/>
              <a:gd name="connsiteX0" fmla="*/ 0 w 1493722"/>
              <a:gd name="connsiteY0" fmla="*/ 2096770 h 2096770"/>
              <a:gd name="connsiteX1" fmla="*/ 7620 w 1493722"/>
              <a:gd name="connsiteY1" fmla="*/ 1891030 h 2096770"/>
              <a:gd name="connsiteX2" fmla="*/ 472440 w 1493722"/>
              <a:gd name="connsiteY2" fmla="*/ 1738630 h 2096770"/>
              <a:gd name="connsiteX3" fmla="*/ 594360 w 1493722"/>
              <a:gd name="connsiteY3" fmla="*/ 1761490 h 2096770"/>
              <a:gd name="connsiteX4" fmla="*/ 647700 w 1493722"/>
              <a:gd name="connsiteY4" fmla="*/ 1776730 h 2096770"/>
              <a:gd name="connsiteX5" fmla="*/ 822960 w 1493722"/>
              <a:gd name="connsiteY5" fmla="*/ 1799590 h 2096770"/>
              <a:gd name="connsiteX6" fmla="*/ 1371600 w 1493722"/>
              <a:gd name="connsiteY6" fmla="*/ 1791970 h 2096770"/>
              <a:gd name="connsiteX7" fmla="*/ 1379220 w 1493722"/>
              <a:gd name="connsiteY7" fmla="*/ 1753870 h 2096770"/>
              <a:gd name="connsiteX8" fmla="*/ 1424940 w 1493722"/>
              <a:gd name="connsiteY8" fmla="*/ 1609090 h 2096770"/>
              <a:gd name="connsiteX9" fmla="*/ 1432560 w 1493722"/>
              <a:gd name="connsiteY9" fmla="*/ 1555750 h 2096770"/>
              <a:gd name="connsiteX10" fmla="*/ 1463040 w 1493722"/>
              <a:gd name="connsiteY10" fmla="*/ 1449070 h 2096770"/>
              <a:gd name="connsiteX11" fmla="*/ 1493520 w 1493722"/>
              <a:gd name="connsiteY11" fmla="*/ 1273810 h 2096770"/>
              <a:gd name="connsiteX12" fmla="*/ 1478280 w 1493722"/>
              <a:gd name="connsiteY12" fmla="*/ 176530 h 2096770"/>
              <a:gd name="connsiteX13" fmla="*/ 1356360 w 1493722"/>
              <a:gd name="connsiteY13" fmla="*/ 214630 h 2096770"/>
              <a:gd name="connsiteX14" fmla="*/ 1005840 w 1493722"/>
              <a:gd name="connsiteY14" fmla="*/ 214630 h 2096770"/>
              <a:gd name="connsiteX0" fmla="*/ 0 w 1493520"/>
              <a:gd name="connsiteY0" fmla="*/ 1882140 h 1882140"/>
              <a:gd name="connsiteX1" fmla="*/ 7620 w 1493520"/>
              <a:gd name="connsiteY1" fmla="*/ 1676400 h 1882140"/>
              <a:gd name="connsiteX2" fmla="*/ 472440 w 1493520"/>
              <a:gd name="connsiteY2" fmla="*/ 1524000 h 1882140"/>
              <a:gd name="connsiteX3" fmla="*/ 594360 w 1493520"/>
              <a:gd name="connsiteY3" fmla="*/ 1546860 h 1882140"/>
              <a:gd name="connsiteX4" fmla="*/ 647700 w 1493520"/>
              <a:gd name="connsiteY4" fmla="*/ 1562100 h 1882140"/>
              <a:gd name="connsiteX5" fmla="*/ 822960 w 1493520"/>
              <a:gd name="connsiteY5" fmla="*/ 1584960 h 1882140"/>
              <a:gd name="connsiteX6" fmla="*/ 1371600 w 1493520"/>
              <a:gd name="connsiteY6" fmla="*/ 1577340 h 1882140"/>
              <a:gd name="connsiteX7" fmla="*/ 1379220 w 1493520"/>
              <a:gd name="connsiteY7" fmla="*/ 1539240 h 1882140"/>
              <a:gd name="connsiteX8" fmla="*/ 1424940 w 1493520"/>
              <a:gd name="connsiteY8" fmla="*/ 1394460 h 1882140"/>
              <a:gd name="connsiteX9" fmla="*/ 1432560 w 1493520"/>
              <a:gd name="connsiteY9" fmla="*/ 1341120 h 1882140"/>
              <a:gd name="connsiteX10" fmla="*/ 1463040 w 1493520"/>
              <a:gd name="connsiteY10" fmla="*/ 1234440 h 1882140"/>
              <a:gd name="connsiteX11" fmla="*/ 1493520 w 1493520"/>
              <a:gd name="connsiteY11" fmla="*/ 1059180 h 1882140"/>
              <a:gd name="connsiteX12" fmla="*/ 1356360 w 1493520"/>
              <a:gd name="connsiteY12" fmla="*/ 0 h 1882140"/>
              <a:gd name="connsiteX13" fmla="*/ 1005840 w 1493520"/>
              <a:gd name="connsiteY13" fmla="*/ 0 h 1882140"/>
              <a:gd name="connsiteX0" fmla="*/ 0 w 1463040"/>
              <a:gd name="connsiteY0" fmla="*/ 1882140 h 1882140"/>
              <a:gd name="connsiteX1" fmla="*/ 7620 w 1463040"/>
              <a:gd name="connsiteY1" fmla="*/ 1676400 h 1882140"/>
              <a:gd name="connsiteX2" fmla="*/ 472440 w 1463040"/>
              <a:gd name="connsiteY2" fmla="*/ 1524000 h 1882140"/>
              <a:gd name="connsiteX3" fmla="*/ 594360 w 1463040"/>
              <a:gd name="connsiteY3" fmla="*/ 1546860 h 1882140"/>
              <a:gd name="connsiteX4" fmla="*/ 647700 w 1463040"/>
              <a:gd name="connsiteY4" fmla="*/ 1562100 h 1882140"/>
              <a:gd name="connsiteX5" fmla="*/ 822960 w 1463040"/>
              <a:gd name="connsiteY5" fmla="*/ 1584960 h 1882140"/>
              <a:gd name="connsiteX6" fmla="*/ 1371600 w 1463040"/>
              <a:gd name="connsiteY6" fmla="*/ 1577340 h 1882140"/>
              <a:gd name="connsiteX7" fmla="*/ 1379220 w 1463040"/>
              <a:gd name="connsiteY7" fmla="*/ 1539240 h 1882140"/>
              <a:gd name="connsiteX8" fmla="*/ 1424940 w 1463040"/>
              <a:gd name="connsiteY8" fmla="*/ 1394460 h 1882140"/>
              <a:gd name="connsiteX9" fmla="*/ 1432560 w 1463040"/>
              <a:gd name="connsiteY9" fmla="*/ 1341120 h 1882140"/>
              <a:gd name="connsiteX10" fmla="*/ 1463040 w 1463040"/>
              <a:gd name="connsiteY10" fmla="*/ 1234440 h 1882140"/>
              <a:gd name="connsiteX11" fmla="*/ 1356360 w 1463040"/>
              <a:gd name="connsiteY11" fmla="*/ 0 h 1882140"/>
              <a:gd name="connsiteX12" fmla="*/ 1005840 w 1463040"/>
              <a:gd name="connsiteY12" fmla="*/ 0 h 1882140"/>
              <a:gd name="connsiteX0" fmla="*/ 0 w 1463040"/>
              <a:gd name="connsiteY0" fmla="*/ 1882140 h 1882140"/>
              <a:gd name="connsiteX1" fmla="*/ 7620 w 1463040"/>
              <a:gd name="connsiteY1" fmla="*/ 1676400 h 1882140"/>
              <a:gd name="connsiteX2" fmla="*/ 472440 w 1463040"/>
              <a:gd name="connsiteY2" fmla="*/ 1524000 h 1882140"/>
              <a:gd name="connsiteX3" fmla="*/ 594360 w 1463040"/>
              <a:gd name="connsiteY3" fmla="*/ 1546860 h 1882140"/>
              <a:gd name="connsiteX4" fmla="*/ 647700 w 1463040"/>
              <a:gd name="connsiteY4" fmla="*/ 1562100 h 1882140"/>
              <a:gd name="connsiteX5" fmla="*/ 822960 w 1463040"/>
              <a:gd name="connsiteY5" fmla="*/ 1584960 h 1882140"/>
              <a:gd name="connsiteX6" fmla="*/ 1371600 w 1463040"/>
              <a:gd name="connsiteY6" fmla="*/ 1577340 h 1882140"/>
              <a:gd name="connsiteX7" fmla="*/ 1379220 w 1463040"/>
              <a:gd name="connsiteY7" fmla="*/ 1539240 h 1882140"/>
              <a:gd name="connsiteX8" fmla="*/ 1432560 w 1463040"/>
              <a:gd name="connsiteY8" fmla="*/ 1341120 h 1882140"/>
              <a:gd name="connsiteX9" fmla="*/ 1463040 w 1463040"/>
              <a:gd name="connsiteY9" fmla="*/ 1234440 h 1882140"/>
              <a:gd name="connsiteX10" fmla="*/ 1356360 w 1463040"/>
              <a:gd name="connsiteY10" fmla="*/ 0 h 1882140"/>
              <a:gd name="connsiteX11" fmla="*/ 1005840 w 1463040"/>
              <a:gd name="connsiteY11" fmla="*/ 0 h 1882140"/>
              <a:gd name="connsiteX0" fmla="*/ 0 w 1463040"/>
              <a:gd name="connsiteY0" fmla="*/ 1882140 h 1882140"/>
              <a:gd name="connsiteX1" fmla="*/ 7620 w 1463040"/>
              <a:gd name="connsiteY1" fmla="*/ 1676400 h 1882140"/>
              <a:gd name="connsiteX2" fmla="*/ 472440 w 1463040"/>
              <a:gd name="connsiteY2" fmla="*/ 1524000 h 1882140"/>
              <a:gd name="connsiteX3" fmla="*/ 647700 w 1463040"/>
              <a:gd name="connsiteY3" fmla="*/ 1562100 h 1882140"/>
              <a:gd name="connsiteX4" fmla="*/ 822960 w 1463040"/>
              <a:gd name="connsiteY4" fmla="*/ 1584960 h 1882140"/>
              <a:gd name="connsiteX5" fmla="*/ 1371600 w 1463040"/>
              <a:gd name="connsiteY5" fmla="*/ 1577340 h 1882140"/>
              <a:gd name="connsiteX6" fmla="*/ 1379220 w 1463040"/>
              <a:gd name="connsiteY6" fmla="*/ 1539240 h 1882140"/>
              <a:gd name="connsiteX7" fmla="*/ 1432560 w 1463040"/>
              <a:gd name="connsiteY7" fmla="*/ 1341120 h 1882140"/>
              <a:gd name="connsiteX8" fmla="*/ 1463040 w 1463040"/>
              <a:gd name="connsiteY8" fmla="*/ 1234440 h 1882140"/>
              <a:gd name="connsiteX9" fmla="*/ 1356360 w 1463040"/>
              <a:gd name="connsiteY9" fmla="*/ 0 h 1882140"/>
              <a:gd name="connsiteX10" fmla="*/ 1005840 w 1463040"/>
              <a:gd name="connsiteY10" fmla="*/ 0 h 1882140"/>
              <a:gd name="connsiteX0" fmla="*/ 0 w 1463040"/>
              <a:gd name="connsiteY0" fmla="*/ 1882140 h 1882140"/>
              <a:gd name="connsiteX1" fmla="*/ 7620 w 1463040"/>
              <a:gd name="connsiteY1" fmla="*/ 1676400 h 1882140"/>
              <a:gd name="connsiteX2" fmla="*/ 472440 w 1463040"/>
              <a:gd name="connsiteY2" fmla="*/ 1524000 h 1882140"/>
              <a:gd name="connsiteX3" fmla="*/ 822960 w 1463040"/>
              <a:gd name="connsiteY3" fmla="*/ 1584960 h 1882140"/>
              <a:gd name="connsiteX4" fmla="*/ 1371600 w 1463040"/>
              <a:gd name="connsiteY4" fmla="*/ 1577340 h 1882140"/>
              <a:gd name="connsiteX5" fmla="*/ 1379220 w 1463040"/>
              <a:gd name="connsiteY5" fmla="*/ 1539240 h 1882140"/>
              <a:gd name="connsiteX6" fmla="*/ 1432560 w 1463040"/>
              <a:gd name="connsiteY6" fmla="*/ 1341120 h 1882140"/>
              <a:gd name="connsiteX7" fmla="*/ 1463040 w 1463040"/>
              <a:gd name="connsiteY7" fmla="*/ 1234440 h 1882140"/>
              <a:gd name="connsiteX8" fmla="*/ 1356360 w 1463040"/>
              <a:gd name="connsiteY8" fmla="*/ 0 h 1882140"/>
              <a:gd name="connsiteX9" fmla="*/ 1005840 w 1463040"/>
              <a:gd name="connsiteY9" fmla="*/ 0 h 1882140"/>
              <a:gd name="connsiteX0" fmla="*/ 0 w 1473200"/>
              <a:gd name="connsiteY0" fmla="*/ 1882140 h 1882140"/>
              <a:gd name="connsiteX1" fmla="*/ 7620 w 1473200"/>
              <a:gd name="connsiteY1" fmla="*/ 1676400 h 1882140"/>
              <a:gd name="connsiteX2" fmla="*/ 472440 w 1473200"/>
              <a:gd name="connsiteY2" fmla="*/ 1524000 h 1882140"/>
              <a:gd name="connsiteX3" fmla="*/ 822960 w 1473200"/>
              <a:gd name="connsiteY3" fmla="*/ 1584960 h 1882140"/>
              <a:gd name="connsiteX4" fmla="*/ 1371600 w 1473200"/>
              <a:gd name="connsiteY4" fmla="*/ 1577340 h 1882140"/>
              <a:gd name="connsiteX5" fmla="*/ 1432560 w 1473200"/>
              <a:gd name="connsiteY5" fmla="*/ 1341120 h 1882140"/>
              <a:gd name="connsiteX6" fmla="*/ 1463040 w 1473200"/>
              <a:gd name="connsiteY6" fmla="*/ 1234440 h 1882140"/>
              <a:gd name="connsiteX7" fmla="*/ 1356360 w 1473200"/>
              <a:gd name="connsiteY7" fmla="*/ 0 h 1882140"/>
              <a:gd name="connsiteX8" fmla="*/ 1005840 w 1473200"/>
              <a:gd name="connsiteY8" fmla="*/ 0 h 1882140"/>
              <a:gd name="connsiteX0" fmla="*/ 0 w 1478280"/>
              <a:gd name="connsiteY0" fmla="*/ 1882140 h 1882140"/>
              <a:gd name="connsiteX1" fmla="*/ 7620 w 1478280"/>
              <a:gd name="connsiteY1" fmla="*/ 1676400 h 1882140"/>
              <a:gd name="connsiteX2" fmla="*/ 472440 w 1478280"/>
              <a:gd name="connsiteY2" fmla="*/ 1524000 h 1882140"/>
              <a:gd name="connsiteX3" fmla="*/ 822960 w 1478280"/>
              <a:gd name="connsiteY3" fmla="*/ 1584960 h 1882140"/>
              <a:gd name="connsiteX4" fmla="*/ 1371600 w 1478280"/>
              <a:gd name="connsiteY4" fmla="*/ 1577340 h 1882140"/>
              <a:gd name="connsiteX5" fmla="*/ 1463040 w 1478280"/>
              <a:gd name="connsiteY5" fmla="*/ 1234440 h 1882140"/>
              <a:gd name="connsiteX6" fmla="*/ 1356360 w 1478280"/>
              <a:gd name="connsiteY6" fmla="*/ 0 h 1882140"/>
              <a:gd name="connsiteX7" fmla="*/ 1005840 w 1478280"/>
              <a:gd name="connsiteY7" fmla="*/ 0 h 1882140"/>
              <a:gd name="connsiteX0" fmla="*/ 0 w 1460500"/>
              <a:gd name="connsiteY0" fmla="*/ 1882140 h 1882140"/>
              <a:gd name="connsiteX1" fmla="*/ 7620 w 1460500"/>
              <a:gd name="connsiteY1" fmla="*/ 1676400 h 1882140"/>
              <a:gd name="connsiteX2" fmla="*/ 472440 w 1460500"/>
              <a:gd name="connsiteY2" fmla="*/ 1524000 h 1882140"/>
              <a:gd name="connsiteX3" fmla="*/ 822960 w 1460500"/>
              <a:gd name="connsiteY3" fmla="*/ 1584960 h 1882140"/>
              <a:gd name="connsiteX4" fmla="*/ 1371600 w 1460500"/>
              <a:gd name="connsiteY4" fmla="*/ 1577340 h 1882140"/>
              <a:gd name="connsiteX5" fmla="*/ 1356360 w 1460500"/>
              <a:gd name="connsiteY5" fmla="*/ 0 h 1882140"/>
              <a:gd name="connsiteX6" fmla="*/ 1005840 w 1460500"/>
              <a:gd name="connsiteY6" fmla="*/ 0 h 1882140"/>
              <a:gd name="connsiteX0" fmla="*/ 0 w 1371600"/>
              <a:gd name="connsiteY0" fmla="*/ 1882140 h 1882140"/>
              <a:gd name="connsiteX1" fmla="*/ 7620 w 1371600"/>
              <a:gd name="connsiteY1" fmla="*/ 1676400 h 1882140"/>
              <a:gd name="connsiteX2" fmla="*/ 472440 w 1371600"/>
              <a:gd name="connsiteY2" fmla="*/ 1524000 h 1882140"/>
              <a:gd name="connsiteX3" fmla="*/ 822960 w 1371600"/>
              <a:gd name="connsiteY3" fmla="*/ 1584960 h 1882140"/>
              <a:gd name="connsiteX4" fmla="*/ 1371600 w 1371600"/>
              <a:gd name="connsiteY4" fmla="*/ 1577340 h 1882140"/>
              <a:gd name="connsiteX5" fmla="*/ 1356360 w 1371600"/>
              <a:gd name="connsiteY5" fmla="*/ 0 h 1882140"/>
              <a:gd name="connsiteX6" fmla="*/ 1005840 w 1371600"/>
              <a:gd name="connsiteY6" fmla="*/ 0 h 1882140"/>
              <a:gd name="connsiteX0" fmla="*/ 0 w 1371600"/>
              <a:gd name="connsiteY0" fmla="*/ 1882140 h 1882140"/>
              <a:gd name="connsiteX1" fmla="*/ 7620 w 1371600"/>
              <a:gd name="connsiteY1" fmla="*/ 1676400 h 1882140"/>
              <a:gd name="connsiteX2" fmla="*/ 822960 w 1371600"/>
              <a:gd name="connsiteY2" fmla="*/ 1584960 h 1882140"/>
              <a:gd name="connsiteX3" fmla="*/ 1371600 w 1371600"/>
              <a:gd name="connsiteY3" fmla="*/ 1577340 h 1882140"/>
              <a:gd name="connsiteX4" fmla="*/ 1356360 w 1371600"/>
              <a:gd name="connsiteY4" fmla="*/ 0 h 1882140"/>
              <a:gd name="connsiteX5" fmla="*/ 1005840 w 1371600"/>
              <a:gd name="connsiteY5" fmla="*/ 0 h 1882140"/>
              <a:gd name="connsiteX0" fmla="*/ 0 w 1371600"/>
              <a:gd name="connsiteY0" fmla="*/ 1882140 h 1882140"/>
              <a:gd name="connsiteX1" fmla="*/ 7620 w 1371600"/>
              <a:gd name="connsiteY1" fmla="*/ 1676400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676400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676400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676400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604938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533476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604890 h 1882140"/>
              <a:gd name="connsiteX2" fmla="*/ 1371600 w 1371600"/>
              <a:gd name="connsiteY2" fmla="*/ 1577340 h 1882140"/>
              <a:gd name="connsiteX3" fmla="*/ 1356360 w 1371600"/>
              <a:gd name="connsiteY3" fmla="*/ 0 h 1882140"/>
              <a:gd name="connsiteX4" fmla="*/ 1005840 w 1371600"/>
              <a:gd name="connsiteY4" fmla="*/ 0 h 1882140"/>
              <a:gd name="connsiteX0" fmla="*/ 0 w 1371600"/>
              <a:gd name="connsiteY0" fmla="*/ 1882140 h 1882140"/>
              <a:gd name="connsiteX1" fmla="*/ 7620 w 1371600"/>
              <a:gd name="connsiteY1" fmla="*/ 1604890 h 1882140"/>
              <a:gd name="connsiteX2" fmla="*/ 1371600 w 1371600"/>
              <a:gd name="connsiteY2" fmla="*/ 1577340 h 1882140"/>
              <a:gd name="connsiteX3" fmla="*/ 1353488 w 1371600"/>
              <a:gd name="connsiteY3" fmla="*/ 1574469 h 1882140"/>
              <a:gd name="connsiteX4" fmla="*/ 1356360 w 1371600"/>
              <a:gd name="connsiteY4" fmla="*/ 0 h 1882140"/>
              <a:gd name="connsiteX5" fmla="*/ 1005840 w 1371600"/>
              <a:gd name="connsiteY5" fmla="*/ 0 h 1882140"/>
              <a:gd name="connsiteX0" fmla="*/ 0 w 1371600"/>
              <a:gd name="connsiteY0" fmla="*/ 1882140 h 1882140"/>
              <a:gd name="connsiteX1" fmla="*/ 7620 w 1371600"/>
              <a:gd name="connsiteY1" fmla="*/ 1571553 h 1882140"/>
              <a:gd name="connsiteX2" fmla="*/ 1371600 w 1371600"/>
              <a:gd name="connsiteY2" fmla="*/ 1577340 h 1882140"/>
              <a:gd name="connsiteX3" fmla="*/ 1353488 w 1371600"/>
              <a:gd name="connsiteY3" fmla="*/ 1574469 h 1882140"/>
              <a:gd name="connsiteX4" fmla="*/ 1356360 w 1371600"/>
              <a:gd name="connsiteY4" fmla="*/ 0 h 1882140"/>
              <a:gd name="connsiteX5" fmla="*/ 1005840 w 1371600"/>
              <a:gd name="connsiteY5" fmla="*/ 0 h 1882140"/>
              <a:gd name="connsiteX0" fmla="*/ 1561 w 1373161"/>
              <a:gd name="connsiteY0" fmla="*/ 1882140 h 1882140"/>
              <a:gd name="connsiteX1" fmla="*/ 4418 w 1373161"/>
              <a:gd name="connsiteY1" fmla="*/ 1585840 h 1882140"/>
              <a:gd name="connsiteX2" fmla="*/ 1373161 w 1373161"/>
              <a:gd name="connsiteY2" fmla="*/ 1577340 h 1882140"/>
              <a:gd name="connsiteX3" fmla="*/ 1355049 w 1373161"/>
              <a:gd name="connsiteY3" fmla="*/ 1574469 h 1882140"/>
              <a:gd name="connsiteX4" fmla="*/ 1357921 w 1373161"/>
              <a:gd name="connsiteY4" fmla="*/ 0 h 1882140"/>
              <a:gd name="connsiteX5" fmla="*/ 1007401 w 1373161"/>
              <a:gd name="connsiteY5" fmla="*/ 0 h 1882140"/>
              <a:gd name="connsiteX0" fmla="*/ 6323 w 1377923"/>
              <a:gd name="connsiteY0" fmla="*/ 1882140 h 1882140"/>
              <a:gd name="connsiteX1" fmla="*/ 4418 w 1377923"/>
              <a:gd name="connsiteY1" fmla="*/ 1571553 h 1882140"/>
              <a:gd name="connsiteX2" fmla="*/ 1377923 w 1377923"/>
              <a:gd name="connsiteY2" fmla="*/ 1577340 h 1882140"/>
              <a:gd name="connsiteX3" fmla="*/ 1359811 w 1377923"/>
              <a:gd name="connsiteY3" fmla="*/ 1574469 h 1882140"/>
              <a:gd name="connsiteX4" fmla="*/ 1362683 w 1377923"/>
              <a:gd name="connsiteY4" fmla="*/ 0 h 1882140"/>
              <a:gd name="connsiteX5" fmla="*/ 1012163 w 1377923"/>
              <a:gd name="connsiteY5" fmla="*/ 0 h 1882140"/>
              <a:gd name="connsiteX0" fmla="*/ 6323 w 1377923"/>
              <a:gd name="connsiteY0" fmla="*/ 1882140 h 1882140"/>
              <a:gd name="connsiteX1" fmla="*/ 4418 w 1377923"/>
              <a:gd name="connsiteY1" fmla="*/ 1581078 h 1882140"/>
              <a:gd name="connsiteX2" fmla="*/ 1377923 w 1377923"/>
              <a:gd name="connsiteY2" fmla="*/ 1577340 h 1882140"/>
              <a:gd name="connsiteX3" fmla="*/ 1359811 w 1377923"/>
              <a:gd name="connsiteY3" fmla="*/ 1574469 h 1882140"/>
              <a:gd name="connsiteX4" fmla="*/ 1362683 w 1377923"/>
              <a:gd name="connsiteY4" fmla="*/ 0 h 1882140"/>
              <a:gd name="connsiteX5" fmla="*/ 1012163 w 1377923"/>
              <a:gd name="connsiteY5" fmla="*/ 0 h 1882140"/>
              <a:gd name="connsiteX0" fmla="*/ 6323 w 1362683"/>
              <a:gd name="connsiteY0" fmla="*/ 1882140 h 1882140"/>
              <a:gd name="connsiteX1" fmla="*/ 4418 w 1362683"/>
              <a:gd name="connsiteY1" fmla="*/ 1581078 h 1882140"/>
              <a:gd name="connsiteX2" fmla="*/ 1359811 w 1362683"/>
              <a:gd name="connsiteY2" fmla="*/ 1574469 h 1882140"/>
              <a:gd name="connsiteX3" fmla="*/ 1362683 w 1362683"/>
              <a:gd name="connsiteY3" fmla="*/ 0 h 1882140"/>
              <a:gd name="connsiteX4" fmla="*/ 1012163 w 1362683"/>
              <a:gd name="connsiteY4" fmla="*/ 0 h 1882140"/>
              <a:gd name="connsiteX0" fmla="*/ 6323 w 1375039"/>
              <a:gd name="connsiteY0" fmla="*/ 1882140 h 1882140"/>
              <a:gd name="connsiteX1" fmla="*/ 4418 w 1375039"/>
              <a:gd name="connsiteY1" fmla="*/ 1581078 h 1882140"/>
              <a:gd name="connsiteX2" fmla="*/ 1359811 w 1375039"/>
              <a:gd name="connsiteY2" fmla="*/ 1574469 h 1882140"/>
              <a:gd name="connsiteX3" fmla="*/ 1362683 w 1375039"/>
              <a:gd name="connsiteY3" fmla="*/ 0 h 1882140"/>
              <a:gd name="connsiteX4" fmla="*/ 1258199 w 1375039"/>
              <a:gd name="connsiteY4" fmla="*/ 0 h 1882140"/>
              <a:gd name="connsiteX0" fmla="*/ 6323 w 1375039"/>
              <a:gd name="connsiteY0" fmla="*/ 1882140 h 1882140"/>
              <a:gd name="connsiteX1" fmla="*/ 4418 w 1375039"/>
              <a:gd name="connsiteY1" fmla="*/ 1581078 h 1882140"/>
              <a:gd name="connsiteX2" fmla="*/ 1359811 w 1375039"/>
              <a:gd name="connsiteY2" fmla="*/ 1169088 h 1882140"/>
              <a:gd name="connsiteX3" fmla="*/ 1362683 w 1375039"/>
              <a:gd name="connsiteY3" fmla="*/ 0 h 1882140"/>
              <a:gd name="connsiteX4" fmla="*/ 1258199 w 1375039"/>
              <a:gd name="connsiteY4" fmla="*/ 0 h 1882140"/>
              <a:gd name="connsiteX0" fmla="*/ 0 w 1368716"/>
              <a:gd name="connsiteY0" fmla="*/ 1882140 h 1882140"/>
              <a:gd name="connsiteX1" fmla="*/ 1353488 w 1368716"/>
              <a:gd name="connsiteY1" fmla="*/ 1169088 h 1882140"/>
              <a:gd name="connsiteX2" fmla="*/ 1356360 w 1368716"/>
              <a:gd name="connsiteY2" fmla="*/ 0 h 1882140"/>
              <a:gd name="connsiteX3" fmla="*/ 1251876 w 1368716"/>
              <a:gd name="connsiteY3" fmla="*/ 0 h 1882140"/>
              <a:gd name="connsiteX0" fmla="*/ 0 w 1368716"/>
              <a:gd name="connsiteY0" fmla="*/ 1882140 h 1882140"/>
              <a:gd name="connsiteX1" fmla="*/ 1353488 w 1368716"/>
              <a:gd name="connsiteY1" fmla="*/ 1169088 h 1882140"/>
              <a:gd name="connsiteX2" fmla="*/ 1356360 w 1368716"/>
              <a:gd name="connsiteY2" fmla="*/ 0 h 1882140"/>
              <a:gd name="connsiteX3" fmla="*/ 1251876 w 1368716"/>
              <a:gd name="connsiteY3" fmla="*/ 0 h 1882140"/>
              <a:gd name="connsiteX0" fmla="*/ 0 w 1368716"/>
              <a:gd name="connsiteY0" fmla="*/ 1882140 h 1882140"/>
              <a:gd name="connsiteX1" fmla="*/ 1353488 w 1368716"/>
              <a:gd name="connsiteY1" fmla="*/ 1169088 h 1882140"/>
              <a:gd name="connsiteX2" fmla="*/ 1356360 w 1368716"/>
              <a:gd name="connsiteY2" fmla="*/ 0 h 1882140"/>
              <a:gd name="connsiteX3" fmla="*/ 1251876 w 1368716"/>
              <a:gd name="connsiteY3" fmla="*/ 0 h 1882140"/>
              <a:gd name="connsiteX0" fmla="*/ 0 w 1368716"/>
              <a:gd name="connsiteY0" fmla="*/ 1882140 h 1882140"/>
              <a:gd name="connsiteX1" fmla="*/ 1353488 w 1368716"/>
              <a:gd name="connsiteY1" fmla="*/ 1169088 h 1882140"/>
              <a:gd name="connsiteX2" fmla="*/ 1356360 w 1368716"/>
              <a:gd name="connsiteY2" fmla="*/ 0 h 1882140"/>
              <a:gd name="connsiteX3" fmla="*/ 1251876 w 1368716"/>
              <a:gd name="connsiteY3" fmla="*/ 0 h 1882140"/>
              <a:gd name="connsiteX0" fmla="*/ 0 w 1368716"/>
              <a:gd name="connsiteY0" fmla="*/ 1882140 h 1882140"/>
              <a:gd name="connsiteX1" fmla="*/ 1353488 w 1368716"/>
              <a:gd name="connsiteY1" fmla="*/ 1169088 h 1882140"/>
              <a:gd name="connsiteX2" fmla="*/ 1356360 w 1368716"/>
              <a:gd name="connsiteY2" fmla="*/ 0 h 1882140"/>
              <a:gd name="connsiteX3" fmla="*/ 1251876 w 1368716"/>
              <a:gd name="connsiteY3" fmla="*/ 0 h 1882140"/>
            </a:gdLst>
            <a:ahLst/>
            <a:cxnLst>
              <a:cxn ang="0">
                <a:pos x="connsiteX0" y="connsiteY0"/>
              </a:cxn>
              <a:cxn ang="0">
                <a:pos x="connsiteX1" y="connsiteY1"/>
              </a:cxn>
              <a:cxn ang="0">
                <a:pos x="connsiteX2" y="connsiteY2"/>
              </a:cxn>
              <a:cxn ang="0">
                <a:pos x="connsiteX3" y="connsiteY3"/>
              </a:cxn>
            </a:cxnLst>
            <a:rect l="l" t="t" r="r" b="b"/>
            <a:pathLst>
              <a:path w="1368716" h="1882140">
                <a:moveTo>
                  <a:pt x="0" y="1882140"/>
                </a:moveTo>
                <a:lnTo>
                  <a:pt x="1353488" y="1169088"/>
                </a:lnTo>
                <a:cubicBezTo>
                  <a:pt x="1354445" y="644265"/>
                  <a:pt x="1355403" y="524823"/>
                  <a:pt x="1356360" y="0"/>
                </a:cubicBezTo>
                <a:cubicBezTo>
                  <a:pt x="1239541" y="2204"/>
                  <a:pt x="1368716" y="0"/>
                  <a:pt x="1251876" y="0"/>
                </a:cubicBezTo>
              </a:path>
            </a:pathLst>
          </a:custGeom>
          <a:noFill/>
          <a:ln w="34925">
            <a:solidFill>
              <a:schemeClr val="accent6">
                <a:lumMod val="75000"/>
              </a:schemeClr>
            </a:solidFill>
            <a:round/>
            <a:headEnd type="none" w="med" len="med"/>
            <a:tailEnd type="triangle" w="med" len="med"/>
          </a:ln>
          <a:effectLst>
            <a:outerShdw blurRad="317500" dir="2700000" algn="ctr">
              <a:srgbClr val="000000">
                <a:alpha val="43000"/>
              </a:srgbClr>
            </a:outerShdw>
          </a:effectLst>
          <a:scene3d>
            <a:camera prst="orthographicFront"/>
            <a:lightRig rig="threePt" dir="t"/>
          </a:scene3d>
          <a:sp3d>
            <a:bevelT/>
          </a:sp3d>
        </p:spPr>
        <p:txBody>
          <a:bodyPr/>
          <a:lstStyle/>
          <a:p>
            <a:pPr>
              <a:defRPr/>
            </a:pPr>
            <a:endParaRPr lang="ru-RU"/>
          </a:p>
        </p:txBody>
      </p:sp>
      <p:sp>
        <p:nvSpPr>
          <p:cNvPr id="119854" name="Text Box 45"/>
          <p:cNvSpPr txBox="1">
            <a:spLocks noChangeArrowheads="1"/>
          </p:cNvSpPr>
          <p:nvPr/>
        </p:nvSpPr>
        <p:spPr bwMode="auto">
          <a:xfrm>
            <a:off x="1192213" y="3260725"/>
            <a:ext cx="296862" cy="336550"/>
          </a:xfrm>
          <a:prstGeom prst="rect">
            <a:avLst/>
          </a:prstGeom>
          <a:noFill/>
          <a:ln w="9525">
            <a:noFill/>
            <a:miter lim="800000"/>
            <a:headEnd/>
            <a:tailEnd/>
          </a:ln>
        </p:spPr>
        <p:txBody>
          <a:bodyPr wrap="none">
            <a:spAutoFit/>
          </a:bodyPr>
          <a:lstStyle/>
          <a:p>
            <a:r>
              <a:rPr lang="ru-RU" sz="1600" b="1"/>
              <a:t>1</a:t>
            </a:r>
          </a:p>
        </p:txBody>
      </p:sp>
      <p:sp>
        <p:nvSpPr>
          <p:cNvPr id="119855" name="Text Box 46"/>
          <p:cNvSpPr txBox="1">
            <a:spLocks noChangeArrowheads="1"/>
          </p:cNvSpPr>
          <p:nvPr/>
        </p:nvSpPr>
        <p:spPr bwMode="auto">
          <a:xfrm>
            <a:off x="3135313" y="3668713"/>
            <a:ext cx="296862" cy="336550"/>
          </a:xfrm>
          <a:prstGeom prst="rect">
            <a:avLst/>
          </a:prstGeom>
          <a:noFill/>
          <a:ln w="9525">
            <a:noFill/>
            <a:miter lim="800000"/>
            <a:headEnd/>
            <a:tailEnd/>
          </a:ln>
        </p:spPr>
        <p:txBody>
          <a:bodyPr wrap="none">
            <a:spAutoFit/>
          </a:bodyPr>
          <a:lstStyle/>
          <a:p>
            <a:r>
              <a:rPr lang="en-US" sz="1600" b="1"/>
              <a:t>2</a:t>
            </a:r>
            <a:endParaRPr lang="ru-RU" sz="1600" b="1"/>
          </a:p>
        </p:txBody>
      </p:sp>
      <p:sp>
        <p:nvSpPr>
          <p:cNvPr id="119856" name="Text Box 47"/>
          <p:cNvSpPr txBox="1">
            <a:spLocks noChangeArrowheads="1"/>
          </p:cNvSpPr>
          <p:nvPr/>
        </p:nvSpPr>
        <p:spPr bwMode="auto">
          <a:xfrm>
            <a:off x="1830388" y="2971800"/>
            <a:ext cx="296862" cy="336550"/>
          </a:xfrm>
          <a:prstGeom prst="rect">
            <a:avLst/>
          </a:prstGeom>
          <a:noFill/>
          <a:ln w="9525">
            <a:noFill/>
            <a:miter lim="800000"/>
            <a:headEnd/>
            <a:tailEnd/>
          </a:ln>
        </p:spPr>
        <p:txBody>
          <a:bodyPr wrap="none">
            <a:spAutoFit/>
          </a:bodyPr>
          <a:lstStyle/>
          <a:p>
            <a:r>
              <a:rPr lang="en-US" sz="1600" b="1"/>
              <a:t>3</a:t>
            </a:r>
            <a:endParaRPr lang="ru-RU" sz="1600" b="1"/>
          </a:p>
        </p:txBody>
      </p:sp>
      <p:sp>
        <p:nvSpPr>
          <p:cNvPr id="119857" name="Text Box 48"/>
          <p:cNvSpPr txBox="1">
            <a:spLocks noChangeArrowheads="1"/>
          </p:cNvSpPr>
          <p:nvPr/>
        </p:nvSpPr>
        <p:spPr bwMode="auto">
          <a:xfrm>
            <a:off x="1204913" y="2335213"/>
            <a:ext cx="296862" cy="336550"/>
          </a:xfrm>
          <a:prstGeom prst="rect">
            <a:avLst/>
          </a:prstGeom>
          <a:noFill/>
          <a:ln w="9525">
            <a:noFill/>
            <a:miter lim="800000"/>
            <a:headEnd/>
            <a:tailEnd/>
          </a:ln>
        </p:spPr>
        <p:txBody>
          <a:bodyPr wrap="none">
            <a:spAutoFit/>
          </a:bodyPr>
          <a:lstStyle/>
          <a:p>
            <a:r>
              <a:rPr lang="en-US" sz="1600" b="1"/>
              <a:t>4</a:t>
            </a:r>
            <a:endParaRPr lang="ru-RU" sz="1600" b="1"/>
          </a:p>
        </p:txBody>
      </p:sp>
      <p:sp>
        <p:nvSpPr>
          <p:cNvPr id="119858" name="Rectangle 3"/>
          <p:cNvSpPr>
            <a:spLocks/>
          </p:cNvSpPr>
          <p:nvPr/>
        </p:nvSpPr>
        <p:spPr bwMode="auto">
          <a:xfrm>
            <a:off x="4530725" y="1601788"/>
            <a:ext cx="4603750" cy="1708150"/>
          </a:xfrm>
          <a:prstGeom prst="rect">
            <a:avLst/>
          </a:prstGeom>
          <a:noFill/>
          <a:ln w="9525" algn="ctr">
            <a:noFill/>
            <a:miter lim="800000"/>
            <a:headEnd/>
            <a:tailEnd/>
          </a:ln>
          <a:effectLst/>
        </p:spPr>
        <p:txBody>
          <a:bodyPr/>
          <a:lstStyle/>
          <a:p>
            <a:pPr marL="176213" indent="-176213">
              <a:spcBef>
                <a:spcPct val="20000"/>
              </a:spcBef>
              <a:buFontTx/>
              <a:buBlip>
                <a:blip r:embed="rId9"/>
              </a:buBlip>
            </a:pPr>
            <a:r>
              <a:rPr lang="ru-RU" sz="1600" b="1"/>
              <a:t>Метод Дельфи;</a:t>
            </a:r>
            <a:endParaRPr lang="en-US" sz="1600" b="1"/>
          </a:p>
          <a:p>
            <a:pPr marL="176213" indent="-176213">
              <a:spcBef>
                <a:spcPct val="20000"/>
              </a:spcBef>
              <a:buFontTx/>
              <a:buBlip>
                <a:blip r:embed="rId9"/>
              </a:buBlip>
            </a:pPr>
            <a:r>
              <a:rPr lang="ru-RU" sz="1600" b="1">
                <a:cs typeface="Arial" charset="0"/>
              </a:rPr>
              <a:t>Матрица частота – последствие;</a:t>
            </a:r>
          </a:p>
          <a:p>
            <a:pPr marL="176213" indent="-176213">
              <a:spcBef>
                <a:spcPct val="20000"/>
              </a:spcBef>
              <a:buFontTx/>
              <a:buBlip>
                <a:blip r:embed="rId9"/>
              </a:buBlip>
            </a:pPr>
            <a:r>
              <a:rPr lang="ru-RU" sz="1600" b="1"/>
              <a:t>Методы аналогий;</a:t>
            </a:r>
          </a:p>
          <a:p>
            <a:pPr marL="176213" indent="-176213">
              <a:spcBef>
                <a:spcPct val="20000"/>
              </a:spcBef>
              <a:buFontTx/>
              <a:buBlip>
                <a:blip r:embed="rId9"/>
              </a:buBlip>
            </a:pPr>
            <a:r>
              <a:rPr lang="ru-RU" sz="1600" b="1"/>
              <a:t>Методы построения деревьев решений;</a:t>
            </a:r>
          </a:p>
          <a:p>
            <a:pPr marL="176213" indent="-176213">
              <a:spcBef>
                <a:spcPct val="20000"/>
              </a:spcBef>
              <a:buFontTx/>
              <a:buBlip>
                <a:blip r:embed="rId9"/>
              </a:buBlip>
            </a:pPr>
            <a:r>
              <a:rPr lang="ru-RU" sz="1600" b="1"/>
              <a:t>Комбинированные методы;</a:t>
            </a:r>
          </a:p>
          <a:p>
            <a:pPr marL="176213" indent="-176213">
              <a:spcBef>
                <a:spcPct val="20000"/>
              </a:spcBef>
              <a:buFontTx/>
              <a:buBlip>
                <a:blip r:embed="rId9"/>
              </a:buBlip>
            </a:pPr>
            <a:r>
              <a:rPr lang="ru-RU" sz="1600" b="1"/>
              <a:t>…</a:t>
            </a:r>
          </a:p>
        </p:txBody>
      </p:sp>
      <p:sp>
        <p:nvSpPr>
          <p:cNvPr id="119859" name="Rectangle 3"/>
          <p:cNvSpPr>
            <a:spLocks/>
          </p:cNvSpPr>
          <p:nvPr/>
        </p:nvSpPr>
        <p:spPr bwMode="auto">
          <a:xfrm>
            <a:off x="4551363" y="3894138"/>
            <a:ext cx="4525962" cy="1473200"/>
          </a:xfrm>
          <a:prstGeom prst="rect">
            <a:avLst/>
          </a:prstGeom>
          <a:noFill/>
          <a:ln w="9525" algn="ctr">
            <a:noFill/>
            <a:miter lim="800000"/>
            <a:headEnd/>
            <a:tailEnd/>
          </a:ln>
          <a:effectLst/>
        </p:spPr>
        <p:txBody>
          <a:bodyPr/>
          <a:lstStyle/>
          <a:p>
            <a:pPr marL="176213" indent="-176213">
              <a:spcBef>
                <a:spcPct val="20000"/>
              </a:spcBef>
              <a:buFontTx/>
              <a:buBlip>
                <a:blip r:embed="rId9"/>
              </a:buBlip>
            </a:pPr>
            <a:r>
              <a:rPr lang="ru-RU" sz="1600" b="1"/>
              <a:t>Метод экспертных оценок;</a:t>
            </a:r>
          </a:p>
          <a:p>
            <a:pPr marL="176213" indent="-176213">
              <a:spcBef>
                <a:spcPct val="20000"/>
              </a:spcBef>
              <a:buFontTx/>
              <a:buBlip>
                <a:blip r:embed="rId9"/>
              </a:buBlip>
            </a:pPr>
            <a:r>
              <a:rPr lang="ru-RU" sz="1600" b="1"/>
              <a:t>Метод оценки рисков (</a:t>
            </a:r>
            <a:r>
              <a:rPr lang="en-US" sz="1600" b="1"/>
              <a:t>Risk Assessment</a:t>
            </a:r>
            <a:r>
              <a:rPr lang="ru-RU" sz="1600" b="1"/>
              <a:t>);</a:t>
            </a:r>
          </a:p>
          <a:p>
            <a:pPr marL="176213" indent="-176213">
              <a:spcBef>
                <a:spcPct val="20000"/>
              </a:spcBef>
              <a:buFontTx/>
              <a:buBlip>
                <a:blip r:embed="rId9"/>
              </a:buBlip>
            </a:pPr>
            <a:r>
              <a:rPr lang="ru-RU" sz="1600" b="1"/>
              <a:t>Метод сценариев;</a:t>
            </a:r>
          </a:p>
          <a:p>
            <a:pPr marL="176213" indent="-176213">
              <a:spcBef>
                <a:spcPct val="20000"/>
              </a:spcBef>
              <a:buFontTx/>
              <a:buBlip>
                <a:blip r:embed="rId9"/>
              </a:buBlip>
            </a:pPr>
            <a:r>
              <a:rPr lang="ru-RU" sz="1600" b="1"/>
              <a:t>Метод построения деревьев решений;</a:t>
            </a:r>
          </a:p>
          <a:p>
            <a:pPr marL="176213" indent="-176213">
              <a:spcBef>
                <a:spcPct val="20000"/>
              </a:spcBef>
              <a:buFontTx/>
              <a:buBlip>
                <a:blip r:embed="rId9"/>
              </a:buBlip>
            </a:pPr>
            <a:r>
              <a:rPr lang="ru-RU" sz="1600" b="1"/>
              <a:t>Вероятностный анализ;</a:t>
            </a:r>
          </a:p>
          <a:p>
            <a:pPr marL="176213" indent="-176213">
              <a:spcBef>
                <a:spcPct val="20000"/>
              </a:spcBef>
              <a:buFontTx/>
              <a:buBlip>
                <a:blip r:embed="rId9"/>
              </a:buBlip>
            </a:pPr>
            <a:r>
              <a:rPr lang="ru-RU" sz="1600" b="1"/>
              <a:t>Имитационные методы метод Монте-Карло)</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92162"/>
          </a:xfrm>
        </p:spPr>
        <p:txBody>
          <a:bodyPr>
            <a:normAutofit fontScale="90000"/>
          </a:bodyPr>
          <a:lstStyle/>
          <a:p>
            <a:r>
              <a:rPr lang="ru-RU" sz="2400" b="1" dirty="0" smtClean="0">
                <a:solidFill>
                  <a:srgbClr val="FF0000"/>
                </a:solidFill>
                <a:latin typeface="Times New Roman" pitchFamily="18" charset="0"/>
                <a:cs typeface="Times New Roman" pitchFamily="18" charset="0"/>
              </a:rPr>
              <a:t>Перечень дополнительных методов, используемых при анализе риска</a:t>
            </a:r>
            <a:endParaRPr lang="ru-RU" sz="2400" dirty="0">
              <a:solidFill>
                <a:srgbClr val="FF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28600" y="685800"/>
          <a:ext cx="8686800" cy="5868951"/>
        </p:xfrm>
        <a:graphic>
          <a:graphicData uri="http://schemas.openxmlformats.org/drawingml/2006/table">
            <a:tbl>
              <a:tblPr/>
              <a:tblGrid>
                <a:gridCol w="2439254"/>
                <a:gridCol w="6247546"/>
              </a:tblGrid>
              <a:tr h="208762">
                <a:tc>
                  <a:txBody>
                    <a:bodyPr/>
                    <a:lstStyle/>
                    <a:p>
                      <a:pPr indent="180340" algn="ctr">
                        <a:lnSpc>
                          <a:spcPct val="115000"/>
                        </a:lnSpc>
                        <a:spcAft>
                          <a:spcPts val="0"/>
                        </a:spcAft>
                      </a:pPr>
                      <a:r>
                        <a:rPr lang="ru-RU" sz="1200" b="1" dirty="0">
                          <a:latin typeface="Times New Roman"/>
                          <a:ea typeface="Times New Roman"/>
                          <a:cs typeface="Times New Roman"/>
                        </a:rPr>
                        <a:t>Метод</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15000"/>
                        </a:lnSpc>
                        <a:spcAft>
                          <a:spcPts val="0"/>
                        </a:spcAft>
                      </a:pPr>
                      <a:r>
                        <a:rPr lang="ru-RU" sz="1200" b="1" dirty="0">
                          <a:latin typeface="Times New Roman"/>
                          <a:ea typeface="Times New Roman"/>
                          <a:cs typeface="Times New Roman"/>
                        </a:rPr>
                        <a:t>Описание и применение</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83">
                <a:tc>
                  <a:txBody>
                    <a:bodyPr/>
                    <a:lstStyle/>
                    <a:p>
                      <a:pPr indent="180340" algn="just">
                        <a:lnSpc>
                          <a:spcPct val="115000"/>
                        </a:lnSpc>
                        <a:spcAft>
                          <a:spcPts val="0"/>
                        </a:spcAft>
                      </a:pPr>
                      <a:r>
                        <a:rPr lang="ru-RU" sz="1200" dirty="0">
                          <a:latin typeface="Times New Roman"/>
                          <a:ea typeface="Times New Roman"/>
                          <a:cs typeface="Times New Roman"/>
                        </a:rPr>
                        <a:t>Классификация групп риска по категориям</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Классификация видов риска по категориям в порядке приоритетности групп риска</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404">
                <a:tc>
                  <a:txBody>
                    <a:bodyPr/>
                    <a:lstStyle/>
                    <a:p>
                      <a:pPr indent="180340" algn="just">
                        <a:lnSpc>
                          <a:spcPct val="115000"/>
                        </a:lnSpc>
                        <a:spcAft>
                          <a:spcPts val="0"/>
                        </a:spcAft>
                      </a:pPr>
                      <a:r>
                        <a:rPr lang="ru-RU" sz="1200" dirty="0">
                          <a:latin typeface="Times New Roman"/>
                          <a:ea typeface="Times New Roman"/>
                          <a:cs typeface="Times New Roman"/>
                        </a:rPr>
                        <a:t>Ведомости проверок</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a:latin typeface="Times New Roman"/>
                          <a:ea typeface="Times New Roman"/>
                          <a:cs typeface="Times New Roman"/>
                        </a:rPr>
                        <a:t>Составление перечней типовых опасных веществ и/или   источников потенциальных аварий, которые нуждаются в рассмотрении. С их помощью можно оценивать соответствие законам и стандартам</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404">
                <a:tc>
                  <a:txBody>
                    <a:bodyPr/>
                    <a:lstStyle/>
                    <a:p>
                      <a:pPr indent="180340" algn="just">
                        <a:lnSpc>
                          <a:spcPct val="115000"/>
                        </a:lnSpc>
                        <a:spcAft>
                          <a:spcPts val="0"/>
                        </a:spcAft>
                      </a:pPr>
                      <a:r>
                        <a:rPr lang="ru-RU" sz="1200">
                          <a:latin typeface="Times New Roman"/>
                          <a:ea typeface="Times New Roman"/>
                          <a:cs typeface="Times New Roman"/>
                        </a:rPr>
                        <a:t>Общий анализ отказов</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Метод, предназначенный для определения того, возможен ли случайный отказ (авария) ряда различных частей или компонентов в рамках системы, и оценки его вероятного суммарного эффекта</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61">
                <a:tc>
                  <a:txBody>
                    <a:bodyPr/>
                    <a:lstStyle/>
                    <a:p>
                      <a:pPr indent="180340" algn="just">
                        <a:lnSpc>
                          <a:spcPct val="115000"/>
                        </a:lnSpc>
                        <a:spcAft>
                          <a:spcPts val="0"/>
                        </a:spcAft>
                      </a:pPr>
                      <a:r>
                        <a:rPr lang="ru-RU" sz="1200">
                          <a:latin typeface="Times New Roman"/>
                          <a:ea typeface="Times New Roman"/>
                          <a:cs typeface="Times New Roman"/>
                        </a:rPr>
                        <a:t>Модели описания последствий</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Оценка воздействия события на людей, имущество или окружающую среду. Используются как упрощенные аналитические подходы, так и сложные компьютерные модели</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61">
                <a:tc>
                  <a:txBody>
                    <a:bodyPr/>
                    <a:lstStyle/>
                    <a:p>
                      <a:pPr indent="180340" algn="just">
                        <a:lnSpc>
                          <a:spcPct val="115000"/>
                        </a:lnSpc>
                        <a:spcAft>
                          <a:spcPts val="0"/>
                        </a:spcAft>
                      </a:pPr>
                      <a:r>
                        <a:rPr lang="ru-RU" sz="1200">
                          <a:latin typeface="Times New Roman"/>
                          <a:ea typeface="Times New Roman"/>
                          <a:cs typeface="Times New Roman"/>
                        </a:rPr>
                        <a:t>Метод Делфи</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Способ комбинирования экспертных оценок, которые могут обеспечить проведение анализа частоты, моделирования последствий и/или оценивания риска</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404">
                <a:tc>
                  <a:txBody>
                    <a:bodyPr/>
                    <a:lstStyle/>
                    <a:p>
                      <a:pPr indent="180340" algn="just">
                        <a:lnSpc>
                          <a:spcPct val="115000"/>
                        </a:lnSpc>
                        <a:spcAft>
                          <a:spcPts val="0"/>
                        </a:spcAft>
                      </a:pPr>
                      <a:r>
                        <a:rPr lang="ru-RU" sz="1200">
                          <a:latin typeface="Times New Roman"/>
                          <a:ea typeface="Times New Roman"/>
                          <a:cs typeface="Times New Roman"/>
                        </a:rPr>
                        <a:t>Индексы опасности</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Совокупность приемов по идентификации/оценке опасности, которые могут быть использованы для ранжирования различных вариантов системы и определения менее опасных вариантов</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61">
                <a:tc>
                  <a:txBody>
                    <a:bodyPr/>
                    <a:lstStyle/>
                    <a:p>
                      <a:pPr indent="180340" algn="just">
                        <a:lnSpc>
                          <a:spcPct val="115000"/>
                        </a:lnSpc>
                        <a:spcAft>
                          <a:spcPts val="0"/>
                        </a:spcAft>
                      </a:pPr>
                      <a:r>
                        <a:rPr lang="ru-RU" sz="1200">
                          <a:latin typeface="Times New Roman"/>
                          <a:ea typeface="Times New Roman"/>
                          <a:cs typeface="Times New Roman"/>
                        </a:rPr>
                        <a:t>Метод Монте-Карло и другие методы моделирования</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Совокупность приемов анализа частоты, в которых используется модель системы для оценки вариаций в исходных условиях и допущениях</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74">
                <a:tc>
                  <a:txBody>
                    <a:bodyPr/>
                    <a:lstStyle/>
                    <a:p>
                      <a:pPr indent="180340" algn="just">
                        <a:lnSpc>
                          <a:spcPct val="115000"/>
                        </a:lnSpc>
                        <a:spcAft>
                          <a:spcPts val="0"/>
                        </a:spcAft>
                      </a:pPr>
                      <a:r>
                        <a:rPr lang="ru-RU" sz="1200">
                          <a:latin typeface="Times New Roman"/>
                          <a:ea typeface="Times New Roman"/>
                          <a:cs typeface="Times New Roman"/>
                        </a:rPr>
                        <a:t>Парные сопоставления</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Способ оценки и ранжирования совокупности рисков путем </a:t>
                      </a:r>
                      <a:r>
                        <a:rPr lang="ru-RU" sz="1200" dirty="0" err="1">
                          <a:latin typeface="Times New Roman"/>
                          <a:ea typeface="Times New Roman"/>
                          <a:cs typeface="Times New Roman"/>
                        </a:rPr>
                        <a:t>попарного</a:t>
                      </a:r>
                      <a:r>
                        <a:rPr lang="ru-RU" sz="1200" dirty="0">
                          <a:latin typeface="Times New Roman"/>
                          <a:ea typeface="Times New Roman"/>
                          <a:cs typeface="Times New Roman"/>
                        </a:rPr>
                        <a:t> сравнения</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404">
                <a:tc>
                  <a:txBody>
                    <a:bodyPr/>
                    <a:lstStyle/>
                    <a:p>
                      <a:pPr indent="180340" algn="just">
                        <a:lnSpc>
                          <a:spcPct val="115000"/>
                        </a:lnSpc>
                        <a:spcAft>
                          <a:spcPts val="0"/>
                        </a:spcAft>
                      </a:pPr>
                      <a:r>
                        <a:rPr lang="ru-RU" sz="1200">
                          <a:latin typeface="Times New Roman"/>
                          <a:ea typeface="Times New Roman"/>
                          <a:cs typeface="Times New Roman"/>
                        </a:rPr>
                        <a:t>Обзор данных по эксплуатации</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Совокупность приемов, которые могут быть использованы для выявления потенциально проблемных областей, а также для анализа частоты, основанного на данных об авариях, данных о надежности и прочее</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83">
                <a:tc>
                  <a:txBody>
                    <a:bodyPr/>
                    <a:lstStyle/>
                    <a:p>
                      <a:pPr indent="180340" algn="just">
                        <a:lnSpc>
                          <a:spcPct val="115000"/>
                        </a:lnSpc>
                        <a:spcAft>
                          <a:spcPts val="0"/>
                        </a:spcAft>
                      </a:pPr>
                      <a:r>
                        <a:rPr lang="ru-RU" sz="1200">
                          <a:latin typeface="Times New Roman"/>
                          <a:ea typeface="Times New Roman"/>
                          <a:cs typeface="Times New Roman"/>
                        </a:rPr>
                        <a:t>Анализ скрытых процессов</a:t>
                      </a:r>
                      <a:endParaRPr lang="ru-RU" sz="120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15000"/>
                        </a:lnSpc>
                        <a:spcAft>
                          <a:spcPts val="0"/>
                        </a:spcAft>
                      </a:pPr>
                      <a:r>
                        <a:rPr lang="ru-RU" sz="1200" dirty="0">
                          <a:latin typeface="Times New Roman"/>
                          <a:ea typeface="Times New Roman"/>
                          <a:cs typeface="Times New Roman"/>
                        </a:rPr>
                        <a:t>Метод выявления скрытых процессов и путей, которые могли бы привести к наступлению непредвиденных событий</a:t>
                      </a:r>
                      <a:endParaRPr lang="ru-RU" sz="1200" dirty="0">
                        <a:latin typeface="Calibri"/>
                        <a:ea typeface="Times New Roman"/>
                        <a:cs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Заголовок 4"/>
          <p:cNvSpPr>
            <a:spLocks noGrp="1"/>
          </p:cNvSpPr>
          <p:nvPr>
            <p:ph type="title" idx="4294967295"/>
          </p:nvPr>
        </p:nvSpPr>
        <p:spPr>
          <a:xfrm>
            <a:off x="457200" y="655638"/>
            <a:ext cx="8229600" cy="1143000"/>
          </a:xfrm>
        </p:spPr>
        <p:txBody>
          <a:bodyPr anchor="t"/>
          <a:lstStyle/>
          <a:p>
            <a:r>
              <a:rPr lang="ru-RU" sz="2400" b="1">
                <a:solidFill>
                  <a:srgbClr val="333399"/>
                </a:solidFill>
              </a:rPr>
              <a:t>УРОВНИ  ТЯЖЕСТИ  ОПАСНЫХ  СИТУАЦИЙ</a:t>
            </a:r>
          </a:p>
        </p:txBody>
      </p:sp>
      <p:graphicFrame>
        <p:nvGraphicFramePr>
          <p:cNvPr id="131075" name="Group 3"/>
          <p:cNvGraphicFramePr>
            <a:graphicFrameLocks noGrp="1"/>
          </p:cNvGraphicFramePr>
          <p:nvPr>
            <p:ph idx="4294967295"/>
          </p:nvPr>
        </p:nvGraphicFramePr>
        <p:xfrm>
          <a:off x="452438" y="1209675"/>
          <a:ext cx="8275637" cy="4186560"/>
        </p:xfrm>
        <a:graphic>
          <a:graphicData uri="http://schemas.openxmlformats.org/drawingml/2006/table">
            <a:tbl>
              <a:tblPr/>
              <a:tblGrid>
                <a:gridCol w="2095500"/>
                <a:gridCol w="3795712"/>
                <a:gridCol w="2384425"/>
              </a:tblGrid>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Уровень </a:t>
                      </a:r>
                      <a:br>
                        <a:rPr kumimoji="0" lang="ru-RU" sz="1800" b="1" i="0" u="none" strike="noStrike" cap="none" normalizeH="0" baseline="0" smtClean="0">
                          <a:ln>
                            <a:noFill/>
                          </a:ln>
                          <a:solidFill>
                            <a:schemeClr val="tx1"/>
                          </a:solidFill>
                          <a:effectLst/>
                          <a:latin typeface="Arial" charset="0"/>
                        </a:rPr>
                      </a:br>
                      <a:r>
                        <a:rPr kumimoji="0" lang="ru-RU" sz="1800" b="1" i="0" u="none" strike="noStrike" cap="none" normalizeH="0" baseline="0" smtClean="0">
                          <a:ln>
                            <a:noFill/>
                          </a:ln>
                          <a:solidFill>
                            <a:schemeClr val="tx1"/>
                          </a:solidFill>
                          <a:effectLst/>
                          <a:latin typeface="Arial" charset="0"/>
                        </a:rPr>
                        <a:t>тяжести</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Последствие для людей или окружающей среды</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Последствие для эксплуатации</a:t>
                      </a:r>
                    </a:p>
                  </a:txBody>
                  <a:tcPr marL="90000" marR="90000" marT="46800" marB="4680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1688">
                <a:tc>
                  <a:txBody>
                    <a:bodyPr/>
                    <a:lstStyle/>
                    <a:p>
                      <a:pPr marL="0" marR="0" lvl="0" indent="0" algn="l" defTabSz="914400" rtl="0" eaLnBrk="1" fontAlgn="t" latinLnBrk="0" hangingPunct="1">
                        <a:lnSpc>
                          <a:spcPct val="100000"/>
                        </a:lnSpc>
                        <a:spcBef>
                          <a:spcPct val="15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Катастро-</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фический</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Погибшие в результате аварии и/или многочисленные пострадавшие и/или серьезный ущерб для окружающей среды</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0">
                <a:tc>
                  <a:txBody>
                    <a:bodyPr/>
                    <a:lstStyle/>
                    <a:p>
                      <a:pPr marL="0" marR="0" lvl="0" indent="0" algn="l" defTabSz="914400" rtl="0" eaLnBrk="1" fontAlgn="t" latinLnBrk="0" hangingPunct="1">
                        <a:lnSpc>
                          <a:spcPct val="100000"/>
                        </a:lnSpc>
                        <a:spcBef>
                          <a:spcPct val="15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Критический</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Отдельные случаи со смертельным исходом и/или серьезно пострадавшие и/или значительный ущерб для окружающей среды</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Потеря основной системы</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t" latinLnBrk="0" hangingPunct="1">
                        <a:lnSpc>
                          <a:spcPct val="100000"/>
                        </a:lnSpc>
                        <a:spcBef>
                          <a:spcPct val="15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Несущественный</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Небольшие травмы  и/или значительная угроза для окружающей среды</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Тяжелое повреждение системы/систем</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t" latinLnBrk="0" hangingPunct="1">
                        <a:lnSpc>
                          <a:spcPct val="100000"/>
                        </a:lnSpc>
                        <a:spcBef>
                          <a:spcPct val="15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Незначительный</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Возможные незначительные травмы</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Небольшое повреждение системы</a:t>
                      </a:r>
                      <a:endParaRPr kumimoji="0" lang="ru-R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101" name="Прямоугольник 4"/>
          <p:cNvSpPr>
            <a:spLocks noChangeArrowheads="1"/>
          </p:cNvSpPr>
          <p:nvPr/>
        </p:nvSpPr>
        <p:spPr bwMode="auto">
          <a:xfrm>
            <a:off x="393700" y="5422900"/>
            <a:ext cx="8458200" cy="1169551"/>
          </a:xfrm>
          <a:prstGeom prst="rect">
            <a:avLst/>
          </a:prstGeom>
          <a:noFill/>
          <a:ln w="9525">
            <a:noFill/>
            <a:miter lim="800000"/>
            <a:headEnd/>
            <a:tailEnd/>
          </a:ln>
        </p:spPr>
        <p:txBody>
          <a:bodyPr>
            <a:spAutoFit/>
          </a:bodyPr>
          <a:lstStyle/>
          <a:p>
            <a:r>
              <a:rPr lang="ru-RU" sz="1400" dirty="0">
                <a:solidFill>
                  <a:schemeClr val="accent2"/>
                </a:solidFill>
              </a:rPr>
              <a:t>Для оценки возможного влияния следует использовать анализ последствий. </a:t>
            </a:r>
            <a:br>
              <a:rPr lang="ru-RU" sz="1400" dirty="0">
                <a:solidFill>
                  <a:schemeClr val="accent2"/>
                </a:solidFill>
              </a:rPr>
            </a:br>
            <a:r>
              <a:rPr lang="ru-RU" sz="1400" dirty="0">
                <a:solidFill>
                  <a:schemeClr val="accent2"/>
                </a:solidFill>
              </a:rPr>
              <a:t>В таблице</a:t>
            </a:r>
            <a:r>
              <a:rPr lang="en-US" sz="1400" dirty="0">
                <a:solidFill>
                  <a:schemeClr val="accent2"/>
                </a:solidFill>
              </a:rPr>
              <a:t> </a:t>
            </a:r>
            <a:r>
              <a:rPr lang="ru-RU" sz="1400" dirty="0">
                <a:solidFill>
                  <a:schemeClr val="accent2"/>
                </a:solidFill>
              </a:rPr>
              <a:t>описываются уровни тяжести опасной ситуации и последствий, связанных с каждым таким уровнем, для всех железнодорожных систем. Число применяемых уровней тяжести и последствий каждого уровня тяжести определяются административным органом железнодорожного транспорта, в соответствии с рассматриваемым применением</a:t>
            </a:r>
            <a:r>
              <a:rPr lang="ru-RU" sz="1400" dirty="0" smtClean="0">
                <a:solidFill>
                  <a:schemeClr val="accent2"/>
                </a:solidFill>
              </a:rPr>
              <a:t>.</a:t>
            </a:r>
            <a:endParaRPr lang="en-US" sz="1400"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Заголовок 4"/>
          <p:cNvSpPr>
            <a:spLocks noGrp="1"/>
          </p:cNvSpPr>
          <p:nvPr>
            <p:ph type="title" idx="4294967295"/>
          </p:nvPr>
        </p:nvSpPr>
        <p:spPr>
          <a:xfrm>
            <a:off x="0" y="336550"/>
            <a:ext cx="9144000" cy="1117600"/>
          </a:xfrm>
        </p:spPr>
        <p:txBody>
          <a:bodyPr anchor="t"/>
          <a:lstStyle/>
          <a:p>
            <a:r>
              <a:rPr lang="ru-RU" sz="2400" b="1">
                <a:solidFill>
                  <a:srgbClr val="333399"/>
                </a:solidFill>
              </a:rPr>
              <a:t>ЧАСТОТА  ВОЗНИКНОВЕНИЯ  ОПАСНЫХ  СИТУАЦИЙ</a:t>
            </a:r>
            <a:r>
              <a:rPr lang="ru-RU"/>
              <a:t> </a:t>
            </a:r>
          </a:p>
        </p:txBody>
      </p:sp>
      <p:graphicFrame>
        <p:nvGraphicFramePr>
          <p:cNvPr id="133123" name="Group 3"/>
          <p:cNvGraphicFramePr>
            <a:graphicFrameLocks noGrp="1"/>
          </p:cNvGraphicFramePr>
          <p:nvPr/>
        </p:nvGraphicFramePr>
        <p:xfrm>
          <a:off x="539750" y="1171575"/>
          <a:ext cx="8124825" cy="4328160"/>
        </p:xfrm>
        <a:graphic>
          <a:graphicData uri="http://schemas.openxmlformats.org/drawingml/2006/table">
            <a:tbl>
              <a:tblPr/>
              <a:tblGrid>
                <a:gridCol w="1944688"/>
                <a:gridCol w="6180137"/>
              </a:tblGrid>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Категория</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Описание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Частое возникновение</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Вероятность частого возникновения. Постоянно будет присутствовать опасная ситуация</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Возможное возникновение</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Неоднократное возникновение. Ожидается частое возникновение опасной ситуации</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Редкое возникновение</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Вероятность неоднократного возникновения. Ожидается неоднократное возникновение опасной ситуации</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Маловероятное возникновение</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Вероятность того, что событие будет иногда возникать на протяжении жизненного цикла системы. Обоснованное ожидание возникновения опасной ситуации.</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Невозможное возникновение</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Вероятность возникновения маловероятна, но возможна. Можно предположить, что опасная ситуация может возникнуть в исключительном случае.</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Невероятное возникновение</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charset="0"/>
                        </a:rPr>
                        <a:t>Вероятность возникновения крайне маловероятна. Можно предположить, что опасность не возникнет.</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149" name="Прямоугольник 4"/>
          <p:cNvSpPr>
            <a:spLocks noChangeArrowheads="1"/>
          </p:cNvSpPr>
          <p:nvPr/>
        </p:nvSpPr>
        <p:spPr bwMode="auto">
          <a:xfrm>
            <a:off x="228600" y="5597525"/>
            <a:ext cx="8785225" cy="954107"/>
          </a:xfrm>
          <a:prstGeom prst="rect">
            <a:avLst/>
          </a:prstGeom>
          <a:noFill/>
          <a:ln w="9525">
            <a:noFill/>
            <a:miter lim="800000"/>
            <a:headEnd/>
            <a:tailEnd/>
          </a:ln>
        </p:spPr>
        <p:txBody>
          <a:bodyPr>
            <a:spAutoFit/>
          </a:bodyPr>
          <a:lstStyle/>
          <a:p>
            <a:r>
              <a:rPr lang="ru-RU" sz="1400" dirty="0">
                <a:solidFill>
                  <a:schemeClr val="accent2"/>
                </a:solidFill>
              </a:rPr>
              <a:t>В таблице в качественных понятиях приведены типовые категории вероятности и частоты </a:t>
            </a:r>
            <a:r>
              <a:rPr lang="ru-RU" sz="1400" dirty="0" err="1">
                <a:solidFill>
                  <a:schemeClr val="accent2"/>
                </a:solidFill>
              </a:rPr>
              <a:t>возникно</a:t>
            </a:r>
            <a:r>
              <a:rPr lang="ru-RU" sz="1400" dirty="0">
                <a:solidFill>
                  <a:schemeClr val="accent2"/>
                </a:solidFill>
              </a:rPr>
              <a:t>-</a:t>
            </a:r>
            <a:br>
              <a:rPr lang="ru-RU" sz="1400" dirty="0">
                <a:solidFill>
                  <a:schemeClr val="accent2"/>
                </a:solidFill>
              </a:rPr>
            </a:br>
            <a:r>
              <a:rPr lang="ru-RU" sz="1400" dirty="0" err="1">
                <a:solidFill>
                  <a:schemeClr val="accent2"/>
                </a:solidFill>
              </a:rPr>
              <a:t>вения</a:t>
            </a:r>
            <a:r>
              <a:rPr lang="ru-RU" sz="1400" dirty="0">
                <a:solidFill>
                  <a:schemeClr val="accent2"/>
                </a:solidFill>
              </a:rPr>
              <a:t> опасных ситуаций и описание каждой категории применительно к железнодорожной системе. Применяемые категории, их количество и их численный масштаб определяются административным органом железнодорожного транспорта в соответствии с рассматриваемым применением</a:t>
            </a:r>
            <a:r>
              <a:rPr lang="ru-RU" sz="1400" dirty="0" smtClean="0">
                <a:solidFill>
                  <a:schemeClr val="accent2"/>
                </a:solidFill>
              </a:rPr>
              <a:t>.</a:t>
            </a:r>
            <a:endParaRPr lang="en-US" sz="1400" dirty="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Заголовок 1"/>
          <p:cNvSpPr>
            <a:spLocks noGrp="1"/>
          </p:cNvSpPr>
          <p:nvPr>
            <p:ph type="title" idx="4294967295"/>
          </p:nvPr>
        </p:nvSpPr>
        <p:spPr>
          <a:xfrm>
            <a:off x="457200" y="528638"/>
            <a:ext cx="8229600" cy="846137"/>
          </a:xfrm>
        </p:spPr>
        <p:txBody>
          <a:bodyPr anchor="t"/>
          <a:lstStyle/>
          <a:p>
            <a:r>
              <a:rPr lang="ru-RU" sz="2400" b="1">
                <a:solidFill>
                  <a:srgbClr val="333399"/>
                </a:solidFill>
              </a:rPr>
              <a:t>МАТРИЦА «ЧАСТОТА – ПОСЛЕДСТВИЕ»</a:t>
            </a:r>
            <a:br>
              <a:rPr lang="ru-RU" sz="2400" b="1">
                <a:solidFill>
                  <a:srgbClr val="333399"/>
                </a:solidFill>
              </a:rPr>
            </a:br>
            <a:r>
              <a:rPr lang="ru-RU" sz="2400" b="1">
                <a:solidFill>
                  <a:srgbClr val="333399"/>
                </a:solidFill>
              </a:rPr>
              <a:t>(оценка приемлемости риска)</a:t>
            </a:r>
          </a:p>
        </p:txBody>
      </p:sp>
      <p:sp>
        <p:nvSpPr>
          <p:cNvPr id="135171" name="Text Box 119"/>
          <p:cNvSpPr txBox="1">
            <a:spLocks noChangeArrowheads="1"/>
          </p:cNvSpPr>
          <p:nvPr/>
        </p:nvSpPr>
        <p:spPr bwMode="auto">
          <a:xfrm>
            <a:off x="284163" y="6053138"/>
            <a:ext cx="8424862" cy="581025"/>
          </a:xfrm>
          <a:prstGeom prst="rect">
            <a:avLst/>
          </a:prstGeom>
          <a:noFill/>
          <a:ln w="9525">
            <a:noFill/>
            <a:miter lim="800000"/>
            <a:headEnd/>
            <a:tailEnd/>
          </a:ln>
        </p:spPr>
        <p:txBody>
          <a:bodyPr>
            <a:spAutoFit/>
          </a:bodyPr>
          <a:lstStyle/>
          <a:p>
            <a:pPr>
              <a:spcBef>
                <a:spcPct val="50000"/>
              </a:spcBef>
            </a:pPr>
            <a:r>
              <a:rPr lang="ru-RU" sz="1600"/>
              <a:t>Масштабирование частоты возникновения опасных ситуаций будет зависеть от рассматриваемого применения.</a:t>
            </a:r>
          </a:p>
        </p:txBody>
      </p:sp>
      <p:graphicFrame>
        <p:nvGraphicFramePr>
          <p:cNvPr id="135233" name="Group 65"/>
          <p:cNvGraphicFramePr>
            <a:graphicFrameLocks noGrp="1"/>
          </p:cNvGraphicFramePr>
          <p:nvPr/>
        </p:nvGraphicFramePr>
        <p:xfrm>
          <a:off x="277813" y="1390650"/>
          <a:ext cx="8659812" cy="4696779"/>
        </p:xfrm>
        <a:graphic>
          <a:graphicData uri="http://schemas.openxmlformats.org/drawingml/2006/table">
            <a:tbl>
              <a:tblPr/>
              <a:tblGrid>
                <a:gridCol w="1655762"/>
                <a:gridCol w="1728788"/>
                <a:gridCol w="1766887"/>
                <a:gridCol w="1655763"/>
                <a:gridCol w="1852612"/>
              </a:tblGrid>
              <a:tr h="944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Частота возникновения опасного события</a:t>
                      </a:r>
                      <a:endParaRPr kumimoji="0" lang="ru-RU"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Уровни риска</a:t>
                      </a:r>
                      <a:endParaRPr kumimoji="0" lang="ru-RU"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191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Частое возникновение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Нежелательный</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2A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r h="5175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Возможное возникновение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Нежелательный</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2A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r h="5175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Редкое возникновение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Нежелательный</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2A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Нежелательный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2A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r>
              <a:tr h="5191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Маловероятное возникновение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Нежелательный</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2A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Нежелательный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2A1"/>
                    </a:solidFill>
                  </a:tcPr>
                </a:tc>
              </a:tr>
              <a:tr h="5175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Невозможное возникновение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Допустимый</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191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Невероятное возникновение</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Не принимаемый в расчет</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Незначительный</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Несущественный</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Критический</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Катастрофический</a:t>
                      </a:r>
                      <a:endParaRPr kumimoji="0" lang="en-U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Уровни тяжести последствия опасного события</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FF0000"/>
                </a:solidFill>
                <a:latin typeface="Times New Roman" pitchFamily="18" charset="0"/>
                <a:cs typeface="Times New Roman" pitchFamily="18" charset="0"/>
              </a:rPr>
              <a:t>Методические указания по внедрению Функциональной стратегии обеспечения гарантированной безопасности и надежности перевозочного процесса в ОАО «РЖД» (</a:t>
            </a:r>
            <a:r>
              <a:rPr lang="ru-RU" sz="2000" b="1" dirty="0" err="1" smtClean="0">
                <a:solidFill>
                  <a:srgbClr val="FF0000"/>
                </a:solidFill>
                <a:latin typeface="Times New Roman" pitchFamily="18" charset="0"/>
                <a:cs typeface="Times New Roman" pitchFamily="18" charset="0"/>
              </a:rPr>
              <a:t>исх.№</a:t>
            </a:r>
            <a:r>
              <a:rPr lang="ru-RU" sz="2000" b="1" dirty="0" smtClean="0">
                <a:solidFill>
                  <a:srgbClr val="FF0000"/>
                </a:solidFill>
                <a:latin typeface="Times New Roman" pitchFamily="18" charset="0"/>
                <a:cs typeface="Times New Roman" pitchFamily="18" charset="0"/>
              </a:rPr>
              <a:t> 20756 от 09.12.2009)</a:t>
            </a:r>
            <a:endParaRPr lang="ru-RU" sz="2000" dirty="0">
              <a:solidFill>
                <a:srgbClr val="FF0000"/>
              </a:solidFill>
              <a:latin typeface="Times New Roman" pitchFamily="18" charset="0"/>
              <a:cs typeface="Times New Roman" pitchFamily="18" charset="0"/>
            </a:endParaRPr>
          </a:p>
        </p:txBody>
      </p:sp>
      <p:sp>
        <p:nvSpPr>
          <p:cNvPr id="5" name="Text Box 23"/>
          <p:cNvSpPr txBox="1">
            <a:spLocks noGrp="1" noChangeArrowheads="1"/>
          </p:cNvSpPr>
          <p:nvPr>
            <p:ph idx="1"/>
          </p:nvPr>
        </p:nvSpPr>
        <p:spPr bwMode="auto">
          <a:xfrm>
            <a:off x="0" y="1371600"/>
            <a:ext cx="9144000" cy="1042224"/>
          </a:xfrm>
          <a:prstGeom prst="rect">
            <a:avLst/>
          </a:prstGeom>
          <a:noFill/>
          <a:ln w="12700">
            <a:noFill/>
            <a:miter lim="800000"/>
            <a:headEnd/>
            <a:tailEnd/>
          </a:ln>
        </p:spPr>
        <p:txBody>
          <a:bodyPr wrap="square" lIns="87265" tIns="43632" rIns="87265" bIns="43632">
            <a:spAutoFit/>
          </a:bodyPr>
          <a:lstStyle/>
          <a:p>
            <a:pPr defTabSz="873125">
              <a:spcBef>
                <a:spcPct val="50000"/>
              </a:spcBef>
              <a:buNone/>
            </a:pPr>
            <a:r>
              <a:rPr lang="ru-RU" b="1" i="1" dirty="0" smtClean="0">
                <a:solidFill>
                  <a:srgbClr val="000099"/>
                </a:solidFill>
                <a:latin typeface="Times New Roman" pitchFamily="18" charset="0"/>
              </a:rPr>
              <a:t>Задача 5 . </a:t>
            </a:r>
            <a:r>
              <a:rPr lang="ru-RU" sz="1500" b="1" i="1" dirty="0" smtClean="0">
                <a:solidFill>
                  <a:srgbClr val="000099"/>
                </a:solidFill>
                <a:latin typeface="Times New Roman" pitchFamily="18" charset="0"/>
              </a:rPr>
              <a:t>ОЦЕНКА </a:t>
            </a:r>
            <a:r>
              <a:rPr lang="ru-RU" sz="1500" b="1" i="1" dirty="0">
                <a:solidFill>
                  <a:srgbClr val="000099"/>
                </a:solidFill>
                <a:latin typeface="Times New Roman" pitchFamily="18" charset="0"/>
              </a:rPr>
              <a:t>ТЕКУЩЕГО СОСТОЯНИЯ И ПРОГНОЗИРОВАНИЕ ИЗМЕНЕНИЯ ЗНАЧЕНИЙ ПОКАЗАТЕЛЕЙ БЕЗОПАСНОСТИ ДВИЖЕНИЯ ДЛЯ КОНКРЕТНЫХ УЧАСТКОВ ЖЕЛЕЗНЫХ ДОРОГ.</a:t>
            </a:r>
          </a:p>
        </p:txBody>
      </p:sp>
      <p:sp>
        <p:nvSpPr>
          <p:cNvPr id="4097" name="Rectangle 1"/>
          <p:cNvSpPr>
            <a:spLocks noChangeArrowheads="1"/>
          </p:cNvSpPr>
          <p:nvPr/>
        </p:nvSpPr>
        <p:spPr bwMode="auto">
          <a:xfrm>
            <a:off x="0" y="2299157"/>
            <a:ext cx="91440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Реализация данной задачи основана на основе  применения  - </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Методики и модели расчета рисков.</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Суть данной составляющей раскрыта в реализации задач функциональной стратегии, описанных в пунктах 4.1, 4.2, 4.3 методических указаний. </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0" y="3810000"/>
            <a:ext cx="9144000" cy="1138773"/>
          </a:xfrm>
          <a:prstGeom prst="rect">
            <a:avLst/>
          </a:prstGeom>
        </p:spPr>
        <p:txBody>
          <a:bodyPr wrap="square">
            <a:spAutoFit/>
          </a:bodyPr>
          <a:lstStyle/>
          <a:p>
            <a:r>
              <a:rPr lang="ru-RU" sz="2000" dirty="0" smtClean="0">
                <a:latin typeface="Times New Roman" pitchFamily="18" charset="0"/>
                <a:cs typeface="Times New Roman" pitchFamily="18" charset="0"/>
              </a:rPr>
              <a:t>Методика оценки рисков является основой для прогнозирования изменения показателей безопасности движения и в текущее время может быть выполнена на основании результатов </a:t>
            </a:r>
            <a:r>
              <a:rPr lang="ru-RU" sz="2800" b="1" dirty="0" smtClean="0">
                <a:latin typeface="Times New Roman" pitchFamily="18" charset="0"/>
                <a:cs typeface="Times New Roman" pitchFamily="18" charset="0"/>
              </a:rPr>
              <a:t>факторного анализа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idx="4294967295"/>
          </p:nvPr>
        </p:nvSpPr>
        <p:spPr>
          <a:xfrm>
            <a:off x="457200" y="620713"/>
            <a:ext cx="8229600" cy="835025"/>
          </a:xfrm>
          <a:noFill/>
        </p:spPr>
        <p:txBody>
          <a:bodyPr anchor="t"/>
          <a:lstStyle/>
          <a:p>
            <a:r>
              <a:rPr lang="ru-RU" sz="2400" b="1">
                <a:solidFill>
                  <a:srgbClr val="333399"/>
                </a:solidFill>
              </a:rPr>
              <a:t>КАЧЕСТВЕННЫЕ  КАТЕГОРИИ  РИСКА</a:t>
            </a:r>
          </a:p>
        </p:txBody>
      </p:sp>
      <p:graphicFrame>
        <p:nvGraphicFramePr>
          <p:cNvPr id="137241" name="Group 25"/>
          <p:cNvGraphicFramePr>
            <a:graphicFrameLocks noGrp="1"/>
          </p:cNvGraphicFramePr>
          <p:nvPr/>
        </p:nvGraphicFramePr>
        <p:xfrm>
          <a:off x="519113" y="1171575"/>
          <a:ext cx="8042275" cy="3475673"/>
        </p:xfrm>
        <a:graphic>
          <a:graphicData uri="http://schemas.openxmlformats.org/drawingml/2006/table">
            <a:tbl>
              <a:tblPr/>
              <a:tblGrid>
                <a:gridCol w="2138362"/>
                <a:gridCol w="5903913"/>
              </a:tblGrid>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Категория риска</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Arial" charset="0"/>
                        </a:rPr>
                        <a:t>Действия относительно каждой категории</a:t>
                      </a: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Недопустимый</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Должен исключаться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Нежелательный</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Может быть приемлем только тогда, когда снижение риска невыполнимо и по согласованию с административным органом железнодорожного транспорта и органом надзора за безопасностью</a:t>
                      </a:r>
                      <a:endParaRPr kumimoji="0" lang="ru-RU" sz="1800" b="0" i="0" u="none" strike="noStrike" cap="none" normalizeH="0" baseline="0" smtClean="0">
                        <a:ln>
                          <a:noFill/>
                        </a:ln>
                        <a:solidFill>
                          <a:srgbClr val="000000"/>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Допустимый</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Приемлем при надлежащем контроле и с согласия административного органа железнодорожного транспорта</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Не принимаемый в расчет</a:t>
                      </a: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Приемлем с/без согласия административного органа железнодорожного транспорта</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39" name="Прямоугольник 4"/>
          <p:cNvSpPr>
            <a:spLocks noChangeArrowheads="1"/>
          </p:cNvSpPr>
          <p:nvPr/>
        </p:nvSpPr>
        <p:spPr bwMode="auto">
          <a:xfrm>
            <a:off x="412750" y="4926013"/>
            <a:ext cx="8477250" cy="1477328"/>
          </a:xfrm>
          <a:prstGeom prst="rect">
            <a:avLst/>
          </a:prstGeom>
          <a:noFill/>
          <a:ln w="9525">
            <a:noFill/>
            <a:miter lim="800000"/>
            <a:headEnd/>
            <a:tailEnd/>
          </a:ln>
        </p:spPr>
        <p:txBody>
          <a:bodyPr>
            <a:spAutoFit/>
          </a:bodyPr>
          <a:lstStyle/>
          <a:p>
            <a:r>
              <a:rPr lang="ru-RU" dirty="0">
                <a:solidFill>
                  <a:schemeClr val="accent2"/>
                </a:solidFill>
              </a:rPr>
              <a:t>В таблице дано определение качественных категорий риска и действий, применяемых относительно каждой категории. Административный орган железнодорожного транспорта несет ответственность за установление принципа, который необходимо применять, уровней риска, которые допускаются, и сопоставление этих уровней по различным категориям риска</a:t>
            </a:r>
            <a:r>
              <a:rPr lang="ru-RU" dirty="0" smtClean="0">
                <a:solidFill>
                  <a:schemeClr val="accent2"/>
                </a:solidFill>
              </a:rPr>
              <a:t>.</a:t>
            </a:r>
            <a:endParaRPr lang="en-US" dirty="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617538"/>
            <a:ext cx="8229600" cy="647700"/>
          </a:xfrm>
          <a:noFill/>
          <a:ln/>
        </p:spPr>
        <p:txBody>
          <a:bodyPr anchor="t"/>
          <a:lstStyle/>
          <a:p>
            <a:r>
              <a:rPr lang="ru-RU" sz="2800" b="1">
                <a:solidFill>
                  <a:srgbClr val="333399"/>
                </a:solidFill>
              </a:rPr>
              <a:t>РЕАГИРОВАНИЕ  НА  РИСКИ</a:t>
            </a:r>
          </a:p>
        </p:txBody>
      </p:sp>
      <p:sp>
        <p:nvSpPr>
          <p:cNvPr id="110595" name="Содержимое 2"/>
          <p:cNvSpPr>
            <a:spLocks noGrp="1"/>
          </p:cNvSpPr>
          <p:nvPr>
            <p:ph idx="4294967295"/>
          </p:nvPr>
        </p:nvSpPr>
        <p:spPr>
          <a:xfrm>
            <a:off x="604838" y="1203325"/>
            <a:ext cx="8267700" cy="5383213"/>
          </a:xfrm>
        </p:spPr>
        <p:txBody>
          <a:bodyPr/>
          <a:lstStyle/>
          <a:p>
            <a:pPr marL="358775" indent="-358775">
              <a:spcBef>
                <a:spcPct val="45000"/>
              </a:spcBef>
              <a:buClr>
                <a:srgbClr val="FF0000"/>
              </a:buClr>
              <a:buSzPct val="115000"/>
              <a:buFont typeface="Comic Sans MS" pitchFamily="66" charset="0"/>
              <a:buChar char="!"/>
            </a:pPr>
            <a:r>
              <a:rPr lang="ru-RU" sz="2600">
                <a:latin typeface="Comic Sans MS" pitchFamily="66" charset="0"/>
              </a:rPr>
              <a:t>нельзя рисковать больше, чем это может позволить собственный капитал;</a:t>
            </a:r>
          </a:p>
          <a:p>
            <a:pPr marL="358775" indent="-358775">
              <a:spcBef>
                <a:spcPct val="45000"/>
              </a:spcBef>
              <a:buClr>
                <a:srgbClr val="FF0000"/>
              </a:buClr>
              <a:buSzPct val="115000"/>
              <a:buFont typeface="Comic Sans MS" pitchFamily="66" charset="0"/>
              <a:buChar char="!"/>
            </a:pPr>
            <a:r>
              <a:rPr lang="ru-RU" sz="2600">
                <a:latin typeface="Comic Sans MS" pitchFamily="66" charset="0"/>
              </a:rPr>
              <a:t>всегда надо думать о последствиях риска;</a:t>
            </a:r>
          </a:p>
          <a:p>
            <a:pPr marL="358775" indent="-358775">
              <a:spcBef>
                <a:spcPct val="45000"/>
              </a:spcBef>
              <a:buClr>
                <a:srgbClr val="FF0000"/>
              </a:buClr>
              <a:buSzPct val="115000"/>
              <a:buFont typeface="Comic Sans MS" pitchFamily="66" charset="0"/>
              <a:buChar char="!"/>
            </a:pPr>
            <a:r>
              <a:rPr lang="ru-RU" sz="2600">
                <a:latin typeface="Comic Sans MS" pitchFamily="66" charset="0"/>
              </a:rPr>
              <a:t>положительное решение принимается лишь при отсутствии сомнения;</a:t>
            </a:r>
          </a:p>
          <a:p>
            <a:pPr marL="358775" indent="-358775">
              <a:spcBef>
                <a:spcPct val="45000"/>
              </a:spcBef>
              <a:buClr>
                <a:srgbClr val="FF0000"/>
              </a:buClr>
              <a:buSzPct val="115000"/>
              <a:buFont typeface="Comic Sans MS" pitchFamily="66" charset="0"/>
              <a:buChar char="!"/>
            </a:pPr>
            <a:r>
              <a:rPr lang="ru-RU" sz="2600">
                <a:latin typeface="Comic Sans MS" pitchFamily="66" charset="0"/>
              </a:rPr>
              <a:t>нельзя рисковать многим ради малого;</a:t>
            </a:r>
          </a:p>
          <a:p>
            <a:pPr marL="358775" indent="-358775">
              <a:spcBef>
                <a:spcPct val="45000"/>
              </a:spcBef>
              <a:buClr>
                <a:srgbClr val="FF0000"/>
              </a:buClr>
              <a:buSzPct val="115000"/>
              <a:buFont typeface="Comic Sans MS" pitchFamily="66" charset="0"/>
              <a:buChar char="!"/>
            </a:pPr>
            <a:r>
              <a:rPr lang="ru-RU" sz="2600">
                <a:latin typeface="Comic Sans MS" pitchFamily="66" charset="0"/>
              </a:rPr>
              <a:t>при наличии сомнения принимаются отрицательные решения;</a:t>
            </a:r>
          </a:p>
          <a:p>
            <a:pPr marL="358775" indent="-358775">
              <a:spcBef>
                <a:spcPct val="45000"/>
              </a:spcBef>
              <a:buClr>
                <a:srgbClr val="FF0000"/>
              </a:buClr>
              <a:buSzPct val="115000"/>
              <a:buFont typeface="Comic Sans MS" pitchFamily="66" charset="0"/>
              <a:buChar char="!"/>
            </a:pPr>
            <a:r>
              <a:rPr lang="ru-RU" sz="2600">
                <a:latin typeface="Comic Sans MS" pitchFamily="66" charset="0"/>
              </a:rPr>
              <a:t>нельзя думать, что всегда существует только одно решение, возможно, что есть и другие варианты.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dtcs"/>
          <p:cNvPicPr>
            <a:picLocks noChangeAspect="1" noChangeArrowheads="1"/>
          </p:cNvPicPr>
          <p:nvPr/>
        </p:nvPicPr>
        <p:blipFill>
          <a:blip r:embed="rId3" cstate="print"/>
          <a:srcRect/>
          <a:stretch>
            <a:fillRect/>
          </a:stretch>
        </p:blipFill>
        <p:spPr bwMode="auto">
          <a:xfrm>
            <a:off x="727075" y="1155700"/>
            <a:ext cx="7915275" cy="5702300"/>
          </a:xfrm>
          <a:prstGeom prst="rect">
            <a:avLst/>
          </a:prstGeom>
          <a:noFill/>
        </p:spPr>
      </p:pic>
      <p:sp>
        <p:nvSpPr>
          <p:cNvPr id="49154" name="Rectangle 2"/>
          <p:cNvSpPr>
            <a:spLocks noGrp="1"/>
          </p:cNvSpPr>
          <p:nvPr>
            <p:ph type="title" idx="4294967295"/>
          </p:nvPr>
        </p:nvSpPr>
        <p:spPr/>
        <p:txBody>
          <a:bodyPr anchor="t">
            <a:noAutofit/>
          </a:bodyPr>
          <a:lstStyle/>
          <a:p>
            <a:r>
              <a:rPr lang="ru-RU" sz="2600" b="1">
                <a:solidFill>
                  <a:srgbClr val="333399"/>
                </a:solidFill>
              </a:rPr>
              <a:t>ВЗВЕШИВАЙТЕ СТОИМОСТЬ УПРАВЛЕНИЯ РИСКОМ ПО ОТНОШЕНИЮ К УРОВНЮ ЭТОГО РИСКА</a:t>
            </a:r>
            <a:br>
              <a:rPr lang="ru-RU" sz="2600" b="1">
                <a:solidFill>
                  <a:srgbClr val="333399"/>
                </a:solidFill>
              </a:rPr>
            </a:br>
            <a:endParaRPr lang="ru-RU" sz="2600" b="1">
              <a:solidFill>
                <a:srgbClr val="333399"/>
              </a:solidFill>
            </a:endParaRPr>
          </a:p>
        </p:txBody>
      </p:sp>
      <p:sp>
        <p:nvSpPr>
          <p:cNvPr id="112644" name="WordArt 4"/>
          <p:cNvSpPr>
            <a:spLocks noChangeArrowheads="1" noChangeShapeType="1" noTextEdit="1"/>
          </p:cNvSpPr>
          <p:nvPr/>
        </p:nvSpPr>
        <p:spPr bwMode="auto">
          <a:xfrm rot="-488180">
            <a:off x="3532188" y="2559050"/>
            <a:ext cx="2230437" cy="523875"/>
          </a:xfrm>
          <a:prstGeom prst="rect">
            <a:avLst/>
          </a:prstGeom>
        </p:spPr>
        <p:txBody>
          <a:bodyPr wrap="none" fromWordArt="1">
            <a:prstTxWarp prst="textPlain">
              <a:avLst>
                <a:gd name="adj" fmla="val 50000"/>
              </a:avLst>
            </a:prstTxWarp>
          </a:bodyPr>
          <a:lstStyle/>
          <a:p>
            <a:pPr algn="ctr"/>
            <a:r>
              <a:rPr lang="ru-RU" sz="3600" kern="10">
                <a:ln w="12700">
                  <a:solidFill>
                    <a:srgbClr val="800000"/>
                  </a:solidFill>
                  <a:round/>
                  <a:headEnd/>
                  <a:tailEnd/>
                </a:ln>
                <a:solidFill>
                  <a:srgbClr val="800000">
                    <a:alpha val="50000"/>
                  </a:srgbClr>
                </a:solidFill>
                <a:effectLst>
                  <a:outerShdw dist="45791" dir="2021404" algn="ctr" rotWithShape="0">
                    <a:srgbClr val="9999FF"/>
                  </a:outerShdw>
                </a:effectLst>
                <a:latin typeface="Arial"/>
                <a:cs typeface="Arial"/>
              </a:rPr>
              <a:t>РИ  СК</a:t>
            </a:r>
          </a:p>
        </p:txBody>
      </p:sp>
      <p:sp>
        <p:nvSpPr>
          <p:cNvPr id="112645" name="WordArt 5"/>
          <p:cNvSpPr>
            <a:spLocks noChangeArrowheads="1" noChangeShapeType="1" noTextEdit="1"/>
          </p:cNvSpPr>
          <p:nvPr/>
        </p:nvSpPr>
        <p:spPr bwMode="auto">
          <a:xfrm>
            <a:off x="1244600" y="4775200"/>
            <a:ext cx="2876550" cy="1189038"/>
          </a:xfrm>
          <a:prstGeom prst="rect">
            <a:avLst/>
          </a:prstGeom>
        </p:spPr>
        <p:txBody>
          <a:bodyPr wrap="none" fromWordArt="1">
            <a:prstTxWarp prst="textInflateTop">
              <a:avLst>
                <a:gd name="adj" fmla="val 44727"/>
              </a:avLst>
            </a:prstTxWarp>
          </a:bodyPr>
          <a:lstStyle/>
          <a:p>
            <a:pPr algn="ctr"/>
            <a:r>
              <a:rPr lang="ru-RU" sz="3600" kern="10">
                <a:ln w="9525">
                  <a:solidFill>
                    <a:srgbClr val="800000"/>
                  </a:solidFill>
                  <a:round/>
                  <a:headEnd/>
                  <a:tailEnd/>
                </a:ln>
                <a:solidFill>
                  <a:srgbClr val="FF6600"/>
                </a:solidFill>
                <a:effectLst>
                  <a:outerShdw dist="56796" dir="3806097" algn="ctr" rotWithShape="0">
                    <a:srgbClr val="CC00CC">
                      <a:alpha val="50000"/>
                    </a:srgbClr>
                  </a:outerShdw>
                </a:effectLst>
                <a:latin typeface="Times New Roman"/>
                <a:cs typeface="Times New Roman"/>
              </a:rPr>
              <a:t>Затраты на</a:t>
            </a:r>
          </a:p>
          <a:p>
            <a:pPr algn="ctr"/>
            <a:r>
              <a:rPr lang="ru-RU" sz="3600" kern="10">
                <a:ln w="9525">
                  <a:solidFill>
                    <a:srgbClr val="800000"/>
                  </a:solidFill>
                  <a:round/>
                  <a:headEnd/>
                  <a:tailEnd/>
                </a:ln>
                <a:solidFill>
                  <a:srgbClr val="FF6600"/>
                </a:solidFill>
                <a:effectLst>
                  <a:outerShdw dist="56796" dir="3806097" algn="ctr" rotWithShape="0">
                    <a:srgbClr val="CC00CC">
                      <a:alpha val="50000"/>
                    </a:srgbClr>
                  </a:outerShdw>
                </a:effectLst>
                <a:latin typeface="Times New Roman"/>
                <a:cs typeface="Times New Roman"/>
              </a:rPr>
              <a:t>управление</a:t>
            </a:r>
          </a:p>
        </p:txBody>
      </p:sp>
      <p:sp>
        <p:nvSpPr>
          <p:cNvPr id="112646" name="WordArt 6"/>
          <p:cNvSpPr>
            <a:spLocks noChangeArrowheads="1" noChangeShapeType="1" noTextEdit="1"/>
          </p:cNvSpPr>
          <p:nvPr/>
        </p:nvSpPr>
        <p:spPr bwMode="auto">
          <a:xfrm>
            <a:off x="5299075" y="4200525"/>
            <a:ext cx="2768600" cy="1474788"/>
          </a:xfrm>
          <a:prstGeom prst="rect">
            <a:avLst/>
          </a:prstGeom>
        </p:spPr>
        <p:txBody>
          <a:bodyPr wrap="none" fromWordArt="1">
            <a:prstTxWarp prst="textInflateTop">
              <a:avLst>
                <a:gd name="adj" fmla="val 23250"/>
              </a:avLst>
            </a:prstTxWarp>
          </a:bodyPr>
          <a:lstStyle/>
          <a:p>
            <a:pPr algn="ctr"/>
            <a:r>
              <a:rPr lang="ru-RU" sz="3600" kern="10">
                <a:ln w="9525">
                  <a:solidFill>
                    <a:srgbClr val="660066"/>
                  </a:solidFill>
                  <a:round/>
                  <a:headEnd/>
                  <a:tailEnd/>
                </a:ln>
                <a:solidFill>
                  <a:srgbClr val="FF0066"/>
                </a:solidFill>
                <a:effectLst>
                  <a:outerShdw dist="56796" dir="3806097" algn="ctr" rotWithShape="0">
                    <a:srgbClr val="CC00CC">
                      <a:alpha val="50000"/>
                    </a:srgbClr>
                  </a:outerShdw>
                </a:effectLst>
                <a:latin typeface="Times New Roman"/>
                <a:cs typeface="Times New Roman"/>
              </a:rPr>
              <a:t>Стоимость</a:t>
            </a:r>
          </a:p>
          <a:p>
            <a:pPr algn="ctr"/>
            <a:r>
              <a:rPr lang="ru-RU" sz="3600" kern="10">
                <a:ln w="9525">
                  <a:solidFill>
                    <a:srgbClr val="660066"/>
                  </a:solidFill>
                  <a:round/>
                  <a:headEnd/>
                  <a:tailEnd/>
                </a:ln>
                <a:solidFill>
                  <a:srgbClr val="FF0066"/>
                </a:solidFill>
                <a:effectLst>
                  <a:outerShdw dist="56796" dir="3806097" algn="ctr" rotWithShape="0">
                    <a:srgbClr val="CC00CC">
                      <a:alpha val="50000"/>
                    </a:srgbClr>
                  </a:outerShdw>
                </a:effectLst>
                <a:latin typeface="Times New Roman"/>
                <a:cs typeface="Times New Roman"/>
              </a:rPr>
              <a:t>вероятного</a:t>
            </a:r>
          </a:p>
          <a:p>
            <a:pPr algn="ctr"/>
            <a:r>
              <a:rPr lang="ru-RU" sz="3600" kern="10">
                <a:ln w="9525">
                  <a:solidFill>
                    <a:srgbClr val="660066"/>
                  </a:solidFill>
                  <a:round/>
                  <a:headEnd/>
                  <a:tailEnd/>
                </a:ln>
                <a:solidFill>
                  <a:srgbClr val="FF0066"/>
                </a:solidFill>
                <a:effectLst>
                  <a:outerShdw dist="56796" dir="3806097" algn="ctr" rotWithShape="0">
                    <a:srgbClr val="CC00CC">
                      <a:alpha val="50000"/>
                    </a:srgbClr>
                  </a:outerShdw>
                </a:effectLst>
                <a:latin typeface="Times New Roman"/>
                <a:cs typeface="Times New Roman"/>
              </a:rPr>
              <a:t>ущерба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Заголовок 1"/>
          <p:cNvSpPr>
            <a:spLocks noGrp="1"/>
          </p:cNvSpPr>
          <p:nvPr>
            <p:ph type="title" idx="4294967295"/>
          </p:nvPr>
        </p:nvSpPr>
        <p:spPr>
          <a:xfrm>
            <a:off x="457200" y="617538"/>
            <a:ext cx="8229600" cy="1143000"/>
          </a:xfrm>
        </p:spPr>
        <p:txBody>
          <a:bodyPr anchor="t"/>
          <a:lstStyle/>
          <a:p>
            <a:r>
              <a:rPr lang="ru-RU" sz="2800" b="1">
                <a:solidFill>
                  <a:srgbClr val="333399"/>
                </a:solidFill>
              </a:rPr>
              <a:t>МОНИТОРИНГ  И  УПРАВЛЕНИЕ  РИСКАМИ. </a:t>
            </a:r>
            <a:br>
              <a:rPr lang="ru-RU" sz="2800" b="1">
                <a:solidFill>
                  <a:srgbClr val="333399"/>
                </a:solidFill>
              </a:rPr>
            </a:br>
            <a:r>
              <a:rPr lang="ru-RU" sz="2800" b="1">
                <a:solidFill>
                  <a:srgbClr val="333399"/>
                </a:solidFill>
              </a:rPr>
              <a:t>ЭТАПЫ  РЕАГИРОВАНИЯ  НА  РИСКИ</a:t>
            </a:r>
          </a:p>
        </p:txBody>
      </p:sp>
      <p:graphicFrame>
        <p:nvGraphicFramePr>
          <p:cNvPr id="5" name="Схема 4"/>
          <p:cNvGraphicFramePr/>
          <p:nvPr/>
        </p:nvGraphicFramePr>
        <p:xfrm>
          <a:off x="1182665" y="1874824"/>
          <a:ext cx="6929485"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ый треугольник 7"/>
          <p:cNvSpPr/>
          <p:nvPr/>
        </p:nvSpPr>
        <p:spPr>
          <a:xfrm rot="13491080">
            <a:off x="1320518" y="3778511"/>
            <a:ext cx="857256" cy="857256"/>
          </a:xfrm>
          <a:prstGeom prst="rtTriangle">
            <a:avLst/>
          </a:prstGeom>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ый треугольник 9"/>
          <p:cNvSpPr/>
          <p:nvPr/>
        </p:nvSpPr>
        <p:spPr>
          <a:xfrm rot="13491080">
            <a:off x="1320518" y="2164011"/>
            <a:ext cx="857256" cy="857256"/>
          </a:xfrm>
          <a:prstGeom prst="rtTriangle">
            <a:avLst/>
          </a:prstGeom>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ый треугольник 10"/>
          <p:cNvSpPr/>
          <p:nvPr/>
        </p:nvSpPr>
        <p:spPr>
          <a:xfrm rot="13491080">
            <a:off x="1320518" y="5383483"/>
            <a:ext cx="857256" cy="857256"/>
          </a:xfrm>
          <a:prstGeom prst="rtTriangle">
            <a:avLst/>
          </a:prstGeom>
          <a:ln w="34925">
            <a:solidFill>
              <a:srgbClr val="FFFFFF"/>
            </a:solidFill>
          </a:ln>
          <a:effectLst>
            <a:outerShdw blurRad="317500" dir="2700000" algn="ctr">
              <a:srgbClr val="000000">
                <a:alpha val="43000"/>
              </a:srgbClr>
            </a:outerShdw>
          </a:effectLst>
          <a:scene3d>
            <a:camera prst="perspectiveFront"/>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TextBox 11"/>
          <p:cNvSpPr txBox="1"/>
          <p:nvPr/>
        </p:nvSpPr>
        <p:spPr>
          <a:xfrm>
            <a:off x="1738293" y="2315084"/>
            <a:ext cx="412292"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3200" b="1" dirty="0">
                <a:ln w="50800"/>
                <a:solidFill>
                  <a:schemeClr val="bg1">
                    <a:shade val="50000"/>
                  </a:schemeClr>
                </a:solidFill>
              </a:rPr>
              <a:t>1</a:t>
            </a:r>
            <a:endParaRPr lang="ru-RU" sz="3200" b="1" dirty="0">
              <a:ln w="50800"/>
              <a:solidFill>
                <a:schemeClr val="bg1">
                  <a:shade val="50000"/>
                </a:schemeClr>
              </a:solidFill>
            </a:endParaRPr>
          </a:p>
        </p:txBody>
      </p:sp>
      <p:sp>
        <p:nvSpPr>
          <p:cNvPr id="13" name="TextBox 12"/>
          <p:cNvSpPr txBox="1"/>
          <p:nvPr/>
        </p:nvSpPr>
        <p:spPr>
          <a:xfrm>
            <a:off x="1738293" y="3877195"/>
            <a:ext cx="412292"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ru-RU" sz="3200" b="1" dirty="0">
                <a:ln w="50800"/>
                <a:solidFill>
                  <a:schemeClr val="bg1">
                    <a:shade val="50000"/>
                  </a:schemeClr>
                </a:solidFill>
              </a:rPr>
              <a:t>2</a:t>
            </a:r>
          </a:p>
        </p:txBody>
      </p:sp>
      <p:sp>
        <p:nvSpPr>
          <p:cNvPr id="14" name="TextBox 13"/>
          <p:cNvSpPr txBox="1"/>
          <p:nvPr/>
        </p:nvSpPr>
        <p:spPr>
          <a:xfrm>
            <a:off x="1738293" y="5501219"/>
            <a:ext cx="412292"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ru-RU" sz="3200" b="1" dirty="0">
                <a:ln w="50800"/>
                <a:solidFill>
                  <a:schemeClr val="bg1">
                    <a:shade val="50000"/>
                  </a:schemeClr>
                </a:solidFill>
              </a:rPr>
              <a:t>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04838"/>
            <a:ext cx="8229600" cy="596900"/>
          </a:xfrm>
        </p:spPr>
        <p:txBody>
          <a:bodyPr/>
          <a:lstStyle/>
          <a:p>
            <a:r>
              <a:rPr lang="ru-RU" sz="2800" b="1">
                <a:solidFill>
                  <a:srgbClr val="333399"/>
                </a:solidFill>
              </a:rPr>
              <a:t>РИСКИ </a:t>
            </a:r>
            <a:r>
              <a:rPr lang="en-US" sz="2800" b="1">
                <a:solidFill>
                  <a:srgbClr val="333399"/>
                </a:solidFill>
              </a:rPr>
              <a:t> </a:t>
            </a:r>
            <a:r>
              <a:rPr lang="ru-RU" sz="2800" b="1">
                <a:solidFill>
                  <a:srgbClr val="333399"/>
                </a:solidFill>
              </a:rPr>
              <a:t>И  МЕТОДЫ  РАБОТЫ  С  НИМИ</a:t>
            </a:r>
          </a:p>
        </p:txBody>
      </p:sp>
      <p:grpSp>
        <p:nvGrpSpPr>
          <p:cNvPr id="2" name="Group 22"/>
          <p:cNvGrpSpPr>
            <a:grpSpLocks/>
          </p:cNvGrpSpPr>
          <p:nvPr/>
        </p:nvGrpSpPr>
        <p:grpSpPr bwMode="auto">
          <a:xfrm>
            <a:off x="2489200" y="1562100"/>
            <a:ext cx="2743200" cy="800100"/>
            <a:chOff x="2056" y="968"/>
            <a:chExt cx="1728" cy="504"/>
          </a:xfrm>
        </p:grpSpPr>
        <p:sp>
          <p:nvSpPr>
            <p:cNvPr id="28676" name="Text Box 4"/>
            <p:cNvSpPr txBox="1">
              <a:spLocks noChangeArrowheads="1"/>
            </p:cNvSpPr>
            <p:nvPr/>
          </p:nvSpPr>
          <p:spPr bwMode="auto">
            <a:xfrm>
              <a:off x="2423" y="1018"/>
              <a:ext cx="996" cy="365"/>
            </a:xfrm>
            <a:prstGeom prst="rect">
              <a:avLst/>
            </a:prstGeom>
            <a:noFill/>
            <a:ln w="9525">
              <a:noFill/>
              <a:miter lim="800000"/>
              <a:headEnd/>
              <a:tailEnd/>
            </a:ln>
            <a:effectLst/>
          </p:spPr>
          <p:txBody>
            <a:bodyPr wrap="none">
              <a:spAutoFit/>
            </a:bodyPr>
            <a:lstStyle/>
            <a:p>
              <a:pPr algn="ctr"/>
              <a:r>
                <a:rPr lang="ru-RU" sz="3200" b="1">
                  <a:solidFill>
                    <a:srgbClr val="CC0000"/>
                  </a:solidFill>
                </a:rPr>
                <a:t>РИСКИ</a:t>
              </a:r>
            </a:p>
          </p:txBody>
        </p:sp>
        <p:sp>
          <p:nvSpPr>
            <p:cNvPr id="28677" name="Oval 5"/>
            <p:cNvSpPr>
              <a:spLocks noChangeArrowheads="1"/>
            </p:cNvSpPr>
            <p:nvPr/>
          </p:nvSpPr>
          <p:spPr bwMode="auto">
            <a:xfrm>
              <a:off x="2056" y="968"/>
              <a:ext cx="1728" cy="504"/>
            </a:xfrm>
            <a:prstGeom prst="ellipse">
              <a:avLst/>
            </a:prstGeom>
            <a:noFill/>
            <a:ln w="57150" cmpd="thickThin">
              <a:solidFill>
                <a:srgbClr val="CC0000"/>
              </a:solidFill>
              <a:round/>
              <a:headEnd/>
              <a:tailEnd/>
            </a:ln>
            <a:effectLst/>
          </p:spPr>
          <p:txBody>
            <a:bodyPr wrap="none" anchor="ctr"/>
            <a:lstStyle/>
            <a:p>
              <a:pPr algn="ctr"/>
              <a:endParaRPr lang="ru-RU">
                <a:solidFill>
                  <a:srgbClr val="CC0000"/>
                </a:solidFill>
              </a:endParaRPr>
            </a:p>
          </p:txBody>
        </p:sp>
      </p:grpSp>
      <p:grpSp>
        <p:nvGrpSpPr>
          <p:cNvPr id="3" name="Group 19"/>
          <p:cNvGrpSpPr>
            <a:grpSpLocks/>
          </p:cNvGrpSpPr>
          <p:nvPr/>
        </p:nvGrpSpPr>
        <p:grpSpPr bwMode="auto">
          <a:xfrm>
            <a:off x="254000" y="3073400"/>
            <a:ext cx="2730500" cy="1562100"/>
            <a:chOff x="184" y="1728"/>
            <a:chExt cx="1720" cy="984"/>
          </a:xfrm>
        </p:grpSpPr>
        <p:sp>
          <p:nvSpPr>
            <p:cNvPr id="28678" name="Text Box 6"/>
            <p:cNvSpPr txBox="1">
              <a:spLocks noChangeArrowheads="1"/>
            </p:cNvSpPr>
            <p:nvPr/>
          </p:nvSpPr>
          <p:spPr bwMode="auto">
            <a:xfrm>
              <a:off x="240" y="1745"/>
              <a:ext cx="1605" cy="518"/>
            </a:xfrm>
            <a:prstGeom prst="rect">
              <a:avLst/>
            </a:prstGeom>
            <a:noFill/>
            <a:ln w="9525">
              <a:noFill/>
              <a:miter lim="800000"/>
              <a:headEnd/>
              <a:tailEnd/>
            </a:ln>
            <a:effectLst/>
          </p:spPr>
          <p:txBody>
            <a:bodyPr wrap="none">
              <a:spAutoFit/>
            </a:bodyPr>
            <a:lstStyle/>
            <a:p>
              <a:pPr algn="ctr"/>
              <a:r>
                <a:rPr lang="ru-RU" sz="2400" b="1">
                  <a:solidFill>
                    <a:srgbClr val="333399"/>
                  </a:solidFill>
                </a:rPr>
                <a:t>Экономические</a:t>
              </a:r>
              <a:br>
                <a:rPr lang="ru-RU" sz="2400" b="1">
                  <a:solidFill>
                    <a:srgbClr val="333399"/>
                  </a:solidFill>
                </a:rPr>
              </a:br>
              <a:r>
                <a:rPr lang="ru-RU" sz="2400" b="1">
                  <a:solidFill>
                    <a:srgbClr val="333399"/>
                  </a:solidFill>
                </a:rPr>
                <a:t>риски</a:t>
              </a:r>
            </a:p>
          </p:txBody>
        </p:sp>
        <p:sp>
          <p:nvSpPr>
            <p:cNvPr id="28679" name="Rectangle 7"/>
            <p:cNvSpPr>
              <a:spLocks noChangeArrowheads="1"/>
            </p:cNvSpPr>
            <p:nvPr/>
          </p:nvSpPr>
          <p:spPr bwMode="auto">
            <a:xfrm>
              <a:off x="184" y="1728"/>
              <a:ext cx="1720" cy="984"/>
            </a:xfrm>
            <a:prstGeom prst="rect">
              <a:avLst/>
            </a:prstGeom>
            <a:noFill/>
            <a:ln w="76200" cmpd="tri">
              <a:solidFill>
                <a:schemeClr val="tx1"/>
              </a:solidFill>
              <a:miter lim="800000"/>
              <a:headEnd/>
              <a:tailEnd/>
            </a:ln>
            <a:effectLst/>
          </p:spPr>
          <p:txBody>
            <a:bodyPr wrap="none" anchor="ctr"/>
            <a:lstStyle/>
            <a:p>
              <a:endParaRPr lang="ru-RU"/>
            </a:p>
          </p:txBody>
        </p:sp>
        <p:sp>
          <p:nvSpPr>
            <p:cNvPr id="28685" name="Line 13"/>
            <p:cNvSpPr>
              <a:spLocks noChangeShapeType="1"/>
            </p:cNvSpPr>
            <p:nvPr/>
          </p:nvSpPr>
          <p:spPr bwMode="auto">
            <a:xfrm>
              <a:off x="184" y="2272"/>
              <a:ext cx="1720" cy="0"/>
            </a:xfrm>
            <a:prstGeom prst="line">
              <a:avLst/>
            </a:prstGeom>
            <a:noFill/>
            <a:ln w="28575">
              <a:solidFill>
                <a:schemeClr val="tx1"/>
              </a:solidFill>
              <a:round/>
              <a:headEnd/>
              <a:tailEnd/>
            </a:ln>
            <a:effectLst/>
          </p:spPr>
          <p:txBody>
            <a:bodyPr/>
            <a:lstStyle/>
            <a:p>
              <a:endParaRPr lang="ru-RU"/>
            </a:p>
          </p:txBody>
        </p:sp>
        <p:sp>
          <p:nvSpPr>
            <p:cNvPr id="28688" name="Text Box 16"/>
            <p:cNvSpPr txBox="1">
              <a:spLocks noChangeArrowheads="1"/>
            </p:cNvSpPr>
            <p:nvPr/>
          </p:nvSpPr>
          <p:spPr bwMode="auto">
            <a:xfrm>
              <a:off x="420" y="2271"/>
              <a:ext cx="1251" cy="404"/>
            </a:xfrm>
            <a:prstGeom prst="rect">
              <a:avLst/>
            </a:prstGeom>
            <a:noFill/>
            <a:ln w="9525">
              <a:noFill/>
              <a:miter lim="800000"/>
              <a:headEnd/>
              <a:tailEnd/>
            </a:ln>
            <a:effectLst/>
          </p:spPr>
          <p:txBody>
            <a:bodyPr wrap="none">
              <a:spAutoFit/>
            </a:bodyPr>
            <a:lstStyle/>
            <a:p>
              <a:pPr algn="ctr"/>
              <a:r>
                <a:rPr lang="ru-RU" b="1">
                  <a:solidFill>
                    <a:srgbClr val="CC0000"/>
                  </a:solidFill>
                </a:rPr>
                <a:t>Статистическая</a:t>
              </a:r>
              <a:br>
                <a:rPr lang="ru-RU" b="1">
                  <a:solidFill>
                    <a:srgbClr val="CC0000"/>
                  </a:solidFill>
                </a:rPr>
              </a:br>
              <a:r>
                <a:rPr lang="ru-RU" b="1">
                  <a:solidFill>
                    <a:srgbClr val="CC0000"/>
                  </a:solidFill>
                </a:rPr>
                <a:t>оптимизация</a:t>
              </a:r>
            </a:p>
          </p:txBody>
        </p:sp>
      </p:grpSp>
      <p:grpSp>
        <p:nvGrpSpPr>
          <p:cNvPr id="4" name="Group 20"/>
          <p:cNvGrpSpPr>
            <a:grpSpLocks/>
          </p:cNvGrpSpPr>
          <p:nvPr/>
        </p:nvGrpSpPr>
        <p:grpSpPr bwMode="auto">
          <a:xfrm>
            <a:off x="3187700" y="3073400"/>
            <a:ext cx="2819400" cy="1549400"/>
            <a:chOff x="2016" y="1728"/>
            <a:chExt cx="1776" cy="976"/>
          </a:xfrm>
        </p:grpSpPr>
        <p:sp>
          <p:nvSpPr>
            <p:cNvPr id="28682" name="Text Box 10"/>
            <p:cNvSpPr txBox="1">
              <a:spLocks noChangeArrowheads="1"/>
            </p:cNvSpPr>
            <p:nvPr/>
          </p:nvSpPr>
          <p:spPr bwMode="auto">
            <a:xfrm>
              <a:off x="2022" y="1745"/>
              <a:ext cx="1768" cy="518"/>
            </a:xfrm>
            <a:prstGeom prst="rect">
              <a:avLst/>
            </a:prstGeom>
            <a:noFill/>
            <a:ln w="9525">
              <a:noFill/>
              <a:miter lim="800000"/>
              <a:headEnd/>
              <a:tailEnd/>
            </a:ln>
            <a:effectLst/>
          </p:spPr>
          <p:txBody>
            <a:bodyPr wrap="none">
              <a:spAutoFit/>
            </a:bodyPr>
            <a:lstStyle/>
            <a:p>
              <a:pPr algn="ctr"/>
              <a:r>
                <a:rPr lang="ru-RU" sz="2400" b="1">
                  <a:solidFill>
                    <a:srgbClr val="333399"/>
                  </a:solidFill>
                </a:rPr>
                <a:t>Риски в проектах</a:t>
              </a:r>
              <a:br>
                <a:rPr lang="ru-RU" sz="2400" b="1">
                  <a:solidFill>
                    <a:srgbClr val="333399"/>
                  </a:solidFill>
                </a:rPr>
              </a:br>
              <a:r>
                <a:rPr lang="ru-RU" sz="2400" b="1">
                  <a:solidFill>
                    <a:srgbClr val="333399"/>
                  </a:solidFill>
                </a:rPr>
                <a:t> (работах)</a:t>
              </a:r>
            </a:p>
          </p:txBody>
        </p:sp>
        <p:sp>
          <p:nvSpPr>
            <p:cNvPr id="28680" name="Rectangle 8"/>
            <p:cNvSpPr>
              <a:spLocks noChangeArrowheads="1"/>
            </p:cNvSpPr>
            <p:nvPr/>
          </p:nvSpPr>
          <p:spPr bwMode="auto">
            <a:xfrm>
              <a:off x="2016" y="1728"/>
              <a:ext cx="1776" cy="976"/>
            </a:xfrm>
            <a:prstGeom prst="rect">
              <a:avLst/>
            </a:prstGeom>
            <a:noFill/>
            <a:ln w="76200" cmpd="tri">
              <a:solidFill>
                <a:schemeClr val="tx1"/>
              </a:solidFill>
              <a:miter lim="800000"/>
              <a:headEnd/>
              <a:tailEnd/>
            </a:ln>
            <a:effectLst/>
          </p:spPr>
          <p:txBody>
            <a:bodyPr wrap="none" anchor="ctr"/>
            <a:lstStyle/>
            <a:p>
              <a:endParaRPr lang="ru-RU"/>
            </a:p>
          </p:txBody>
        </p:sp>
        <p:sp>
          <p:nvSpPr>
            <p:cNvPr id="28683" name="Line 11"/>
            <p:cNvSpPr>
              <a:spLocks noChangeShapeType="1"/>
            </p:cNvSpPr>
            <p:nvPr/>
          </p:nvSpPr>
          <p:spPr bwMode="auto">
            <a:xfrm>
              <a:off x="2016" y="2272"/>
              <a:ext cx="1768" cy="0"/>
            </a:xfrm>
            <a:prstGeom prst="line">
              <a:avLst/>
            </a:prstGeom>
            <a:noFill/>
            <a:ln w="28575">
              <a:solidFill>
                <a:schemeClr val="tx1"/>
              </a:solidFill>
              <a:round/>
              <a:headEnd/>
              <a:tailEnd/>
            </a:ln>
            <a:effectLst/>
          </p:spPr>
          <p:txBody>
            <a:bodyPr/>
            <a:lstStyle/>
            <a:p>
              <a:endParaRPr lang="ru-RU"/>
            </a:p>
          </p:txBody>
        </p:sp>
        <p:sp>
          <p:nvSpPr>
            <p:cNvPr id="28689" name="Text Box 17"/>
            <p:cNvSpPr txBox="1">
              <a:spLocks noChangeArrowheads="1"/>
            </p:cNvSpPr>
            <p:nvPr/>
          </p:nvSpPr>
          <p:spPr bwMode="auto">
            <a:xfrm>
              <a:off x="2051" y="2337"/>
              <a:ext cx="1708" cy="288"/>
            </a:xfrm>
            <a:prstGeom prst="rect">
              <a:avLst/>
            </a:prstGeom>
            <a:noFill/>
            <a:ln w="9525">
              <a:noFill/>
              <a:miter lim="800000"/>
              <a:headEnd/>
              <a:tailEnd/>
            </a:ln>
            <a:effectLst/>
          </p:spPr>
          <p:txBody>
            <a:bodyPr wrap="none">
              <a:spAutoFit/>
            </a:bodyPr>
            <a:lstStyle/>
            <a:p>
              <a:pPr algn="ctr"/>
              <a:r>
                <a:rPr lang="en-US" sz="2400" b="1">
                  <a:solidFill>
                    <a:srgbClr val="CC0000"/>
                  </a:solidFill>
                </a:rPr>
                <a:t>Risk Assessment</a:t>
              </a:r>
              <a:endParaRPr lang="ru-RU" sz="2400" b="1">
                <a:solidFill>
                  <a:srgbClr val="CC0000"/>
                </a:solidFill>
              </a:endParaRPr>
            </a:p>
          </p:txBody>
        </p:sp>
      </p:grpSp>
      <p:grpSp>
        <p:nvGrpSpPr>
          <p:cNvPr id="5" name="Group 21"/>
          <p:cNvGrpSpPr>
            <a:grpSpLocks/>
          </p:cNvGrpSpPr>
          <p:nvPr/>
        </p:nvGrpSpPr>
        <p:grpSpPr bwMode="auto">
          <a:xfrm>
            <a:off x="6197600" y="3073400"/>
            <a:ext cx="2730500" cy="1549400"/>
            <a:chOff x="3896" y="1728"/>
            <a:chExt cx="1720" cy="976"/>
          </a:xfrm>
        </p:grpSpPr>
        <p:sp>
          <p:nvSpPr>
            <p:cNvPr id="28681" name="Rectangle 9"/>
            <p:cNvSpPr>
              <a:spLocks noChangeArrowheads="1"/>
            </p:cNvSpPr>
            <p:nvPr/>
          </p:nvSpPr>
          <p:spPr bwMode="auto">
            <a:xfrm>
              <a:off x="3896" y="1728"/>
              <a:ext cx="1720" cy="976"/>
            </a:xfrm>
            <a:prstGeom prst="rect">
              <a:avLst/>
            </a:prstGeom>
            <a:noFill/>
            <a:ln w="76200" cmpd="tri">
              <a:solidFill>
                <a:schemeClr val="tx1"/>
              </a:solidFill>
              <a:miter lim="800000"/>
              <a:headEnd/>
              <a:tailEnd/>
            </a:ln>
            <a:effectLst/>
          </p:spPr>
          <p:txBody>
            <a:bodyPr wrap="none" anchor="ctr"/>
            <a:lstStyle/>
            <a:p>
              <a:endParaRPr lang="ru-RU"/>
            </a:p>
          </p:txBody>
        </p:sp>
        <p:sp>
          <p:nvSpPr>
            <p:cNvPr id="28686" name="Line 14"/>
            <p:cNvSpPr>
              <a:spLocks noChangeShapeType="1"/>
            </p:cNvSpPr>
            <p:nvPr/>
          </p:nvSpPr>
          <p:spPr bwMode="auto">
            <a:xfrm>
              <a:off x="3896" y="2272"/>
              <a:ext cx="1720" cy="0"/>
            </a:xfrm>
            <a:prstGeom prst="line">
              <a:avLst/>
            </a:prstGeom>
            <a:noFill/>
            <a:ln w="28575">
              <a:solidFill>
                <a:schemeClr val="tx1"/>
              </a:solidFill>
              <a:round/>
              <a:headEnd/>
              <a:tailEnd/>
            </a:ln>
            <a:effectLst/>
          </p:spPr>
          <p:txBody>
            <a:bodyPr/>
            <a:lstStyle/>
            <a:p>
              <a:endParaRPr lang="ru-RU"/>
            </a:p>
          </p:txBody>
        </p:sp>
        <p:sp>
          <p:nvSpPr>
            <p:cNvPr id="28687" name="Text Box 15"/>
            <p:cNvSpPr txBox="1">
              <a:spLocks noChangeArrowheads="1"/>
            </p:cNvSpPr>
            <p:nvPr/>
          </p:nvSpPr>
          <p:spPr bwMode="auto">
            <a:xfrm>
              <a:off x="3939" y="1760"/>
              <a:ext cx="1623" cy="480"/>
            </a:xfrm>
            <a:prstGeom prst="rect">
              <a:avLst/>
            </a:prstGeom>
            <a:noFill/>
            <a:ln w="9525">
              <a:noFill/>
              <a:miter lim="800000"/>
              <a:headEnd/>
              <a:tailEnd/>
            </a:ln>
            <a:effectLst/>
          </p:spPr>
          <p:txBody>
            <a:bodyPr wrap="none">
              <a:spAutoFit/>
            </a:bodyPr>
            <a:lstStyle/>
            <a:p>
              <a:pPr algn="ctr"/>
              <a:r>
                <a:rPr lang="ru-RU" sz="2200" b="1">
                  <a:solidFill>
                    <a:srgbClr val="333399"/>
                  </a:solidFill>
                </a:rPr>
                <a:t>Инженерно-</a:t>
              </a:r>
              <a:br>
                <a:rPr lang="ru-RU" sz="2200" b="1">
                  <a:solidFill>
                    <a:srgbClr val="333399"/>
                  </a:solidFill>
                </a:rPr>
              </a:br>
              <a:r>
                <a:rPr lang="ru-RU" sz="2200" b="1">
                  <a:solidFill>
                    <a:srgbClr val="333399"/>
                  </a:solidFill>
                </a:rPr>
                <a:t>проектные риски</a:t>
              </a:r>
            </a:p>
          </p:txBody>
        </p:sp>
        <p:sp>
          <p:nvSpPr>
            <p:cNvPr id="28690" name="Text Box 18"/>
            <p:cNvSpPr txBox="1">
              <a:spLocks noChangeArrowheads="1"/>
            </p:cNvSpPr>
            <p:nvPr/>
          </p:nvSpPr>
          <p:spPr bwMode="auto">
            <a:xfrm>
              <a:off x="4407" y="2329"/>
              <a:ext cx="660" cy="288"/>
            </a:xfrm>
            <a:prstGeom prst="rect">
              <a:avLst/>
            </a:prstGeom>
            <a:noFill/>
            <a:ln w="9525">
              <a:noFill/>
              <a:miter lim="800000"/>
              <a:headEnd/>
              <a:tailEnd/>
            </a:ln>
            <a:effectLst/>
          </p:spPr>
          <p:txBody>
            <a:bodyPr wrap="none">
              <a:spAutoFit/>
            </a:bodyPr>
            <a:lstStyle/>
            <a:p>
              <a:pPr algn="ctr"/>
              <a:r>
                <a:rPr lang="en-US" sz="2400" b="1">
                  <a:solidFill>
                    <a:srgbClr val="CC0000"/>
                  </a:solidFill>
                </a:rPr>
                <a:t>FMEA</a:t>
              </a:r>
              <a:endParaRPr lang="ru-RU" sz="2400" b="1">
                <a:solidFill>
                  <a:srgbClr val="CC0000"/>
                </a:solidFill>
              </a:endParaRPr>
            </a:p>
          </p:txBody>
        </p:sp>
      </p:grpSp>
      <p:sp>
        <p:nvSpPr>
          <p:cNvPr id="28695" name="Text Box 23"/>
          <p:cNvSpPr txBox="1">
            <a:spLocks noChangeArrowheads="1"/>
          </p:cNvSpPr>
          <p:nvPr/>
        </p:nvSpPr>
        <p:spPr bwMode="auto">
          <a:xfrm>
            <a:off x="771525" y="4837113"/>
            <a:ext cx="1762125" cy="1739900"/>
          </a:xfrm>
          <a:prstGeom prst="rect">
            <a:avLst/>
          </a:prstGeom>
          <a:noFill/>
          <a:ln w="9525">
            <a:noFill/>
            <a:miter lim="800000"/>
            <a:headEnd/>
            <a:tailEnd/>
          </a:ln>
          <a:effectLst/>
        </p:spPr>
        <p:txBody>
          <a:bodyPr wrap="none">
            <a:spAutoFit/>
          </a:bodyPr>
          <a:lstStyle/>
          <a:p>
            <a:pPr algn="ctr"/>
            <a:r>
              <a:rPr lang="ru-RU" b="1"/>
              <a:t>Это – просто </a:t>
            </a:r>
            <a:br>
              <a:rPr lang="ru-RU" b="1"/>
            </a:br>
            <a:r>
              <a:rPr lang="ru-RU" b="1">
                <a:solidFill>
                  <a:srgbClr val="FF0000"/>
                </a:solidFill>
              </a:rPr>
              <a:t>оптимизация </a:t>
            </a:r>
            <a:br>
              <a:rPr lang="ru-RU" b="1">
                <a:solidFill>
                  <a:srgbClr val="FF0000"/>
                </a:solidFill>
              </a:rPr>
            </a:br>
            <a:r>
              <a:rPr lang="ru-RU" b="1">
                <a:solidFill>
                  <a:srgbClr val="FF0000"/>
                </a:solidFill>
              </a:rPr>
              <a:t>денежных </a:t>
            </a:r>
            <a:br>
              <a:rPr lang="ru-RU" b="1">
                <a:solidFill>
                  <a:srgbClr val="FF0000"/>
                </a:solidFill>
              </a:rPr>
            </a:br>
            <a:r>
              <a:rPr lang="ru-RU" b="1">
                <a:solidFill>
                  <a:srgbClr val="FF0000"/>
                </a:solidFill>
              </a:rPr>
              <a:t>потерь</a:t>
            </a:r>
            <a:r>
              <a:rPr lang="en-US" b="1">
                <a:solidFill>
                  <a:srgbClr val="FF0000"/>
                </a:solidFill>
              </a:rPr>
              <a:t>/</a:t>
            </a:r>
            <a:r>
              <a:rPr lang="ru-RU" b="1">
                <a:solidFill>
                  <a:srgbClr val="FF0000"/>
                </a:solidFill>
              </a:rPr>
              <a:t>выгод</a:t>
            </a:r>
            <a:br>
              <a:rPr lang="ru-RU" b="1">
                <a:solidFill>
                  <a:srgbClr val="FF0000"/>
                </a:solidFill>
              </a:rPr>
            </a:br>
            <a:r>
              <a:rPr lang="ru-RU" b="1"/>
              <a:t>с учетом их </a:t>
            </a:r>
            <a:br>
              <a:rPr lang="ru-RU" b="1"/>
            </a:br>
            <a:r>
              <a:rPr lang="ru-RU" b="1"/>
              <a:t>«шансов»</a:t>
            </a:r>
          </a:p>
        </p:txBody>
      </p:sp>
      <p:sp>
        <p:nvSpPr>
          <p:cNvPr id="28696" name="Text Box 24"/>
          <p:cNvSpPr txBox="1">
            <a:spLocks noChangeArrowheads="1"/>
          </p:cNvSpPr>
          <p:nvPr/>
        </p:nvSpPr>
        <p:spPr bwMode="auto">
          <a:xfrm>
            <a:off x="3201988" y="4849813"/>
            <a:ext cx="2732087" cy="1465262"/>
          </a:xfrm>
          <a:prstGeom prst="rect">
            <a:avLst/>
          </a:prstGeom>
          <a:noFill/>
          <a:ln w="9525">
            <a:noFill/>
            <a:miter lim="800000"/>
            <a:headEnd/>
            <a:tailEnd/>
          </a:ln>
          <a:effectLst/>
        </p:spPr>
        <p:txBody>
          <a:bodyPr wrap="none">
            <a:spAutoFit/>
          </a:bodyPr>
          <a:lstStyle/>
          <a:p>
            <a:pPr algn="ctr"/>
            <a:r>
              <a:rPr lang="ru-RU" b="1"/>
              <a:t>Это – </a:t>
            </a:r>
            <a:br>
              <a:rPr lang="ru-RU" b="1"/>
            </a:br>
            <a:r>
              <a:rPr lang="ru-RU" b="1">
                <a:solidFill>
                  <a:srgbClr val="FF0000"/>
                </a:solidFill>
              </a:rPr>
              <a:t>минимизация  потерь</a:t>
            </a:r>
            <a:r>
              <a:rPr lang="ru-RU" b="1"/>
              <a:t> </a:t>
            </a:r>
            <a:br>
              <a:rPr lang="ru-RU" b="1"/>
            </a:br>
            <a:r>
              <a:rPr lang="ru-RU" b="1"/>
              <a:t>от возможных </a:t>
            </a:r>
            <a:br>
              <a:rPr lang="ru-RU" b="1"/>
            </a:br>
            <a:r>
              <a:rPr lang="ru-RU" b="1"/>
              <a:t>«плохих</a:t>
            </a:r>
            <a:br>
              <a:rPr lang="ru-RU" b="1"/>
            </a:br>
            <a:r>
              <a:rPr lang="ru-RU" b="1"/>
              <a:t>событий»</a:t>
            </a:r>
          </a:p>
        </p:txBody>
      </p:sp>
      <p:sp>
        <p:nvSpPr>
          <p:cNvPr id="28697" name="Text Box 25"/>
          <p:cNvSpPr txBox="1">
            <a:spLocks noChangeArrowheads="1"/>
          </p:cNvSpPr>
          <p:nvPr/>
        </p:nvSpPr>
        <p:spPr bwMode="auto">
          <a:xfrm>
            <a:off x="5940425" y="4837113"/>
            <a:ext cx="3195638" cy="1739900"/>
          </a:xfrm>
          <a:prstGeom prst="rect">
            <a:avLst/>
          </a:prstGeom>
          <a:noFill/>
          <a:ln w="9525">
            <a:noFill/>
            <a:miter lim="800000"/>
            <a:headEnd/>
            <a:tailEnd/>
          </a:ln>
          <a:effectLst/>
        </p:spPr>
        <p:txBody>
          <a:bodyPr wrap="none">
            <a:spAutoFit/>
          </a:bodyPr>
          <a:lstStyle/>
          <a:p>
            <a:pPr algn="ctr"/>
            <a:r>
              <a:rPr lang="ru-RU" b="1"/>
              <a:t>Это – </a:t>
            </a:r>
            <a:r>
              <a:rPr lang="ru-RU" b="1">
                <a:solidFill>
                  <a:srgbClr val="FF0000"/>
                </a:solidFill>
              </a:rPr>
              <a:t>сопровождение </a:t>
            </a:r>
            <a:br>
              <a:rPr lang="ru-RU" b="1">
                <a:solidFill>
                  <a:srgbClr val="FF0000"/>
                </a:solidFill>
              </a:rPr>
            </a:br>
            <a:r>
              <a:rPr lang="ru-RU" b="1">
                <a:solidFill>
                  <a:srgbClr val="FF0000"/>
                </a:solidFill>
              </a:rPr>
              <a:t>разработки конструк-</a:t>
            </a:r>
            <a:br>
              <a:rPr lang="ru-RU" b="1">
                <a:solidFill>
                  <a:srgbClr val="FF0000"/>
                </a:solidFill>
              </a:rPr>
            </a:br>
            <a:r>
              <a:rPr lang="ru-RU" b="1">
                <a:solidFill>
                  <a:srgbClr val="FF0000"/>
                </a:solidFill>
              </a:rPr>
              <a:t>ции и технологии </a:t>
            </a:r>
            <a:br>
              <a:rPr lang="ru-RU" b="1">
                <a:solidFill>
                  <a:srgbClr val="FF0000"/>
                </a:solidFill>
              </a:rPr>
            </a:br>
            <a:r>
              <a:rPr lang="ru-RU" b="1"/>
              <a:t>с учетом возможных</a:t>
            </a:r>
            <a:r>
              <a:rPr lang="en-US" b="1"/>
              <a:t>/</a:t>
            </a:r>
            <a:br>
              <a:rPr lang="en-US" b="1"/>
            </a:br>
            <a:r>
              <a:rPr lang="en-US" b="1"/>
              <a:t>/</a:t>
            </a:r>
            <a:r>
              <a:rPr lang="ru-RU" b="1"/>
              <a:t>недостаточно изученных </a:t>
            </a:r>
            <a:br>
              <a:rPr lang="ru-RU" b="1"/>
            </a:br>
            <a:r>
              <a:rPr lang="ru-RU" b="1"/>
              <a:t>дефектов или отказов  </a:t>
            </a:r>
          </a:p>
        </p:txBody>
      </p:sp>
      <p:sp>
        <p:nvSpPr>
          <p:cNvPr id="28698" name="Line 26"/>
          <p:cNvSpPr>
            <a:spLocks noChangeShapeType="1"/>
          </p:cNvSpPr>
          <p:nvPr/>
        </p:nvSpPr>
        <p:spPr bwMode="auto">
          <a:xfrm flipH="1">
            <a:off x="1714500" y="2349500"/>
            <a:ext cx="1244600" cy="635000"/>
          </a:xfrm>
          <a:prstGeom prst="line">
            <a:avLst/>
          </a:prstGeom>
          <a:noFill/>
          <a:ln w="57150">
            <a:solidFill>
              <a:srgbClr val="CC0000"/>
            </a:solidFill>
            <a:round/>
            <a:headEnd/>
            <a:tailEnd type="triangle" w="med" len="med"/>
          </a:ln>
          <a:effectLst/>
        </p:spPr>
        <p:txBody>
          <a:bodyPr/>
          <a:lstStyle/>
          <a:p>
            <a:endParaRPr lang="ru-RU"/>
          </a:p>
        </p:txBody>
      </p:sp>
      <p:sp>
        <p:nvSpPr>
          <p:cNvPr id="28699" name="Line 27"/>
          <p:cNvSpPr>
            <a:spLocks noChangeShapeType="1"/>
          </p:cNvSpPr>
          <p:nvPr/>
        </p:nvSpPr>
        <p:spPr bwMode="auto">
          <a:xfrm>
            <a:off x="4876800" y="2311400"/>
            <a:ext cx="2260600" cy="673100"/>
          </a:xfrm>
          <a:prstGeom prst="line">
            <a:avLst/>
          </a:prstGeom>
          <a:noFill/>
          <a:ln w="57150">
            <a:solidFill>
              <a:srgbClr val="CC0000"/>
            </a:solidFill>
            <a:round/>
            <a:headEnd/>
            <a:tailEnd type="triangle" w="med" len="med"/>
          </a:ln>
          <a:effectLst/>
        </p:spPr>
        <p:txBody>
          <a:bodyPr/>
          <a:lstStyle/>
          <a:p>
            <a:endParaRPr lang="ru-RU"/>
          </a:p>
        </p:txBody>
      </p:sp>
      <p:sp>
        <p:nvSpPr>
          <p:cNvPr id="28700" name="Line 28"/>
          <p:cNvSpPr>
            <a:spLocks noChangeShapeType="1"/>
          </p:cNvSpPr>
          <p:nvPr/>
        </p:nvSpPr>
        <p:spPr bwMode="auto">
          <a:xfrm>
            <a:off x="3975100" y="2425700"/>
            <a:ext cx="177800" cy="584200"/>
          </a:xfrm>
          <a:prstGeom prst="line">
            <a:avLst/>
          </a:prstGeom>
          <a:noFill/>
          <a:ln w="57150">
            <a:solidFill>
              <a:srgbClr val="CC0000"/>
            </a:solidFill>
            <a:round/>
            <a:headEnd/>
            <a:tailEnd type="triangle" w="med" len="med"/>
          </a:ln>
          <a:effectLst/>
        </p:spPr>
        <p:txBody>
          <a:bodyPr/>
          <a:lstStyle/>
          <a:p>
            <a:endParaRPr lang="ru-RU"/>
          </a:p>
        </p:txBody>
      </p:sp>
      <p:sp>
        <p:nvSpPr>
          <p:cNvPr id="28707" name="Line 35"/>
          <p:cNvSpPr>
            <a:spLocks noChangeShapeType="1"/>
          </p:cNvSpPr>
          <p:nvPr/>
        </p:nvSpPr>
        <p:spPr bwMode="auto">
          <a:xfrm>
            <a:off x="5321300" y="1968500"/>
            <a:ext cx="812800" cy="0"/>
          </a:xfrm>
          <a:prstGeom prst="line">
            <a:avLst/>
          </a:prstGeom>
          <a:noFill/>
          <a:ln w="57150">
            <a:solidFill>
              <a:srgbClr val="CC0000"/>
            </a:solidFill>
            <a:prstDash val="sysDot"/>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608138"/>
            <a:ext cx="7950200" cy="3187700"/>
          </a:xfrm>
          <a:ln w="38100">
            <a:solidFill>
              <a:srgbClr val="333399"/>
            </a:solidFill>
          </a:ln>
        </p:spPr>
        <p:txBody>
          <a:bodyPr/>
          <a:lstStyle/>
          <a:p>
            <a:r>
              <a:rPr lang="ru-RU" sz="3600" b="1">
                <a:solidFill>
                  <a:srgbClr val="333399"/>
                </a:solidFill>
              </a:rPr>
              <a:t>Риски при выполнении </a:t>
            </a:r>
            <a:br>
              <a:rPr lang="ru-RU" sz="3600" b="1">
                <a:solidFill>
                  <a:srgbClr val="333399"/>
                </a:solidFill>
              </a:rPr>
            </a:br>
            <a:r>
              <a:rPr lang="ru-RU" sz="3600" b="1">
                <a:solidFill>
                  <a:srgbClr val="333399"/>
                </a:solidFill>
              </a:rPr>
              <a:t>проектов и работ</a:t>
            </a:r>
            <a:br>
              <a:rPr lang="ru-RU" sz="3600" b="1">
                <a:solidFill>
                  <a:srgbClr val="333399"/>
                </a:solidFill>
              </a:rPr>
            </a:br>
            <a:r>
              <a:rPr lang="ru-RU" sz="3600" b="1">
                <a:solidFill>
                  <a:srgbClr val="333399"/>
                </a:solidFill>
              </a:rPr>
              <a:t/>
            </a:r>
            <a:br>
              <a:rPr lang="ru-RU" sz="3600" b="1">
                <a:solidFill>
                  <a:srgbClr val="333399"/>
                </a:solidFill>
              </a:rPr>
            </a:br>
            <a:r>
              <a:rPr lang="en-US" sz="3600" b="1" u="sng">
                <a:solidFill>
                  <a:srgbClr val="333399"/>
                </a:solidFill>
              </a:rPr>
              <a:t>Risk Assessment</a:t>
            </a:r>
            <a:r>
              <a:rPr lang="ru-RU" sz="3600" b="1">
                <a:solidFill>
                  <a:srgbClr val="333399"/>
                </a:solidFill>
              </a:rPr>
              <a:t/>
            </a:r>
            <a:br>
              <a:rPr lang="ru-RU" sz="3600" b="1">
                <a:solidFill>
                  <a:srgbClr val="333399"/>
                </a:solidFill>
              </a:rPr>
            </a:br>
            <a:endParaRPr lang="ru-RU" sz="3600" b="1">
              <a:solidFill>
                <a:srgbClr val="333399"/>
              </a:solidFill>
            </a:endParaRPr>
          </a:p>
        </p:txBody>
      </p:sp>
      <p:sp>
        <p:nvSpPr>
          <p:cNvPr id="30724" name="Rectangle 4"/>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363"/>
            <a:ext cx="9144000" cy="889000"/>
          </a:xfrm>
        </p:spPr>
        <p:txBody>
          <a:bodyPr>
            <a:normAutofit fontScale="90000"/>
          </a:bodyPr>
          <a:lstStyle/>
          <a:p>
            <a:r>
              <a:rPr lang="ru-RU" sz="2800" b="1">
                <a:solidFill>
                  <a:schemeClr val="accent2"/>
                </a:solidFill>
              </a:rPr>
              <a:t>РИСКИ </a:t>
            </a:r>
            <a:r>
              <a:rPr lang="en-US" sz="2800" b="1">
                <a:solidFill>
                  <a:schemeClr val="accent2"/>
                </a:solidFill>
              </a:rPr>
              <a:t> </a:t>
            </a:r>
            <a:r>
              <a:rPr lang="ru-RU" sz="2800" b="1">
                <a:solidFill>
                  <a:schemeClr val="accent2"/>
                </a:solidFill>
              </a:rPr>
              <a:t>ПРИ </a:t>
            </a:r>
            <a:r>
              <a:rPr lang="en-US" sz="2800" b="1">
                <a:solidFill>
                  <a:schemeClr val="accent2"/>
                </a:solidFill>
              </a:rPr>
              <a:t> </a:t>
            </a:r>
            <a:r>
              <a:rPr lang="ru-RU" sz="2800" b="1">
                <a:solidFill>
                  <a:schemeClr val="accent2"/>
                </a:solidFill>
              </a:rPr>
              <a:t>ВЫПОЛНЕНИИ ПОСЛЕДОВАТЕЛЬНОСТИ </a:t>
            </a:r>
            <a:r>
              <a:rPr lang="en-US" sz="2800" b="1">
                <a:solidFill>
                  <a:schemeClr val="accent2"/>
                </a:solidFill>
              </a:rPr>
              <a:t> </a:t>
            </a:r>
            <a:r>
              <a:rPr lang="ru-RU" sz="2800" b="1">
                <a:solidFill>
                  <a:schemeClr val="accent2"/>
                </a:solidFill>
              </a:rPr>
              <a:t>ШАГОВ, </a:t>
            </a:r>
            <a:r>
              <a:rPr lang="en-US" sz="2800" b="1">
                <a:solidFill>
                  <a:schemeClr val="accent2"/>
                </a:solidFill>
              </a:rPr>
              <a:t> </a:t>
            </a:r>
            <a:r>
              <a:rPr lang="ru-RU" sz="2800" b="1">
                <a:solidFill>
                  <a:schemeClr val="accent2"/>
                </a:solidFill>
              </a:rPr>
              <a:t>ДЕЙСТВИЙ</a:t>
            </a:r>
          </a:p>
        </p:txBody>
      </p:sp>
      <p:sp>
        <p:nvSpPr>
          <p:cNvPr id="22531" name="Rectangle 3"/>
          <p:cNvSpPr>
            <a:spLocks noGrp="1" noChangeArrowheads="1"/>
          </p:cNvSpPr>
          <p:nvPr>
            <p:ph type="body" idx="1"/>
          </p:nvPr>
        </p:nvSpPr>
        <p:spPr>
          <a:xfrm>
            <a:off x="457200" y="4489450"/>
            <a:ext cx="8229600" cy="2373313"/>
          </a:xfrm>
        </p:spPr>
        <p:txBody>
          <a:bodyPr/>
          <a:lstStyle/>
          <a:p>
            <a:pPr>
              <a:buFontTx/>
              <a:buNone/>
            </a:pPr>
            <a:r>
              <a:rPr lang="ru-RU" sz="2000"/>
              <a:t>Важно учесть два показателя:</a:t>
            </a:r>
          </a:p>
          <a:p>
            <a:r>
              <a:rPr lang="ru-RU" sz="2000"/>
              <a:t>Тяжесть последствий, если это произойдёт (</a:t>
            </a:r>
            <a:r>
              <a:rPr lang="en-US" sz="2400" b="1">
                <a:solidFill>
                  <a:srgbClr val="CC0000"/>
                </a:solidFill>
              </a:rPr>
              <a:t>S</a:t>
            </a:r>
            <a:r>
              <a:rPr lang="ru-RU" sz="2000"/>
              <a:t>)</a:t>
            </a:r>
          </a:p>
          <a:p>
            <a:r>
              <a:rPr lang="ru-RU" sz="2000"/>
              <a:t>Шансы того, что это произойдёт (</a:t>
            </a:r>
            <a:r>
              <a:rPr lang="en-US" sz="2400" b="1">
                <a:solidFill>
                  <a:srgbClr val="CC0000"/>
                </a:solidFill>
              </a:rPr>
              <a:t>O</a:t>
            </a:r>
            <a:r>
              <a:rPr lang="ru-RU" sz="2000"/>
              <a:t>)</a:t>
            </a:r>
          </a:p>
          <a:p>
            <a:pPr>
              <a:buFontTx/>
              <a:buNone/>
            </a:pPr>
            <a:r>
              <a:rPr lang="ru-RU" sz="2000" b="1">
                <a:solidFill>
                  <a:srgbClr val="CC0000"/>
                </a:solidFill>
              </a:rPr>
              <a:t>Приоритетное</a:t>
            </a:r>
            <a:r>
              <a:rPr lang="en-US" sz="2000" b="1">
                <a:solidFill>
                  <a:srgbClr val="CC0000"/>
                </a:solidFill>
              </a:rPr>
              <a:t> </a:t>
            </a:r>
            <a:r>
              <a:rPr lang="ru-RU" sz="2000" b="1">
                <a:solidFill>
                  <a:srgbClr val="CC0000"/>
                </a:solidFill>
              </a:rPr>
              <a:t>число риска ПЧР (</a:t>
            </a:r>
            <a:r>
              <a:rPr lang="en-US" sz="2000" b="1">
                <a:solidFill>
                  <a:srgbClr val="CC0000"/>
                </a:solidFill>
              </a:rPr>
              <a:t>RPN</a:t>
            </a:r>
            <a:r>
              <a:rPr lang="ru-RU" sz="2000" b="1">
                <a:solidFill>
                  <a:srgbClr val="CC0000"/>
                </a:solidFill>
              </a:rPr>
              <a:t>)</a:t>
            </a:r>
            <a:r>
              <a:rPr lang="ru-RU" sz="2000"/>
              <a:t> для  этого события:</a:t>
            </a:r>
          </a:p>
          <a:p>
            <a:pPr algn="ctr">
              <a:buFontTx/>
              <a:buNone/>
            </a:pPr>
            <a:r>
              <a:rPr lang="ru-RU" b="1">
                <a:solidFill>
                  <a:srgbClr val="CC0000"/>
                </a:solidFill>
              </a:rPr>
              <a:t>ПЧР</a:t>
            </a:r>
            <a:r>
              <a:rPr lang="en-US" b="1" baseline="-25000">
                <a:solidFill>
                  <a:srgbClr val="CC0000"/>
                </a:solidFill>
              </a:rPr>
              <a:t>i</a:t>
            </a:r>
            <a:r>
              <a:rPr lang="en-US" b="1">
                <a:solidFill>
                  <a:srgbClr val="CC0000"/>
                </a:solidFill>
              </a:rPr>
              <a:t> </a:t>
            </a:r>
            <a:r>
              <a:rPr lang="ru-RU" b="1">
                <a:solidFill>
                  <a:srgbClr val="CC0000"/>
                </a:solidFill>
              </a:rPr>
              <a:t>=</a:t>
            </a:r>
            <a:r>
              <a:rPr lang="en-US" b="1">
                <a:solidFill>
                  <a:srgbClr val="CC0000"/>
                </a:solidFill>
              </a:rPr>
              <a:t> S</a:t>
            </a:r>
            <a:r>
              <a:rPr lang="en-US" b="1" baseline="-25000">
                <a:solidFill>
                  <a:srgbClr val="CC0000"/>
                </a:solidFill>
              </a:rPr>
              <a:t>i</a:t>
            </a:r>
            <a:r>
              <a:rPr lang="en-US" b="1">
                <a:solidFill>
                  <a:srgbClr val="CC0000"/>
                </a:solidFill>
              </a:rPr>
              <a:t>*O</a:t>
            </a:r>
            <a:r>
              <a:rPr lang="en-US" b="1" baseline="-25000">
                <a:solidFill>
                  <a:srgbClr val="CC0000"/>
                </a:solidFill>
              </a:rPr>
              <a:t>i</a:t>
            </a:r>
            <a:endParaRPr lang="ru-RU" b="1" baseline="-25000">
              <a:solidFill>
                <a:srgbClr val="CC0000"/>
              </a:solidFill>
            </a:endParaRPr>
          </a:p>
        </p:txBody>
      </p:sp>
      <p:sp>
        <p:nvSpPr>
          <p:cNvPr id="22532" name="Oval 4"/>
          <p:cNvSpPr>
            <a:spLocks noChangeArrowheads="1"/>
          </p:cNvSpPr>
          <p:nvPr/>
        </p:nvSpPr>
        <p:spPr bwMode="auto">
          <a:xfrm>
            <a:off x="939800" y="1803400"/>
            <a:ext cx="1295400" cy="609600"/>
          </a:xfrm>
          <a:prstGeom prst="ellipse">
            <a:avLst/>
          </a:prstGeom>
          <a:solidFill>
            <a:schemeClr val="accent1"/>
          </a:solidFill>
          <a:ln w="9525">
            <a:solidFill>
              <a:schemeClr val="tx1"/>
            </a:solidFill>
            <a:round/>
            <a:headEnd/>
            <a:tailEnd/>
          </a:ln>
          <a:effectLst/>
        </p:spPr>
        <p:txBody>
          <a:bodyPr wrap="none" anchor="ctr"/>
          <a:lstStyle/>
          <a:p>
            <a:pPr algn="ctr"/>
            <a:r>
              <a:rPr lang="ru-RU"/>
              <a:t>Шаг 1</a:t>
            </a:r>
          </a:p>
        </p:txBody>
      </p:sp>
      <p:sp>
        <p:nvSpPr>
          <p:cNvPr id="22534" name="Rectangle 6"/>
          <p:cNvSpPr>
            <a:spLocks noChangeArrowheads="1"/>
          </p:cNvSpPr>
          <p:nvPr/>
        </p:nvSpPr>
        <p:spPr bwMode="auto">
          <a:xfrm>
            <a:off x="800100" y="2692400"/>
            <a:ext cx="1676400" cy="876300"/>
          </a:xfrm>
          <a:prstGeom prst="rect">
            <a:avLst/>
          </a:prstGeom>
          <a:solidFill>
            <a:schemeClr val="accent1"/>
          </a:solidFill>
          <a:ln w="9525">
            <a:solidFill>
              <a:schemeClr val="tx1"/>
            </a:solidFill>
            <a:miter lim="800000"/>
            <a:headEnd/>
            <a:tailEnd/>
          </a:ln>
          <a:effectLst/>
        </p:spPr>
        <p:txBody>
          <a:bodyPr anchor="ctr"/>
          <a:lstStyle/>
          <a:p>
            <a:pPr algn="ctr"/>
            <a:r>
              <a:rPr lang="ru-RU"/>
              <a:t>Что плохого может случиться?</a:t>
            </a:r>
          </a:p>
        </p:txBody>
      </p:sp>
      <p:sp>
        <p:nvSpPr>
          <p:cNvPr id="22535" name="Rectangle 7"/>
          <p:cNvSpPr>
            <a:spLocks noChangeArrowheads="1"/>
          </p:cNvSpPr>
          <p:nvPr/>
        </p:nvSpPr>
        <p:spPr bwMode="auto">
          <a:xfrm>
            <a:off x="800100" y="3746500"/>
            <a:ext cx="1676400" cy="609600"/>
          </a:xfrm>
          <a:prstGeom prst="rect">
            <a:avLst/>
          </a:prstGeom>
          <a:solidFill>
            <a:schemeClr val="accent1"/>
          </a:solidFill>
          <a:ln w="9525">
            <a:solidFill>
              <a:schemeClr val="tx1"/>
            </a:solidFill>
            <a:miter lim="800000"/>
            <a:headEnd/>
            <a:tailEnd/>
          </a:ln>
          <a:effectLst/>
        </p:spPr>
        <p:txBody>
          <a:bodyPr anchor="ctr"/>
          <a:lstStyle/>
          <a:p>
            <a:pPr algn="ctr"/>
            <a:r>
              <a:rPr lang="ru-RU"/>
              <a:t>Каковы шансы этого?</a:t>
            </a:r>
          </a:p>
        </p:txBody>
      </p:sp>
      <p:cxnSp>
        <p:nvCxnSpPr>
          <p:cNvPr id="22536" name="AutoShape 8"/>
          <p:cNvCxnSpPr>
            <a:cxnSpLocks noChangeShapeType="1"/>
            <a:stCxn id="22532" idx="3"/>
            <a:endCxn id="22534" idx="1"/>
          </p:cNvCxnSpPr>
          <p:nvPr/>
        </p:nvCxnSpPr>
        <p:spPr bwMode="auto">
          <a:xfrm rot="5400000">
            <a:off x="561182" y="2563018"/>
            <a:ext cx="806450" cy="328613"/>
          </a:xfrm>
          <a:prstGeom prst="bentConnector4">
            <a:avLst>
              <a:gd name="adj1" fmla="val 28347"/>
              <a:gd name="adj2" fmla="val 169565"/>
            </a:avLst>
          </a:prstGeom>
          <a:noFill/>
          <a:ln w="38100">
            <a:solidFill>
              <a:srgbClr val="FF0000"/>
            </a:solidFill>
            <a:miter lim="800000"/>
            <a:headEnd/>
            <a:tailEnd type="triangle" w="med" len="med"/>
          </a:ln>
          <a:effectLst/>
        </p:spPr>
      </p:cxnSp>
      <p:cxnSp>
        <p:nvCxnSpPr>
          <p:cNvPr id="22537" name="AutoShape 9"/>
          <p:cNvCxnSpPr>
            <a:cxnSpLocks noChangeShapeType="1"/>
            <a:stCxn id="22532" idx="5"/>
            <a:endCxn id="22535" idx="3"/>
          </p:cNvCxnSpPr>
          <p:nvPr/>
        </p:nvCxnSpPr>
        <p:spPr bwMode="auto">
          <a:xfrm rot="16200000" flipH="1">
            <a:off x="1397794" y="2972594"/>
            <a:ext cx="1727200" cy="430212"/>
          </a:xfrm>
          <a:prstGeom prst="bentConnector4">
            <a:avLst>
              <a:gd name="adj1" fmla="val 10014"/>
              <a:gd name="adj2" fmla="val 153134"/>
            </a:avLst>
          </a:prstGeom>
          <a:noFill/>
          <a:ln w="38100">
            <a:solidFill>
              <a:srgbClr val="FF0000"/>
            </a:solidFill>
            <a:miter lim="800000"/>
            <a:headEnd/>
            <a:tailEnd type="triangle" w="med" len="med"/>
          </a:ln>
          <a:effectLst/>
        </p:spPr>
      </p:cxnSp>
      <p:sp>
        <p:nvSpPr>
          <p:cNvPr id="22538" name="Oval 10"/>
          <p:cNvSpPr>
            <a:spLocks noChangeArrowheads="1"/>
          </p:cNvSpPr>
          <p:nvPr/>
        </p:nvSpPr>
        <p:spPr bwMode="auto">
          <a:xfrm>
            <a:off x="3429000" y="1803400"/>
            <a:ext cx="1295400" cy="609600"/>
          </a:xfrm>
          <a:prstGeom prst="ellipse">
            <a:avLst/>
          </a:prstGeom>
          <a:solidFill>
            <a:schemeClr val="accent1"/>
          </a:solidFill>
          <a:ln w="9525">
            <a:solidFill>
              <a:schemeClr val="tx1"/>
            </a:solidFill>
            <a:round/>
            <a:headEnd/>
            <a:tailEnd/>
          </a:ln>
          <a:effectLst/>
        </p:spPr>
        <p:txBody>
          <a:bodyPr wrap="none" anchor="ctr"/>
          <a:lstStyle/>
          <a:p>
            <a:pPr algn="ctr"/>
            <a:r>
              <a:rPr lang="ru-RU"/>
              <a:t>Шаг </a:t>
            </a:r>
            <a:r>
              <a:rPr lang="en-US"/>
              <a:t>2</a:t>
            </a:r>
            <a:endParaRPr lang="ru-RU"/>
          </a:p>
        </p:txBody>
      </p:sp>
      <p:sp>
        <p:nvSpPr>
          <p:cNvPr id="22539" name="Rectangle 11"/>
          <p:cNvSpPr>
            <a:spLocks noChangeArrowheads="1"/>
          </p:cNvSpPr>
          <p:nvPr/>
        </p:nvSpPr>
        <p:spPr bwMode="auto">
          <a:xfrm>
            <a:off x="3289300" y="2692400"/>
            <a:ext cx="1676400" cy="876300"/>
          </a:xfrm>
          <a:prstGeom prst="rect">
            <a:avLst/>
          </a:prstGeom>
          <a:solidFill>
            <a:schemeClr val="accent1"/>
          </a:solidFill>
          <a:ln w="9525">
            <a:solidFill>
              <a:schemeClr val="tx1"/>
            </a:solidFill>
            <a:miter lim="800000"/>
            <a:headEnd/>
            <a:tailEnd/>
          </a:ln>
          <a:effectLst/>
        </p:spPr>
        <p:txBody>
          <a:bodyPr anchor="ctr"/>
          <a:lstStyle/>
          <a:p>
            <a:pPr algn="ctr"/>
            <a:r>
              <a:rPr lang="ru-RU"/>
              <a:t>Что плохого может случиться?</a:t>
            </a:r>
          </a:p>
        </p:txBody>
      </p:sp>
      <p:sp>
        <p:nvSpPr>
          <p:cNvPr id="22540" name="Rectangle 12"/>
          <p:cNvSpPr>
            <a:spLocks noChangeArrowheads="1"/>
          </p:cNvSpPr>
          <p:nvPr/>
        </p:nvSpPr>
        <p:spPr bwMode="auto">
          <a:xfrm>
            <a:off x="3289300" y="3746500"/>
            <a:ext cx="1676400" cy="609600"/>
          </a:xfrm>
          <a:prstGeom prst="rect">
            <a:avLst/>
          </a:prstGeom>
          <a:solidFill>
            <a:schemeClr val="accent1"/>
          </a:solidFill>
          <a:ln w="9525">
            <a:solidFill>
              <a:schemeClr val="tx1"/>
            </a:solidFill>
            <a:miter lim="800000"/>
            <a:headEnd/>
            <a:tailEnd/>
          </a:ln>
          <a:effectLst/>
        </p:spPr>
        <p:txBody>
          <a:bodyPr anchor="ctr"/>
          <a:lstStyle/>
          <a:p>
            <a:pPr algn="ctr"/>
            <a:r>
              <a:rPr lang="ru-RU"/>
              <a:t>Каковы шансы этого?</a:t>
            </a:r>
          </a:p>
        </p:txBody>
      </p:sp>
      <p:cxnSp>
        <p:nvCxnSpPr>
          <p:cNvPr id="22541" name="AutoShape 13"/>
          <p:cNvCxnSpPr>
            <a:cxnSpLocks noChangeShapeType="1"/>
            <a:stCxn id="22538" idx="3"/>
            <a:endCxn id="22539" idx="1"/>
          </p:cNvCxnSpPr>
          <p:nvPr/>
        </p:nvCxnSpPr>
        <p:spPr bwMode="auto">
          <a:xfrm rot="5400000">
            <a:off x="3050382" y="2563018"/>
            <a:ext cx="806450" cy="328613"/>
          </a:xfrm>
          <a:prstGeom prst="bentConnector4">
            <a:avLst>
              <a:gd name="adj1" fmla="val 28347"/>
              <a:gd name="adj2" fmla="val 169565"/>
            </a:avLst>
          </a:prstGeom>
          <a:noFill/>
          <a:ln w="38100">
            <a:solidFill>
              <a:srgbClr val="FF0000"/>
            </a:solidFill>
            <a:miter lim="800000"/>
            <a:headEnd/>
            <a:tailEnd type="triangle" w="med" len="med"/>
          </a:ln>
          <a:effectLst/>
        </p:spPr>
      </p:cxnSp>
      <p:cxnSp>
        <p:nvCxnSpPr>
          <p:cNvPr id="22542" name="AutoShape 14"/>
          <p:cNvCxnSpPr>
            <a:cxnSpLocks noChangeShapeType="1"/>
            <a:stCxn id="22538" idx="5"/>
            <a:endCxn id="22540" idx="3"/>
          </p:cNvCxnSpPr>
          <p:nvPr/>
        </p:nvCxnSpPr>
        <p:spPr bwMode="auto">
          <a:xfrm rot="16200000" flipH="1">
            <a:off x="3886994" y="2972594"/>
            <a:ext cx="1727200" cy="430212"/>
          </a:xfrm>
          <a:prstGeom prst="bentConnector4">
            <a:avLst>
              <a:gd name="adj1" fmla="val 10014"/>
              <a:gd name="adj2" fmla="val 153134"/>
            </a:avLst>
          </a:prstGeom>
          <a:noFill/>
          <a:ln w="38100">
            <a:solidFill>
              <a:srgbClr val="FF0000"/>
            </a:solidFill>
            <a:miter lim="800000"/>
            <a:headEnd/>
            <a:tailEnd type="triangle" w="med" len="med"/>
          </a:ln>
          <a:effectLst/>
        </p:spPr>
      </p:cxnSp>
      <p:sp>
        <p:nvSpPr>
          <p:cNvPr id="22543" name="Oval 15"/>
          <p:cNvSpPr>
            <a:spLocks noChangeArrowheads="1"/>
          </p:cNvSpPr>
          <p:nvPr/>
        </p:nvSpPr>
        <p:spPr bwMode="auto">
          <a:xfrm>
            <a:off x="7048500" y="1803400"/>
            <a:ext cx="1295400" cy="609600"/>
          </a:xfrm>
          <a:prstGeom prst="ellipse">
            <a:avLst/>
          </a:prstGeom>
          <a:solidFill>
            <a:schemeClr val="accent1"/>
          </a:solidFill>
          <a:ln w="9525">
            <a:solidFill>
              <a:schemeClr val="tx1"/>
            </a:solidFill>
            <a:round/>
            <a:headEnd/>
            <a:tailEnd/>
          </a:ln>
          <a:effectLst/>
        </p:spPr>
        <p:txBody>
          <a:bodyPr wrap="none" anchor="ctr"/>
          <a:lstStyle/>
          <a:p>
            <a:pPr algn="ctr"/>
            <a:r>
              <a:rPr lang="ru-RU"/>
              <a:t>Шаг </a:t>
            </a:r>
            <a:r>
              <a:rPr lang="en-US"/>
              <a:t>k</a:t>
            </a:r>
            <a:endParaRPr lang="ru-RU"/>
          </a:p>
        </p:txBody>
      </p:sp>
      <p:sp>
        <p:nvSpPr>
          <p:cNvPr id="22544" name="Rectangle 16"/>
          <p:cNvSpPr>
            <a:spLocks noChangeArrowheads="1"/>
          </p:cNvSpPr>
          <p:nvPr/>
        </p:nvSpPr>
        <p:spPr bwMode="auto">
          <a:xfrm>
            <a:off x="6908800" y="2692400"/>
            <a:ext cx="1676400" cy="876300"/>
          </a:xfrm>
          <a:prstGeom prst="rect">
            <a:avLst/>
          </a:prstGeom>
          <a:solidFill>
            <a:schemeClr val="accent1"/>
          </a:solidFill>
          <a:ln w="9525">
            <a:solidFill>
              <a:schemeClr val="tx1"/>
            </a:solidFill>
            <a:miter lim="800000"/>
            <a:headEnd/>
            <a:tailEnd/>
          </a:ln>
          <a:effectLst/>
        </p:spPr>
        <p:txBody>
          <a:bodyPr anchor="ctr"/>
          <a:lstStyle/>
          <a:p>
            <a:pPr algn="ctr"/>
            <a:r>
              <a:rPr lang="ru-RU"/>
              <a:t>Что плохого может случиться?</a:t>
            </a:r>
          </a:p>
        </p:txBody>
      </p:sp>
      <p:sp>
        <p:nvSpPr>
          <p:cNvPr id="22545" name="Rectangle 17"/>
          <p:cNvSpPr>
            <a:spLocks noChangeArrowheads="1"/>
          </p:cNvSpPr>
          <p:nvPr/>
        </p:nvSpPr>
        <p:spPr bwMode="auto">
          <a:xfrm>
            <a:off x="6908800" y="3746500"/>
            <a:ext cx="1676400" cy="609600"/>
          </a:xfrm>
          <a:prstGeom prst="rect">
            <a:avLst/>
          </a:prstGeom>
          <a:solidFill>
            <a:schemeClr val="accent1"/>
          </a:solidFill>
          <a:ln w="9525">
            <a:solidFill>
              <a:schemeClr val="tx1"/>
            </a:solidFill>
            <a:miter lim="800000"/>
            <a:headEnd/>
            <a:tailEnd/>
          </a:ln>
          <a:effectLst/>
        </p:spPr>
        <p:txBody>
          <a:bodyPr anchor="ctr"/>
          <a:lstStyle/>
          <a:p>
            <a:pPr algn="ctr"/>
            <a:r>
              <a:rPr lang="ru-RU"/>
              <a:t>Каковы шансы этого?</a:t>
            </a:r>
          </a:p>
        </p:txBody>
      </p:sp>
      <p:cxnSp>
        <p:nvCxnSpPr>
          <p:cNvPr id="22546" name="AutoShape 18"/>
          <p:cNvCxnSpPr>
            <a:cxnSpLocks noChangeShapeType="1"/>
            <a:stCxn id="22543" idx="3"/>
            <a:endCxn id="22544" idx="1"/>
          </p:cNvCxnSpPr>
          <p:nvPr/>
        </p:nvCxnSpPr>
        <p:spPr bwMode="auto">
          <a:xfrm rot="5400000">
            <a:off x="6669882" y="2563018"/>
            <a:ext cx="806450" cy="328613"/>
          </a:xfrm>
          <a:prstGeom prst="bentConnector4">
            <a:avLst>
              <a:gd name="adj1" fmla="val 28347"/>
              <a:gd name="adj2" fmla="val 169565"/>
            </a:avLst>
          </a:prstGeom>
          <a:noFill/>
          <a:ln w="38100">
            <a:solidFill>
              <a:srgbClr val="FF0000"/>
            </a:solidFill>
            <a:miter lim="800000"/>
            <a:headEnd/>
            <a:tailEnd type="triangle" w="med" len="med"/>
          </a:ln>
          <a:effectLst/>
        </p:spPr>
      </p:cxnSp>
      <p:cxnSp>
        <p:nvCxnSpPr>
          <p:cNvPr id="22547" name="AutoShape 19"/>
          <p:cNvCxnSpPr>
            <a:cxnSpLocks noChangeShapeType="1"/>
            <a:stCxn id="22543" idx="5"/>
            <a:endCxn id="22545" idx="3"/>
          </p:cNvCxnSpPr>
          <p:nvPr/>
        </p:nvCxnSpPr>
        <p:spPr bwMode="auto">
          <a:xfrm rot="16200000" flipH="1">
            <a:off x="7506494" y="2972594"/>
            <a:ext cx="1727200" cy="430212"/>
          </a:xfrm>
          <a:prstGeom prst="bentConnector4">
            <a:avLst>
              <a:gd name="adj1" fmla="val 10750"/>
              <a:gd name="adj2" fmla="val 153134"/>
            </a:avLst>
          </a:prstGeom>
          <a:noFill/>
          <a:ln w="38100">
            <a:solidFill>
              <a:srgbClr val="FF0000"/>
            </a:solidFill>
            <a:miter lim="800000"/>
            <a:headEnd/>
            <a:tailEnd type="triangle" w="med" len="med"/>
          </a:ln>
          <a:effectLst/>
        </p:spPr>
      </p:cxnSp>
      <p:sp>
        <p:nvSpPr>
          <p:cNvPr id="22548" name="Text Box 20"/>
          <p:cNvSpPr txBox="1">
            <a:spLocks noChangeArrowheads="1"/>
          </p:cNvSpPr>
          <p:nvPr/>
        </p:nvSpPr>
        <p:spPr bwMode="auto">
          <a:xfrm>
            <a:off x="5711825" y="2935288"/>
            <a:ext cx="488950" cy="457200"/>
          </a:xfrm>
          <a:prstGeom prst="rect">
            <a:avLst/>
          </a:prstGeom>
          <a:noFill/>
          <a:ln w="9525">
            <a:noFill/>
            <a:miter lim="800000"/>
            <a:headEnd/>
            <a:tailEnd/>
          </a:ln>
          <a:effectLst/>
        </p:spPr>
        <p:txBody>
          <a:bodyPr wrap="none">
            <a:spAutoFit/>
          </a:bodyPr>
          <a:lstStyle/>
          <a:p>
            <a:r>
              <a:rPr lang="ru-RU" sz="2400" b="1"/>
              <a:t>…</a:t>
            </a:r>
          </a:p>
        </p:txBody>
      </p:sp>
      <p:sp>
        <p:nvSpPr>
          <p:cNvPr id="22549" name="Line 21"/>
          <p:cNvSpPr>
            <a:spLocks noChangeShapeType="1"/>
          </p:cNvSpPr>
          <p:nvPr/>
        </p:nvSpPr>
        <p:spPr bwMode="auto">
          <a:xfrm>
            <a:off x="2247900" y="2095500"/>
            <a:ext cx="1168400" cy="0"/>
          </a:xfrm>
          <a:prstGeom prst="line">
            <a:avLst/>
          </a:prstGeom>
          <a:noFill/>
          <a:ln w="38100">
            <a:solidFill>
              <a:schemeClr val="tx1"/>
            </a:solidFill>
            <a:round/>
            <a:headEnd/>
            <a:tailEnd type="triangle" w="med" len="med"/>
          </a:ln>
          <a:effectLst/>
        </p:spPr>
        <p:txBody>
          <a:bodyPr/>
          <a:lstStyle/>
          <a:p>
            <a:endParaRPr lang="ru-RU"/>
          </a:p>
        </p:txBody>
      </p:sp>
      <p:sp>
        <p:nvSpPr>
          <p:cNvPr id="22550" name="Line 22"/>
          <p:cNvSpPr>
            <a:spLocks noChangeShapeType="1"/>
          </p:cNvSpPr>
          <p:nvPr/>
        </p:nvSpPr>
        <p:spPr bwMode="auto">
          <a:xfrm>
            <a:off x="4724400" y="2095500"/>
            <a:ext cx="876300" cy="0"/>
          </a:xfrm>
          <a:prstGeom prst="line">
            <a:avLst/>
          </a:prstGeom>
          <a:noFill/>
          <a:ln w="38100">
            <a:solidFill>
              <a:schemeClr val="tx1"/>
            </a:solidFill>
            <a:round/>
            <a:headEnd/>
            <a:tailEnd type="triangle" w="med" len="med"/>
          </a:ln>
          <a:effectLst/>
        </p:spPr>
        <p:txBody>
          <a:bodyPr/>
          <a:lstStyle/>
          <a:p>
            <a:endParaRPr lang="ru-RU"/>
          </a:p>
        </p:txBody>
      </p:sp>
      <p:sp>
        <p:nvSpPr>
          <p:cNvPr id="22551" name="Line 23"/>
          <p:cNvSpPr>
            <a:spLocks noChangeShapeType="1"/>
          </p:cNvSpPr>
          <p:nvPr/>
        </p:nvSpPr>
        <p:spPr bwMode="auto">
          <a:xfrm>
            <a:off x="6210300" y="2095500"/>
            <a:ext cx="812800" cy="0"/>
          </a:xfrm>
          <a:prstGeom prst="line">
            <a:avLst/>
          </a:prstGeom>
          <a:noFill/>
          <a:ln w="38100">
            <a:solidFill>
              <a:schemeClr val="tx1"/>
            </a:solidFill>
            <a:round/>
            <a:headEnd/>
            <a:tailEnd type="triangle" w="med" len="med"/>
          </a:ln>
          <a:effectLst/>
        </p:spPr>
        <p:txBody>
          <a:bodyPr/>
          <a:lstStyle/>
          <a:p>
            <a:endParaRPr lang="ru-RU"/>
          </a:p>
        </p:txBody>
      </p:sp>
      <p:sp>
        <p:nvSpPr>
          <p:cNvPr id="22552" name="Text Box 24"/>
          <p:cNvSpPr txBox="1">
            <a:spLocks noChangeArrowheads="1"/>
          </p:cNvSpPr>
          <p:nvPr/>
        </p:nvSpPr>
        <p:spPr bwMode="auto">
          <a:xfrm>
            <a:off x="5673725" y="1804988"/>
            <a:ext cx="488950" cy="457200"/>
          </a:xfrm>
          <a:prstGeom prst="rect">
            <a:avLst/>
          </a:prstGeom>
          <a:noFill/>
          <a:ln w="9525">
            <a:noFill/>
            <a:miter lim="800000"/>
            <a:headEnd/>
            <a:tailEnd/>
          </a:ln>
          <a:effectLst/>
        </p:spPr>
        <p:txBody>
          <a:bodyPr wrap="none">
            <a:spAutoFit/>
          </a:bodyPr>
          <a:lstStyle/>
          <a:p>
            <a:r>
              <a:rPr lang="ru-RU" sz="2400" b="1"/>
              <a:t>…</a:t>
            </a:r>
          </a:p>
        </p:txBody>
      </p:sp>
      <p:sp>
        <p:nvSpPr>
          <p:cNvPr id="22553" name="Rectangle 25"/>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28638"/>
            <a:ext cx="8229600" cy="723900"/>
          </a:xfrm>
        </p:spPr>
        <p:txBody>
          <a:bodyPr/>
          <a:lstStyle/>
          <a:p>
            <a:r>
              <a:rPr lang="ru-RU" sz="2800" b="1">
                <a:solidFill>
                  <a:schemeClr val="accent2"/>
                </a:solidFill>
              </a:rPr>
              <a:t>ЧТО НАМ ДАЁТ ПЧР</a:t>
            </a:r>
            <a:r>
              <a:rPr lang="en-US" sz="2800" b="1">
                <a:solidFill>
                  <a:schemeClr val="accent2"/>
                </a:solidFill>
              </a:rPr>
              <a:t> (RPN)</a:t>
            </a:r>
            <a:r>
              <a:rPr lang="ru-RU" sz="2800" b="1">
                <a:solidFill>
                  <a:schemeClr val="accent2"/>
                </a:solidFill>
              </a:rPr>
              <a:t> ?</a:t>
            </a:r>
          </a:p>
        </p:txBody>
      </p:sp>
      <p:sp>
        <p:nvSpPr>
          <p:cNvPr id="23555" name="Rectangle 3"/>
          <p:cNvSpPr>
            <a:spLocks noGrp="1" noChangeArrowheads="1"/>
          </p:cNvSpPr>
          <p:nvPr>
            <p:ph type="body" idx="1"/>
          </p:nvPr>
        </p:nvSpPr>
        <p:spPr>
          <a:xfrm>
            <a:off x="457200" y="1600200"/>
            <a:ext cx="8229600" cy="3302000"/>
          </a:xfrm>
        </p:spPr>
        <p:txBody>
          <a:bodyPr/>
          <a:lstStyle/>
          <a:p>
            <a:pPr>
              <a:buFontTx/>
              <a:buNone/>
            </a:pPr>
            <a:r>
              <a:rPr lang="ru-RU"/>
              <a:t>Чем больше ПЧР, тем «страшнее» для нас риск соответствующего «плохого события».</a:t>
            </a:r>
          </a:p>
          <a:p>
            <a:pPr>
              <a:buFontTx/>
              <a:buNone/>
            </a:pPr>
            <a:endParaRPr lang="ru-RU"/>
          </a:p>
          <a:p>
            <a:pPr>
              <a:buFontTx/>
              <a:buNone/>
            </a:pPr>
            <a:r>
              <a:rPr lang="ru-RU"/>
              <a:t>Для больших значений ПЧР необходимо принять превентивные меры.</a:t>
            </a:r>
          </a:p>
        </p:txBody>
      </p:sp>
      <p:sp>
        <p:nvSpPr>
          <p:cNvPr id="23556" name="Text Box 4"/>
          <p:cNvSpPr txBox="1">
            <a:spLocks noChangeArrowheads="1"/>
          </p:cNvSpPr>
          <p:nvPr/>
        </p:nvSpPr>
        <p:spPr bwMode="auto">
          <a:xfrm>
            <a:off x="8493125" y="3540125"/>
            <a:ext cx="495300" cy="1433513"/>
          </a:xfrm>
          <a:prstGeom prst="rect">
            <a:avLst/>
          </a:prstGeom>
          <a:noFill/>
          <a:ln w="9525">
            <a:noFill/>
            <a:miter lim="800000"/>
            <a:headEnd/>
            <a:tailEnd/>
          </a:ln>
          <a:effectLst/>
        </p:spPr>
        <p:txBody>
          <a:bodyPr wrap="none">
            <a:spAutoFit/>
          </a:bodyPr>
          <a:lstStyle/>
          <a:p>
            <a:r>
              <a:rPr lang="ru-RU" sz="8800">
                <a:solidFill>
                  <a:srgbClr val="CC0000"/>
                </a:solidFill>
              </a:rPr>
              <a:t>!</a:t>
            </a:r>
          </a:p>
        </p:txBody>
      </p:sp>
      <p:sp>
        <p:nvSpPr>
          <p:cNvPr id="23557" name="Rectangle 5"/>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8350"/>
            <a:ext cx="9144000" cy="863600"/>
          </a:xfrm>
          <a:ln/>
        </p:spPr>
        <p:txBody>
          <a:bodyPr>
            <a:normAutofit fontScale="90000"/>
          </a:bodyPr>
          <a:lstStyle/>
          <a:p>
            <a:r>
              <a:rPr lang="ru-RU" sz="2800" b="1">
                <a:solidFill>
                  <a:schemeClr val="accent2"/>
                </a:solidFill>
              </a:rPr>
              <a:t>КЛАССИФИКАЦИЯ </a:t>
            </a:r>
            <a:r>
              <a:rPr lang="en-US" sz="2800" b="1">
                <a:solidFill>
                  <a:schemeClr val="accent2"/>
                </a:solidFill>
              </a:rPr>
              <a:t> </a:t>
            </a:r>
            <a:r>
              <a:rPr lang="ru-RU" sz="2800" b="1">
                <a:solidFill>
                  <a:schemeClr val="accent2"/>
                </a:solidFill>
              </a:rPr>
              <a:t>РИСКОВ </a:t>
            </a:r>
            <a:r>
              <a:rPr lang="en-US" sz="2800" b="1">
                <a:solidFill>
                  <a:schemeClr val="accent2"/>
                </a:solidFill>
              </a:rPr>
              <a:t> </a:t>
            </a:r>
            <a:r>
              <a:rPr lang="ru-RU" sz="2800" b="1">
                <a:solidFill>
                  <a:schemeClr val="accent2"/>
                </a:solidFill>
              </a:rPr>
              <a:t>ПО </a:t>
            </a:r>
            <a:r>
              <a:rPr lang="en-US" sz="2800" b="1">
                <a:solidFill>
                  <a:schemeClr val="accent2"/>
                </a:solidFill>
              </a:rPr>
              <a:t> </a:t>
            </a:r>
            <a:r>
              <a:rPr lang="ru-RU" sz="2800" b="1">
                <a:solidFill>
                  <a:schemeClr val="accent2"/>
                </a:solidFill>
              </a:rPr>
              <a:t>ИСТОЧНИКАМ</a:t>
            </a:r>
            <a:r>
              <a:rPr lang="en-US" sz="2800" b="1">
                <a:solidFill>
                  <a:schemeClr val="accent2"/>
                </a:solidFill>
              </a:rPr>
              <a:t/>
            </a:r>
            <a:br>
              <a:rPr lang="en-US" sz="2800" b="1">
                <a:solidFill>
                  <a:schemeClr val="accent2"/>
                </a:solidFill>
              </a:rPr>
            </a:br>
            <a:r>
              <a:rPr lang="en-US" sz="2800" b="1">
                <a:solidFill>
                  <a:schemeClr val="accent2"/>
                </a:solidFill>
              </a:rPr>
              <a:t>(</a:t>
            </a:r>
            <a:r>
              <a:rPr lang="ru-RU" sz="2800" b="1">
                <a:solidFill>
                  <a:schemeClr val="accent2"/>
                </a:solidFill>
              </a:rPr>
              <a:t>рекомендуется, если целесообразно</a:t>
            </a:r>
            <a:r>
              <a:rPr lang="en-US" sz="2800" b="1">
                <a:solidFill>
                  <a:schemeClr val="accent2"/>
                </a:solidFill>
              </a:rPr>
              <a:t>)</a:t>
            </a:r>
            <a:endParaRPr lang="ru-RU" sz="2800" b="1">
              <a:solidFill>
                <a:schemeClr val="accent2"/>
              </a:solidFill>
            </a:endParaRPr>
          </a:p>
        </p:txBody>
      </p:sp>
      <p:sp>
        <p:nvSpPr>
          <p:cNvPr id="13315" name="Rectangle 3"/>
          <p:cNvSpPr>
            <a:spLocks noGrp="1" noChangeArrowheads="1"/>
          </p:cNvSpPr>
          <p:nvPr>
            <p:ph type="body" idx="1"/>
          </p:nvPr>
        </p:nvSpPr>
        <p:spPr>
          <a:xfrm>
            <a:off x="571500" y="2286000"/>
            <a:ext cx="8229600" cy="3954463"/>
          </a:xfrm>
        </p:spPr>
        <p:txBody>
          <a:bodyPr/>
          <a:lstStyle/>
          <a:p>
            <a:pPr marL="1055688" lvl="1" indent="-598488">
              <a:buClr>
                <a:srgbClr val="FF0000"/>
              </a:buClr>
              <a:buFont typeface="Wingdings" pitchFamily="2" charset="2"/>
              <a:buChar char="q"/>
            </a:pPr>
            <a:r>
              <a:rPr lang="ru-RU" altLang="zh-CN" sz="2400"/>
              <a:t>технический;</a:t>
            </a:r>
          </a:p>
          <a:p>
            <a:pPr marL="1055688" lvl="1" indent="-598488">
              <a:buClr>
                <a:srgbClr val="FF0000"/>
              </a:buClr>
              <a:buFont typeface="Wingdings" pitchFamily="2" charset="2"/>
              <a:buChar char="q"/>
            </a:pPr>
            <a:r>
              <a:rPr lang="ru-RU" altLang="zh-CN" sz="2400"/>
              <a:t>организационный (ресурсы, структура, время, </a:t>
            </a:r>
            <a:br>
              <a:rPr lang="ru-RU" altLang="zh-CN" sz="2400"/>
            </a:br>
            <a:r>
              <a:rPr lang="ru-RU" altLang="zh-CN" sz="2400"/>
              <a:t>и  т.п.);</a:t>
            </a:r>
          </a:p>
          <a:p>
            <a:pPr marL="1055688" lvl="1" indent="-598488">
              <a:buClr>
                <a:srgbClr val="FF0000"/>
              </a:buClr>
              <a:buFont typeface="Wingdings" pitchFamily="2" charset="2"/>
              <a:buChar char="q"/>
            </a:pPr>
            <a:r>
              <a:rPr lang="ru-RU" altLang="zh-CN" sz="2400"/>
              <a:t>финансовый;</a:t>
            </a:r>
          </a:p>
          <a:p>
            <a:pPr marL="1055688" lvl="1" indent="-598488">
              <a:buClr>
                <a:srgbClr val="FF0000"/>
              </a:buClr>
              <a:buFont typeface="Wingdings" pitchFamily="2" charset="2"/>
              <a:buChar char="q"/>
            </a:pPr>
            <a:r>
              <a:rPr lang="ru-RU" altLang="zh-CN" sz="2400"/>
              <a:t>законодательный</a:t>
            </a:r>
            <a:r>
              <a:rPr lang="en-GB" altLang="zh-CN" sz="2400">
                <a:ea typeface="宋体" charset="-122"/>
              </a:rPr>
              <a:t> / </a:t>
            </a:r>
            <a:r>
              <a:rPr lang="ru-RU" altLang="zh-CN" sz="2400"/>
              <a:t>контрактный;</a:t>
            </a:r>
          </a:p>
          <a:p>
            <a:pPr marL="1055688" lvl="1" indent="-598488">
              <a:buClr>
                <a:srgbClr val="FF0000"/>
              </a:buClr>
              <a:buFont typeface="Wingdings" pitchFamily="2" charset="2"/>
              <a:buChar char="q"/>
            </a:pPr>
            <a:r>
              <a:rPr lang="ru-RU" altLang="zh-CN" sz="2400"/>
              <a:t>коммуникационный. </a:t>
            </a:r>
            <a:endParaRPr lang="ru-RU" sz="2400"/>
          </a:p>
          <a:p>
            <a:endParaRPr lang="ru-RU" sz="2400"/>
          </a:p>
        </p:txBody>
      </p:sp>
      <p:sp>
        <p:nvSpPr>
          <p:cNvPr id="13316" name="Rectangle 4"/>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08013"/>
            <a:ext cx="8229600" cy="781050"/>
          </a:xfrm>
          <a:ln/>
        </p:spPr>
        <p:txBody>
          <a:bodyPr/>
          <a:lstStyle/>
          <a:p>
            <a:r>
              <a:rPr lang="ru-RU" sz="2800" b="1">
                <a:solidFill>
                  <a:schemeClr val="accent2"/>
                </a:solidFill>
              </a:rPr>
              <a:t>ЗНАЧИМОСТЬ  РИСКА  (ПРЕПЯТСТВИЯ)</a:t>
            </a:r>
          </a:p>
        </p:txBody>
      </p:sp>
      <p:graphicFrame>
        <p:nvGraphicFramePr>
          <p:cNvPr id="4163" name="Group 67"/>
          <p:cNvGraphicFramePr>
            <a:graphicFrameLocks noGrp="1"/>
          </p:cNvGraphicFramePr>
          <p:nvPr/>
        </p:nvGraphicFramePr>
        <p:xfrm>
          <a:off x="1163638" y="1978025"/>
          <a:ext cx="6829425" cy="3522664"/>
        </p:xfrm>
        <a:graphic>
          <a:graphicData uri="http://schemas.openxmlformats.org/drawingml/2006/table">
            <a:tbl>
              <a:tblPr/>
              <a:tblGrid>
                <a:gridCol w="5538787"/>
                <a:gridCol w="1290638"/>
              </a:tblGrid>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Значимость:  последствия</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Балл </a:t>
                      </a:r>
                      <a:r>
                        <a:rPr kumimoji="0" lang="en-US" sz="2000" b="1" i="0" u="none" strike="noStrike" cap="none" normalizeH="0" baseline="0" smtClean="0">
                          <a:ln>
                            <a:noFill/>
                          </a:ln>
                          <a:solidFill>
                            <a:schemeClr val="tx1"/>
                          </a:solidFill>
                          <a:effectLst/>
                          <a:latin typeface="Arial" charset="0"/>
                        </a:rPr>
                        <a:t>S</a:t>
                      </a:r>
                      <a:endParaRPr kumimoji="0" lang="ru-RU" sz="20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Несущественные</a:t>
                      </a:r>
                      <a:r>
                        <a:rPr kumimoji="0" lang="en-GB" sz="2000" b="0" i="0" u="none" strike="noStrike" cap="none" normalizeH="0" baseline="0" smtClean="0">
                          <a:ln>
                            <a:noFill/>
                          </a:ln>
                          <a:solidFill>
                            <a:srgbClr val="000000"/>
                          </a:solidFill>
                          <a:effectLst/>
                          <a:latin typeface="Arial" charset="0"/>
                          <a:ea typeface="PMingLiU" charset="-120"/>
                          <a:cs typeface="Arial" charset="0"/>
                        </a:rPr>
                        <a:t> </a:t>
                      </a:r>
                      <a:r>
                        <a:rPr kumimoji="0" lang="ru-RU" sz="2000" b="0" i="0" u="none" strike="noStrike" cap="none" normalizeH="0" baseline="0" smtClean="0">
                          <a:ln>
                            <a:noFill/>
                          </a:ln>
                          <a:solidFill>
                            <a:srgbClr val="000000"/>
                          </a:solidFill>
                          <a:effectLst/>
                          <a:latin typeface="Arial" charset="0"/>
                          <a:ea typeface="PMingLiU" charset="-120"/>
                          <a:cs typeface="Arial" charset="0"/>
                        </a:rPr>
                        <a:t/>
                      </a:r>
                      <a:br>
                        <a:rPr kumimoji="0" lang="ru-RU" sz="2000" b="0" i="0" u="none" strike="noStrike" cap="none" normalizeH="0" baseline="0" smtClean="0">
                          <a:ln>
                            <a:noFill/>
                          </a:ln>
                          <a:solidFill>
                            <a:srgbClr val="000000"/>
                          </a:solidFill>
                          <a:effectLst/>
                          <a:latin typeface="Arial" charset="0"/>
                          <a:ea typeface="PMingLiU" charset="-120"/>
                          <a:cs typeface="Arial" charset="0"/>
                        </a:rPr>
                      </a:br>
                      <a:r>
                        <a:rPr kumimoji="0" lang="en-GB" sz="2000" b="0" i="0" u="none" strike="noStrike" cap="none" normalizeH="0" baseline="0" smtClean="0">
                          <a:ln>
                            <a:noFill/>
                          </a:ln>
                          <a:solidFill>
                            <a:srgbClr val="000000"/>
                          </a:solidFill>
                          <a:effectLst/>
                          <a:latin typeface="Arial" charset="0"/>
                          <a:ea typeface="PMingLiU" charset="-120"/>
                          <a:cs typeface="Arial" charset="0"/>
                        </a:rPr>
                        <a:t>(</a:t>
                      </a:r>
                      <a:r>
                        <a:rPr kumimoji="0" lang="ru-RU" sz="2000" b="0" i="0" u="none" strike="noStrike" cap="none" normalizeH="0" baseline="0" smtClean="0">
                          <a:ln>
                            <a:noFill/>
                          </a:ln>
                          <a:solidFill>
                            <a:srgbClr val="000000"/>
                          </a:solidFill>
                          <a:effectLst/>
                          <a:latin typeface="Arial" charset="0"/>
                          <a:ea typeface="PMingLiU" charset="-120"/>
                          <a:cs typeface="Arial" charset="0"/>
                        </a:rPr>
                        <a:t>можно</a:t>
                      </a:r>
                      <a:r>
                        <a:rPr kumimoji="0" lang="en-GB" sz="2000" b="0" i="0" u="none" strike="noStrike" cap="none" normalizeH="0" baseline="0" smtClean="0">
                          <a:ln>
                            <a:noFill/>
                          </a:ln>
                          <a:solidFill>
                            <a:srgbClr val="000000"/>
                          </a:solidFill>
                          <a:effectLst/>
                          <a:latin typeface="Arial" charset="0"/>
                          <a:ea typeface="PMingLiU" charset="-120"/>
                          <a:cs typeface="Arial" charset="0"/>
                        </a:rPr>
                        <a:t> </a:t>
                      </a:r>
                      <a:r>
                        <a:rPr kumimoji="0" lang="ru-RU" sz="2000" b="0" i="0" u="none" strike="noStrike" cap="none" normalizeH="0" baseline="0" smtClean="0">
                          <a:ln>
                            <a:noFill/>
                          </a:ln>
                          <a:solidFill>
                            <a:srgbClr val="000000"/>
                          </a:solidFill>
                          <a:effectLst/>
                          <a:latin typeface="Arial" charset="0"/>
                          <a:ea typeface="PMingLiU" charset="-120"/>
                          <a:cs typeface="Arial" charset="0"/>
                        </a:rPr>
                        <a:t>не</a:t>
                      </a:r>
                      <a:r>
                        <a:rPr kumimoji="0" lang="en-GB" sz="2000" b="0" i="0" u="none" strike="noStrike" cap="none" normalizeH="0" baseline="0" smtClean="0">
                          <a:ln>
                            <a:noFill/>
                          </a:ln>
                          <a:solidFill>
                            <a:srgbClr val="000000"/>
                          </a:solidFill>
                          <a:effectLst/>
                          <a:latin typeface="Arial" charset="0"/>
                          <a:ea typeface="PMingLiU" charset="-120"/>
                          <a:cs typeface="Arial" charset="0"/>
                        </a:rPr>
                        <a:t> </a:t>
                      </a:r>
                      <a:r>
                        <a:rPr kumimoji="0" lang="ru-RU" sz="2000" b="0" i="0" u="none" strike="noStrike" cap="none" normalizeH="0" baseline="0" smtClean="0">
                          <a:ln>
                            <a:noFill/>
                          </a:ln>
                          <a:solidFill>
                            <a:srgbClr val="000000"/>
                          </a:solidFill>
                          <a:effectLst/>
                          <a:latin typeface="Arial" charset="0"/>
                          <a:ea typeface="PMingLiU" charset="-120"/>
                          <a:cs typeface="Arial" charset="0"/>
                        </a:rPr>
                        <a:t>рассматривать</a:t>
                      </a:r>
                      <a:r>
                        <a:rPr kumimoji="0" lang="en-GB" sz="2000" b="0" i="0" u="none" strike="noStrike" cap="none" normalizeH="0" baseline="0" smtClean="0">
                          <a:ln>
                            <a:noFill/>
                          </a:ln>
                          <a:solidFill>
                            <a:srgbClr val="000000"/>
                          </a:solidFill>
                          <a:effectLst/>
                          <a:latin typeface="Arial" charset="0"/>
                          <a:ea typeface="PMingLiU" charset="-120"/>
                          <a:cs typeface="Arial" charset="0"/>
                        </a:rPr>
                        <a:t>)</a:t>
                      </a:r>
                      <a:endParaRPr kumimoji="0" lang="ru-RU" sz="2000" b="0" i="0" u="none" strike="noStrike" cap="none" normalizeH="0" baseline="0" smtClean="0">
                        <a:ln>
                          <a:noFill/>
                        </a:ln>
                        <a:solidFill>
                          <a:srgbClr val="000000"/>
                        </a:solidFill>
                        <a:effectLst/>
                        <a:latin typeface="Arial" charset="0"/>
                        <a:ea typeface="PMingLiU" charset="-120"/>
                        <a:cs typeface="Arial"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1</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Минимальные</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2 – 3</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Средние</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4 – 6</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Значительные</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7 – </a:t>
                      </a:r>
                      <a:r>
                        <a:rPr kumimoji="0" lang="ru-RU" altLang="zh-CN" sz="2000" b="0" i="0" u="none" strike="noStrike" cap="none" normalizeH="0" baseline="0" smtClean="0">
                          <a:ln>
                            <a:noFill/>
                          </a:ln>
                          <a:solidFill>
                            <a:srgbClr val="000000"/>
                          </a:solidFill>
                          <a:effectLst/>
                          <a:latin typeface="Arial" charset="0"/>
                          <a:ea typeface="宋体" charset="-122"/>
                          <a:cs typeface="Times New Roman" pitchFamily="18" charset="0"/>
                        </a:rPr>
                        <a:t>8</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Очень значительные</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zh-CN" sz="2000" b="0" i="0" u="none" strike="noStrike" cap="none" normalizeH="0" baseline="0" smtClean="0">
                          <a:ln>
                            <a:noFill/>
                          </a:ln>
                          <a:solidFill>
                            <a:srgbClr val="000000"/>
                          </a:solidFill>
                          <a:effectLst/>
                          <a:latin typeface="Arial" charset="0"/>
                          <a:cs typeface="Times New Roman" pitchFamily="18" charset="0"/>
                        </a:rPr>
                        <a:t>9 – 10</a:t>
                      </a:r>
                      <a:endParaRPr kumimoji="0" lang="ru-RU" sz="2000" b="0" i="0" u="none" strike="noStrike" cap="none" normalizeH="0" baseline="0" smtClean="0">
                        <a:ln>
                          <a:noFill/>
                        </a:ln>
                        <a:solidFill>
                          <a:srgbClr val="0000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64" name="Rectangle 68"/>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u="sng" dirty="0" smtClean="0">
                <a:solidFill>
                  <a:srgbClr val="FF0000"/>
                </a:solidFill>
                <a:latin typeface="Times New Roman" pitchFamily="18" charset="0"/>
                <a:cs typeface="Times New Roman" pitchFamily="18" charset="0"/>
              </a:rPr>
              <a:t>Элементы (компоненты) СМБД, п.6.1, пп.6.1.1</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latin typeface="Times New Roman" pitchFamily="18" charset="0"/>
                <a:cs typeface="Times New Roman" pitchFamily="18" charset="0"/>
              </a:rPr>
              <a:t>Для выполнения задач СМБД необходимо наличие в СМБД следующих ее основных элементов (компонентов): </a:t>
            </a:r>
          </a:p>
          <a:p>
            <a:pPr algn="just">
              <a:buNone/>
            </a:pPr>
            <a:r>
              <a:rPr lang="ru-RU" dirty="0" smtClean="0">
                <a:latin typeface="Times New Roman" pitchFamily="18" charset="0"/>
                <a:cs typeface="Times New Roman" pitchFamily="18" charset="0"/>
              </a:rPr>
              <a:t>…..</a:t>
            </a:r>
          </a:p>
          <a:p>
            <a:pPr algn="just">
              <a:buNone/>
            </a:pPr>
            <a:r>
              <a:rPr lang="ru-RU" i="1" dirty="0" smtClean="0">
                <a:latin typeface="Times New Roman" pitchFamily="18" charset="0"/>
                <a:cs typeface="Times New Roman" pitchFamily="18" charset="0"/>
              </a:rPr>
              <a:t>г) процедуры менеджмента риска и выполнения мер по управлению риском всякий раз, когда изменение условий эксплуатации или появление новых данных, которые порождают новые риски транспортных происшествий и событий</a:t>
            </a:r>
            <a:r>
              <a:rPr lang="ru-RU" dirty="0" smtClean="0"/>
              <a:t>.</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57225"/>
            <a:ext cx="8229600" cy="1027113"/>
          </a:xfrm>
          <a:ln/>
        </p:spPr>
        <p:txBody>
          <a:bodyPr/>
          <a:lstStyle/>
          <a:p>
            <a:r>
              <a:rPr lang="ru-RU" sz="2800" b="1">
                <a:solidFill>
                  <a:schemeClr val="accent2"/>
                </a:solidFill>
              </a:rPr>
              <a:t>ВЕРОЯТНОСТЬ РИСКА </a:t>
            </a:r>
            <a:br>
              <a:rPr lang="ru-RU" sz="2800" b="1">
                <a:solidFill>
                  <a:schemeClr val="accent2"/>
                </a:solidFill>
              </a:rPr>
            </a:br>
            <a:r>
              <a:rPr lang="ru-RU" sz="2800" b="1">
                <a:solidFill>
                  <a:schemeClr val="accent2"/>
                </a:solidFill>
              </a:rPr>
              <a:t>(ШАНС, ЧТО ЭТО СЛУЧИТСЯ)</a:t>
            </a:r>
          </a:p>
        </p:txBody>
      </p:sp>
      <p:graphicFrame>
        <p:nvGraphicFramePr>
          <p:cNvPr id="5184" name="Group 64"/>
          <p:cNvGraphicFramePr>
            <a:graphicFrameLocks noGrp="1"/>
          </p:cNvGraphicFramePr>
          <p:nvPr/>
        </p:nvGraphicFramePr>
        <p:xfrm>
          <a:off x="1163638" y="2109788"/>
          <a:ext cx="6894512" cy="3744915"/>
        </p:xfrm>
        <a:graphic>
          <a:graphicData uri="http://schemas.openxmlformats.org/drawingml/2006/table">
            <a:tbl>
              <a:tblPr/>
              <a:tblGrid>
                <a:gridCol w="5591175"/>
                <a:gridCol w="1303337"/>
              </a:tblGrid>
              <a:tr h="514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Оценка вероятности</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Балл</a:t>
                      </a:r>
                      <a:r>
                        <a:rPr kumimoji="0" lang="en-US" sz="2000" b="1" i="0" u="none" strike="noStrike" cap="none" normalizeH="0" baseline="0" smtClean="0">
                          <a:ln>
                            <a:noFill/>
                          </a:ln>
                          <a:solidFill>
                            <a:schemeClr val="tx1"/>
                          </a:solidFill>
                          <a:effectLst/>
                          <a:latin typeface="Arial" charset="0"/>
                        </a:rPr>
                        <a:t> O</a:t>
                      </a:r>
                      <a:endParaRPr kumimoji="0" lang="ru-RU" sz="20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Маловероятно</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1</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Низкая вероятность</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2 – 3</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Средняя</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4 – </a:t>
                      </a:r>
                      <a:r>
                        <a:rPr kumimoji="0" lang="ru-RU" altLang="zh-CN" sz="2000" b="0" i="0" u="none" strike="noStrike" cap="none" normalizeH="0" baseline="0" smtClean="0">
                          <a:ln>
                            <a:noFill/>
                          </a:ln>
                          <a:solidFill>
                            <a:srgbClr val="000000"/>
                          </a:solidFill>
                          <a:effectLst/>
                          <a:latin typeface="Arial" charset="0"/>
                          <a:ea typeface="宋体" charset="-122"/>
                          <a:cs typeface="Times New Roman" pitchFamily="18" charset="0"/>
                        </a:rPr>
                        <a:t>5</a:t>
                      </a:r>
                      <a:endParaRPr kumimoji="0" lang="ru-RU" sz="2000" b="0" i="0" u="none" strike="noStrike" cap="none" normalizeH="0" baseline="0" smtClean="0">
                        <a:ln>
                          <a:noFill/>
                        </a:ln>
                        <a:solidFill>
                          <a:srgbClr val="000000"/>
                        </a:solidFill>
                        <a:effectLst/>
                        <a:latin typeface="Arial" charset="0"/>
                        <a:ea typeface="宋体" charset="-122"/>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Высокая</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zh-CN" sz="2000" b="0" i="0" u="none" strike="noStrike" cap="none" normalizeH="0" baseline="0" smtClean="0">
                          <a:ln>
                            <a:noFill/>
                          </a:ln>
                          <a:solidFill>
                            <a:srgbClr val="000000"/>
                          </a:solidFill>
                          <a:effectLst/>
                          <a:latin typeface="Arial" charset="0"/>
                          <a:cs typeface="Times New Roman" pitchFamily="18" charset="0"/>
                        </a:rPr>
                        <a:t>6</a:t>
                      </a:r>
                      <a:r>
                        <a:rPr kumimoji="0" lang="en-GB" altLang="zh-CN" sz="2000" b="0" i="0" u="none" strike="noStrike" cap="none" normalizeH="0" baseline="0" smtClean="0">
                          <a:ln>
                            <a:noFill/>
                          </a:ln>
                          <a:solidFill>
                            <a:srgbClr val="000000"/>
                          </a:solidFill>
                          <a:effectLst/>
                          <a:latin typeface="Arial" charset="0"/>
                          <a:ea typeface="宋体" charset="-122"/>
                          <a:cs typeface="Times New Roman" pitchFamily="18" charset="0"/>
                        </a:rPr>
                        <a:t> – </a:t>
                      </a:r>
                      <a:r>
                        <a:rPr kumimoji="0" lang="ru-RU" altLang="zh-CN" sz="2000" b="0" i="0" u="none" strike="noStrike" cap="none" normalizeH="0" baseline="0" smtClean="0">
                          <a:ln>
                            <a:noFill/>
                          </a:ln>
                          <a:solidFill>
                            <a:srgbClr val="000000"/>
                          </a:solidFill>
                          <a:effectLst/>
                          <a:latin typeface="Arial" charset="0"/>
                          <a:cs typeface="Times New Roman" pitchFamily="18" charset="0"/>
                        </a:rPr>
                        <a:t>7</a:t>
                      </a:r>
                      <a:endParaRPr kumimoji="0" lang="ru-RU" sz="2000" b="0" i="0" u="none" strike="noStrike" cap="none" normalizeH="0" baseline="0" smtClean="0">
                        <a:ln>
                          <a:noFill/>
                        </a:ln>
                        <a:solidFill>
                          <a:srgbClr val="0000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Очень высокая</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zh-CN" sz="2000" b="0" i="0" u="none" strike="noStrike" cap="none" normalizeH="0" baseline="0" smtClean="0">
                          <a:ln>
                            <a:noFill/>
                          </a:ln>
                          <a:solidFill>
                            <a:srgbClr val="000000"/>
                          </a:solidFill>
                          <a:effectLst/>
                          <a:latin typeface="Arial" charset="0"/>
                          <a:cs typeface="Times New Roman" pitchFamily="18" charset="0"/>
                        </a:rPr>
                        <a:t>8 – 9</a:t>
                      </a:r>
                      <a:endParaRPr kumimoji="0" lang="ru-RU" sz="2000" b="0" i="0" u="none" strike="noStrike" cap="none" normalizeH="0" baseline="0" smtClean="0">
                        <a:ln>
                          <a:noFill/>
                        </a:ln>
                        <a:solidFill>
                          <a:srgbClr val="0000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ea typeface="PMingLiU" charset="-120"/>
                          <a:cs typeface="Arial" charset="0"/>
                        </a:rPr>
                        <a:t>Фактически это уже случилось</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rgbClr val="000000"/>
                          </a:solidFill>
                          <a:effectLst/>
                          <a:latin typeface="Arial" charset="0"/>
                          <a:cs typeface="Times New Roman" pitchFamily="18" charset="0"/>
                        </a:rPr>
                        <a:t>10</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85" name="Rectangle 65"/>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30238"/>
            <a:ext cx="8229600" cy="787400"/>
          </a:xfrm>
          <a:ln/>
        </p:spPr>
        <p:txBody>
          <a:bodyPr/>
          <a:lstStyle/>
          <a:p>
            <a:r>
              <a:rPr lang="ru-RU" sz="2800" b="1">
                <a:solidFill>
                  <a:schemeClr val="accent2"/>
                </a:solidFill>
              </a:rPr>
              <a:t>ПРИНИМАЕМЫЕ  МЕРЫ</a:t>
            </a:r>
          </a:p>
        </p:txBody>
      </p:sp>
      <p:sp>
        <p:nvSpPr>
          <p:cNvPr id="6173" name="Text Box 29"/>
          <p:cNvSpPr txBox="1">
            <a:spLocks noChangeArrowheads="1"/>
          </p:cNvSpPr>
          <p:nvPr/>
        </p:nvSpPr>
        <p:spPr bwMode="auto">
          <a:xfrm>
            <a:off x="987425" y="1731963"/>
            <a:ext cx="7145338" cy="457200"/>
          </a:xfrm>
          <a:prstGeom prst="rect">
            <a:avLst/>
          </a:prstGeom>
          <a:noFill/>
          <a:ln w="9525">
            <a:noFill/>
            <a:miter lim="800000"/>
            <a:headEnd/>
            <a:tailEnd/>
          </a:ln>
          <a:effectLst/>
        </p:spPr>
        <p:txBody>
          <a:bodyPr wrap="none">
            <a:spAutoFit/>
          </a:bodyPr>
          <a:lstStyle/>
          <a:p>
            <a:r>
              <a:rPr lang="ru-RU" altLang="zh-CN" sz="2400" b="1" i="1"/>
              <a:t>Перечислены в порядке их эффективности</a:t>
            </a:r>
            <a:r>
              <a:rPr lang="ru-RU" altLang="zh-CN" sz="2400"/>
              <a:t> </a:t>
            </a:r>
            <a:endParaRPr lang="ru-RU" sz="2400"/>
          </a:p>
        </p:txBody>
      </p:sp>
      <p:sp>
        <p:nvSpPr>
          <p:cNvPr id="6174" name="Rectangle 30"/>
          <p:cNvSpPr>
            <a:spLocks noChangeArrowheads="1"/>
          </p:cNvSpPr>
          <p:nvPr/>
        </p:nvSpPr>
        <p:spPr bwMode="auto">
          <a:xfrm>
            <a:off x="1012825" y="2535238"/>
            <a:ext cx="7405688" cy="3305175"/>
          </a:xfrm>
          <a:prstGeom prst="rect">
            <a:avLst/>
          </a:prstGeom>
          <a:noFill/>
          <a:ln w="9525">
            <a:noFill/>
            <a:miter lim="800000"/>
            <a:headEnd/>
            <a:tailEnd/>
          </a:ln>
          <a:effectLst/>
        </p:spPr>
        <p:txBody>
          <a:bodyPr anchor="ctr">
            <a:spAutoFit/>
          </a:bodyPr>
          <a:lstStyle/>
          <a:p>
            <a:pPr marL="534988" indent="-534988">
              <a:spcBef>
                <a:spcPct val="20000"/>
              </a:spcBef>
              <a:buClr>
                <a:srgbClr val="FF0000"/>
              </a:buClr>
              <a:buFont typeface="Wingdings" pitchFamily="2" charset="2"/>
              <a:buChar char="q"/>
              <a:tabLst>
                <a:tab pos="534988" algn="l"/>
              </a:tabLst>
            </a:pPr>
            <a:r>
              <a:rPr lang="ru-RU" altLang="zh-CN" sz="2400"/>
              <a:t>Ликвидировать риск</a:t>
            </a:r>
            <a:r>
              <a:rPr lang="en-GB" altLang="zh-CN" sz="2400">
                <a:ea typeface="宋体" charset="-122"/>
              </a:rPr>
              <a:t> / </a:t>
            </a:r>
            <a:r>
              <a:rPr lang="ru-RU" altLang="zh-CN" sz="2400"/>
              <a:t>препятствие.</a:t>
            </a:r>
          </a:p>
          <a:p>
            <a:pPr marL="534988" indent="-534988">
              <a:spcBef>
                <a:spcPct val="20000"/>
              </a:spcBef>
              <a:buClr>
                <a:srgbClr val="FF0000"/>
              </a:buClr>
              <a:buFont typeface="Wingdings" pitchFamily="2" charset="2"/>
              <a:buChar char="q"/>
              <a:tabLst>
                <a:tab pos="534988" algn="l"/>
              </a:tabLst>
            </a:pPr>
            <a:r>
              <a:rPr lang="ru-RU" altLang="zh-CN" sz="2400"/>
              <a:t>Минимизировать вероятность этого события.</a:t>
            </a:r>
          </a:p>
          <a:p>
            <a:pPr marL="534988" indent="-534988">
              <a:spcBef>
                <a:spcPct val="20000"/>
              </a:spcBef>
              <a:buClr>
                <a:srgbClr val="FF0000"/>
              </a:buClr>
              <a:buFont typeface="Wingdings" pitchFamily="2" charset="2"/>
              <a:buChar char="q"/>
              <a:tabLst>
                <a:tab pos="534988" algn="l"/>
              </a:tabLst>
            </a:pPr>
            <a:r>
              <a:rPr lang="ru-RU" altLang="zh-CN" sz="2400"/>
              <a:t>Снизить последствия, даже если это произойдет.</a:t>
            </a:r>
          </a:p>
          <a:p>
            <a:pPr marL="534988" indent="-534988">
              <a:spcBef>
                <a:spcPct val="20000"/>
              </a:spcBef>
              <a:buClr>
                <a:srgbClr val="FF0000"/>
              </a:buClr>
              <a:buFont typeface="Wingdings" pitchFamily="2" charset="2"/>
              <a:buChar char="q"/>
              <a:tabLst>
                <a:tab pos="534988" algn="l"/>
              </a:tabLst>
            </a:pPr>
            <a:r>
              <a:rPr lang="ru-RU" altLang="zh-CN" sz="2400"/>
              <a:t>Компенсировать последствие страховой </a:t>
            </a:r>
            <a:br>
              <a:rPr lang="ru-RU" altLang="zh-CN" sz="2400"/>
            </a:br>
            <a:r>
              <a:rPr lang="ru-RU" altLang="zh-CN" sz="2400"/>
              <a:t>суммой.</a:t>
            </a:r>
          </a:p>
          <a:p>
            <a:pPr marL="534988" indent="-534988">
              <a:spcBef>
                <a:spcPct val="20000"/>
              </a:spcBef>
              <a:buClr>
                <a:srgbClr val="FF0000"/>
              </a:buClr>
              <a:buFont typeface="Wingdings" pitchFamily="2" charset="2"/>
              <a:buChar char="q"/>
              <a:tabLst>
                <a:tab pos="534988" algn="l"/>
              </a:tabLst>
            </a:pPr>
            <a:r>
              <a:rPr lang="ru-RU" altLang="zh-CN" sz="2400"/>
              <a:t>Увеличить обнаруживаемость признаков того, </a:t>
            </a:r>
            <a:br>
              <a:rPr lang="ru-RU" altLang="zh-CN" sz="2400"/>
            </a:br>
            <a:r>
              <a:rPr lang="ru-RU" altLang="zh-CN" sz="2400"/>
              <a:t>что это может случиться.</a:t>
            </a:r>
          </a:p>
        </p:txBody>
      </p:sp>
      <p:sp>
        <p:nvSpPr>
          <p:cNvPr id="6177" name="Rectangle 33"/>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6" name="AutoShape 38"/>
          <p:cNvSpPr>
            <a:spLocks noChangeArrowheads="1"/>
          </p:cNvSpPr>
          <p:nvPr/>
        </p:nvSpPr>
        <p:spPr bwMode="auto">
          <a:xfrm>
            <a:off x="1127125" y="3954463"/>
            <a:ext cx="2719388" cy="936625"/>
          </a:xfrm>
          <a:prstGeom prst="chevron">
            <a:avLst>
              <a:gd name="adj" fmla="val 72585"/>
            </a:avLst>
          </a:prstGeom>
          <a:solidFill>
            <a:schemeClr val="bg1"/>
          </a:solidFill>
          <a:ln w="38100">
            <a:solidFill>
              <a:srgbClr val="FF0000"/>
            </a:solidFill>
            <a:miter lim="800000"/>
            <a:headEnd/>
            <a:tailEnd/>
          </a:ln>
          <a:effectLst>
            <a:outerShdw dist="107763" dir="18900000" algn="ctr" rotWithShape="0">
              <a:schemeClr val="bg2">
                <a:alpha val="50000"/>
              </a:schemeClr>
            </a:outerShdw>
          </a:effectLst>
        </p:spPr>
        <p:txBody>
          <a:bodyPr wrap="none" anchor="ctr"/>
          <a:lstStyle/>
          <a:p>
            <a:endParaRPr lang="ru-RU"/>
          </a:p>
        </p:txBody>
      </p:sp>
      <p:sp>
        <p:nvSpPr>
          <p:cNvPr id="7205" name="AutoShape 37"/>
          <p:cNvSpPr>
            <a:spLocks noChangeArrowheads="1"/>
          </p:cNvSpPr>
          <p:nvPr/>
        </p:nvSpPr>
        <p:spPr bwMode="auto">
          <a:xfrm>
            <a:off x="3643313" y="3954463"/>
            <a:ext cx="2298700" cy="936625"/>
          </a:xfrm>
          <a:prstGeom prst="chevron">
            <a:avLst>
              <a:gd name="adj" fmla="val 61356"/>
            </a:avLst>
          </a:prstGeom>
          <a:solidFill>
            <a:schemeClr val="bg1"/>
          </a:solidFill>
          <a:ln w="28575">
            <a:solidFill>
              <a:srgbClr val="000066"/>
            </a:solidFill>
            <a:miter lim="800000"/>
            <a:headEnd/>
            <a:tailEnd/>
          </a:ln>
          <a:effectLst>
            <a:outerShdw dist="107763" dir="18900000" algn="ctr" rotWithShape="0">
              <a:schemeClr val="bg2">
                <a:alpha val="50000"/>
              </a:schemeClr>
            </a:outerShdw>
          </a:effectLst>
        </p:spPr>
        <p:txBody>
          <a:bodyPr wrap="none" anchor="ctr"/>
          <a:lstStyle/>
          <a:p>
            <a:endParaRPr lang="ru-RU"/>
          </a:p>
        </p:txBody>
      </p:sp>
      <p:sp>
        <p:nvSpPr>
          <p:cNvPr id="7204" name="AutoShape 36"/>
          <p:cNvSpPr>
            <a:spLocks noChangeArrowheads="1"/>
          </p:cNvSpPr>
          <p:nvPr/>
        </p:nvSpPr>
        <p:spPr bwMode="auto">
          <a:xfrm>
            <a:off x="5764213" y="3954463"/>
            <a:ext cx="2298700" cy="936625"/>
          </a:xfrm>
          <a:prstGeom prst="chevron">
            <a:avLst>
              <a:gd name="adj" fmla="val 61356"/>
            </a:avLst>
          </a:prstGeom>
          <a:solidFill>
            <a:schemeClr val="bg1"/>
          </a:solidFill>
          <a:ln w="28575">
            <a:solidFill>
              <a:srgbClr val="000066"/>
            </a:solidFill>
            <a:miter lim="800000"/>
            <a:headEnd/>
            <a:tailEnd/>
          </a:ln>
          <a:effectLst>
            <a:outerShdw dist="107763" dir="18900000" algn="ctr" rotWithShape="0">
              <a:schemeClr val="bg2">
                <a:alpha val="50000"/>
              </a:schemeClr>
            </a:outerShdw>
          </a:effectLst>
        </p:spPr>
        <p:txBody>
          <a:bodyPr wrap="none" anchor="ctr"/>
          <a:lstStyle/>
          <a:p>
            <a:endParaRPr lang="ru-RU"/>
          </a:p>
        </p:txBody>
      </p:sp>
      <p:sp>
        <p:nvSpPr>
          <p:cNvPr id="7203" name="AutoShape 35"/>
          <p:cNvSpPr>
            <a:spLocks noChangeArrowheads="1"/>
          </p:cNvSpPr>
          <p:nvPr/>
        </p:nvSpPr>
        <p:spPr bwMode="auto">
          <a:xfrm>
            <a:off x="2716213" y="1362075"/>
            <a:ext cx="2298700" cy="936625"/>
          </a:xfrm>
          <a:prstGeom prst="chevron">
            <a:avLst>
              <a:gd name="adj" fmla="val 61356"/>
            </a:avLst>
          </a:prstGeom>
          <a:solidFill>
            <a:schemeClr val="bg1"/>
          </a:solidFill>
          <a:ln w="38100">
            <a:solidFill>
              <a:srgbClr val="FF0000"/>
            </a:solidFill>
            <a:miter lim="800000"/>
            <a:headEnd/>
            <a:tailEnd/>
          </a:ln>
          <a:effectLst>
            <a:outerShdw dist="107763" dir="18900000" algn="ctr" rotWithShape="0">
              <a:schemeClr val="bg2">
                <a:alpha val="50000"/>
              </a:schemeClr>
            </a:outerShdw>
          </a:effectLst>
        </p:spPr>
        <p:txBody>
          <a:bodyPr wrap="none" anchor="ctr"/>
          <a:lstStyle/>
          <a:p>
            <a:endParaRPr lang="ru-RU"/>
          </a:p>
        </p:txBody>
      </p:sp>
      <p:sp>
        <p:nvSpPr>
          <p:cNvPr id="7202" name="AutoShape 34"/>
          <p:cNvSpPr>
            <a:spLocks noChangeArrowheads="1"/>
          </p:cNvSpPr>
          <p:nvPr/>
        </p:nvSpPr>
        <p:spPr bwMode="auto">
          <a:xfrm>
            <a:off x="4824413" y="1362075"/>
            <a:ext cx="2298700" cy="936625"/>
          </a:xfrm>
          <a:prstGeom prst="chevron">
            <a:avLst>
              <a:gd name="adj" fmla="val 61356"/>
            </a:avLst>
          </a:prstGeom>
          <a:solidFill>
            <a:schemeClr val="bg1"/>
          </a:solidFill>
          <a:ln w="28575">
            <a:solidFill>
              <a:srgbClr val="000066"/>
            </a:solidFill>
            <a:miter lim="800000"/>
            <a:headEnd/>
            <a:tailEnd/>
          </a:ln>
          <a:effectLst>
            <a:outerShdw dist="107763" dir="18900000" algn="ctr" rotWithShape="0">
              <a:schemeClr val="bg2">
                <a:alpha val="50000"/>
              </a:schemeClr>
            </a:outerShdw>
          </a:effectLst>
        </p:spPr>
        <p:txBody>
          <a:bodyPr wrap="none" anchor="ctr"/>
          <a:lstStyle/>
          <a:p>
            <a:endParaRPr lang="ru-RU"/>
          </a:p>
        </p:txBody>
      </p:sp>
      <p:sp>
        <p:nvSpPr>
          <p:cNvPr id="7170" name="Rectangle 2"/>
          <p:cNvSpPr>
            <a:spLocks noGrp="1" noChangeArrowheads="1"/>
          </p:cNvSpPr>
          <p:nvPr>
            <p:ph type="title"/>
          </p:nvPr>
        </p:nvSpPr>
        <p:spPr>
          <a:xfrm>
            <a:off x="0" y="520700"/>
            <a:ext cx="9144000" cy="641350"/>
          </a:xfrm>
        </p:spPr>
        <p:txBody>
          <a:bodyPr/>
          <a:lstStyle/>
          <a:p>
            <a:r>
              <a:rPr lang="ru-RU" sz="2800" b="1">
                <a:solidFill>
                  <a:schemeClr val="accent2"/>
                </a:solidFill>
              </a:rPr>
              <a:t>ПРОЦЕСС  АНАЛИЗА  РИСКОВ  (</a:t>
            </a:r>
            <a:r>
              <a:rPr lang="en-US" sz="2800" b="1" u="sng">
                <a:solidFill>
                  <a:schemeClr val="accent2"/>
                </a:solidFill>
              </a:rPr>
              <a:t>Risk Assessment</a:t>
            </a:r>
            <a:r>
              <a:rPr lang="ru-RU" sz="2800" b="1">
                <a:solidFill>
                  <a:schemeClr val="accent2"/>
                </a:solidFill>
              </a:rPr>
              <a:t>)</a:t>
            </a:r>
          </a:p>
        </p:txBody>
      </p:sp>
      <p:sp>
        <p:nvSpPr>
          <p:cNvPr id="7173" name="AutoShape 5"/>
          <p:cNvSpPr>
            <a:spLocks noChangeArrowheads="1"/>
          </p:cNvSpPr>
          <p:nvPr/>
        </p:nvSpPr>
        <p:spPr bwMode="auto">
          <a:xfrm>
            <a:off x="569913" y="1362075"/>
            <a:ext cx="2298700" cy="936625"/>
          </a:xfrm>
          <a:prstGeom prst="chevron">
            <a:avLst>
              <a:gd name="adj" fmla="val 61356"/>
            </a:avLst>
          </a:prstGeom>
          <a:solidFill>
            <a:schemeClr val="bg1"/>
          </a:solidFill>
          <a:ln w="28575">
            <a:solidFill>
              <a:srgbClr val="000066"/>
            </a:solidFill>
            <a:miter lim="800000"/>
            <a:headEnd/>
            <a:tailEnd/>
          </a:ln>
          <a:effectLst>
            <a:outerShdw dist="107763" dir="18900000" algn="ctr" rotWithShape="0">
              <a:schemeClr val="bg2">
                <a:alpha val="50000"/>
              </a:schemeClr>
            </a:outerShdw>
          </a:effectLst>
        </p:spPr>
        <p:txBody>
          <a:bodyPr wrap="none" anchor="ctr"/>
          <a:lstStyle/>
          <a:p>
            <a:endParaRPr lang="ru-RU"/>
          </a:p>
        </p:txBody>
      </p:sp>
      <p:sp>
        <p:nvSpPr>
          <p:cNvPr id="7182" name="Text Box 14"/>
          <p:cNvSpPr txBox="1">
            <a:spLocks noChangeArrowheads="1"/>
          </p:cNvSpPr>
          <p:nvPr/>
        </p:nvSpPr>
        <p:spPr bwMode="auto">
          <a:xfrm>
            <a:off x="1114425" y="1654175"/>
            <a:ext cx="1354138" cy="336550"/>
          </a:xfrm>
          <a:prstGeom prst="rect">
            <a:avLst/>
          </a:prstGeom>
          <a:noFill/>
          <a:ln w="9525">
            <a:noFill/>
            <a:miter lim="800000"/>
            <a:headEnd/>
            <a:tailEnd/>
          </a:ln>
          <a:effectLst/>
        </p:spPr>
        <p:txBody>
          <a:bodyPr wrap="none">
            <a:spAutoFit/>
          </a:bodyPr>
          <a:lstStyle/>
          <a:p>
            <a:r>
              <a:rPr lang="ru-RU" sz="1600" b="1"/>
              <a:t>Подготовка</a:t>
            </a:r>
          </a:p>
        </p:txBody>
      </p:sp>
      <p:sp>
        <p:nvSpPr>
          <p:cNvPr id="7183" name="Text Box 15"/>
          <p:cNvSpPr txBox="1">
            <a:spLocks noChangeArrowheads="1"/>
          </p:cNvSpPr>
          <p:nvPr/>
        </p:nvSpPr>
        <p:spPr bwMode="auto">
          <a:xfrm>
            <a:off x="3522663" y="1570038"/>
            <a:ext cx="879475" cy="533400"/>
          </a:xfrm>
          <a:prstGeom prst="rect">
            <a:avLst/>
          </a:prstGeom>
          <a:noFill/>
          <a:ln w="9525">
            <a:noFill/>
            <a:miter lim="800000"/>
            <a:headEnd/>
            <a:tailEnd/>
          </a:ln>
          <a:effectLst/>
        </p:spPr>
        <p:txBody>
          <a:bodyPr wrap="none">
            <a:spAutoFit/>
          </a:bodyPr>
          <a:lstStyle/>
          <a:p>
            <a:pPr algn="ctr">
              <a:lnSpc>
                <a:spcPct val="90000"/>
              </a:lnSpc>
            </a:pPr>
            <a:r>
              <a:rPr lang="en-US" sz="1600" b="1"/>
              <a:t>RA</a:t>
            </a:r>
            <a:r>
              <a:rPr lang="ru-RU" sz="1600" b="1"/>
              <a:t> – </a:t>
            </a:r>
            <a:br>
              <a:rPr lang="ru-RU" sz="1600" b="1"/>
            </a:br>
            <a:r>
              <a:rPr lang="ru-RU" sz="1600" b="1"/>
              <a:t>сессия</a:t>
            </a:r>
          </a:p>
        </p:txBody>
      </p:sp>
      <p:sp>
        <p:nvSpPr>
          <p:cNvPr id="7184" name="Text Box 16"/>
          <p:cNvSpPr txBox="1">
            <a:spLocks noChangeArrowheads="1"/>
          </p:cNvSpPr>
          <p:nvPr/>
        </p:nvSpPr>
        <p:spPr bwMode="auto">
          <a:xfrm>
            <a:off x="5457825" y="1579563"/>
            <a:ext cx="1257300" cy="533400"/>
          </a:xfrm>
          <a:prstGeom prst="rect">
            <a:avLst/>
          </a:prstGeom>
          <a:noFill/>
          <a:ln w="9525">
            <a:noFill/>
            <a:miter lim="800000"/>
            <a:headEnd/>
            <a:tailEnd/>
          </a:ln>
          <a:effectLst/>
        </p:spPr>
        <p:txBody>
          <a:bodyPr wrap="none">
            <a:spAutoFit/>
          </a:bodyPr>
          <a:lstStyle/>
          <a:p>
            <a:pPr algn="ctr">
              <a:lnSpc>
                <a:spcPct val="90000"/>
              </a:lnSpc>
            </a:pPr>
            <a:r>
              <a:rPr lang="en-US" sz="1600" b="1"/>
              <a:t>RA</a:t>
            </a:r>
            <a:r>
              <a:rPr lang="ru-RU" sz="1600" b="1"/>
              <a:t> – отчет</a:t>
            </a:r>
            <a:br>
              <a:rPr lang="ru-RU" sz="1600" b="1"/>
            </a:br>
            <a:r>
              <a:rPr lang="ru-RU" sz="1600" b="1"/>
              <a:t>(записи)</a:t>
            </a:r>
          </a:p>
        </p:txBody>
      </p:sp>
      <p:sp>
        <p:nvSpPr>
          <p:cNvPr id="7185" name="Text Box 17"/>
          <p:cNvSpPr txBox="1">
            <a:spLocks noChangeArrowheads="1"/>
          </p:cNvSpPr>
          <p:nvPr/>
        </p:nvSpPr>
        <p:spPr bwMode="auto">
          <a:xfrm>
            <a:off x="1660525" y="4022725"/>
            <a:ext cx="1725613" cy="754063"/>
          </a:xfrm>
          <a:prstGeom prst="rect">
            <a:avLst/>
          </a:prstGeom>
          <a:noFill/>
          <a:ln w="9525">
            <a:noFill/>
            <a:miter lim="800000"/>
            <a:headEnd/>
            <a:tailEnd/>
          </a:ln>
          <a:effectLst/>
        </p:spPr>
        <p:txBody>
          <a:bodyPr wrap="none">
            <a:spAutoFit/>
          </a:bodyPr>
          <a:lstStyle/>
          <a:p>
            <a:pPr algn="ctr">
              <a:lnSpc>
                <a:spcPct val="90000"/>
              </a:lnSpc>
            </a:pPr>
            <a:r>
              <a:rPr lang="ru-RU" sz="1600" b="1"/>
              <a:t>Работа по</a:t>
            </a:r>
            <a:br>
              <a:rPr lang="ru-RU" sz="1600" b="1"/>
            </a:br>
            <a:r>
              <a:rPr lang="ru-RU" sz="1600" b="1"/>
              <a:t>рискам</a:t>
            </a:r>
            <a:br>
              <a:rPr lang="ru-RU" sz="1600" b="1"/>
            </a:br>
            <a:r>
              <a:rPr lang="ru-RU" sz="1600" b="1"/>
              <a:t>(реагирование)</a:t>
            </a:r>
          </a:p>
        </p:txBody>
      </p:sp>
      <p:sp>
        <p:nvSpPr>
          <p:cNvPr id="7186" name="Text Box 18"/>
          <p:cNvSpPr txBox="1">
            <a:spLocks noChangeArrowheads="1"/>
          </p:cNvSpPr>
          <p:nvPr/>
        </p:nvSpPr>
        <p:spPr bwMode="auto">
          <a:xfrm>
            <a:off x="4271963" y="4024313"/>
            <a:ext cx="1246187" cy="754062"/>
          </a:xfrm>
          <a:prstGeom prst="rect">
            <a:avLst/>
          </a:prstGeom>
          <a:noFill/>
          <a:ln w="9525">
            <a:noFill/>
            <a:miter lim="800000"/>
            <a:headEnd/>
            <a:tailEnd/>
          </a:ln>
          <a:effectLst/>
        </p:spPr>
        <p:txBody>
          <a:bodyPr wrap="none">
            <a:spAutoFit/>
          </a:bodyPr>
          <a:lstStyle/>
          <a:p>
            <a:pPr algn="ctr">
              <a:lnSpc>
                <a:spcPct val="90000"/>
              </a:lnSpc>
            </a:pPr>
            <a:r>
              <a:rPr lang="ru-RU" sz="1600" b="1"/>
              <a:t>Проверка</a:t>
            </a:r>
            <a:br>
              <a:rPr lang="ru-RU" sz="1600" b="1"/>
            </a:br>
            <a:r>
              <a:rPr lang="ru-RU" sz="1600" b="1"/>
              <a:t>работы по</a:t>
            </a:r>
            <a:br>
              <a:rPr lang="ru-RU" sz="1600" b="1"/>
            </a:br>
            <a:r>
              <a:rPr lang="ru-RU" sz="1600" b="1"/>
              <a:t>рискам</a:t>
            </a:r>
          </a:p>
        </p:txBody>
      </p:sp>
      <p:sp>
        <p:nvSpPr>
          <p:cNvPr id="7187" name="Text Box 19"/>
          <p:cNvSpPr txBox="1">
            <a:spLocks noChangeArrowheads="1"/>
          </p:cNvSpPr>
          <p:nvPr/>
        </p:nvSpPr>
        <p:spPr bwMode="auto">
          <a:xfrm>
            <a:off x="6246813" y="4019550"/>
            <a:ext cx="1595437" cy="754063"/>
          </a:xfrm>
          <a:prstGeom prst="rect">
            <a:avLst/>
          </a:prstGeom>
          <a:noFill/>
          <a:ln w="9525">
            <a:noFill/>
            <a:miter lim="800000"/>
            <a:headEnd/>
            <a:tailEnd/>
          </a:ln>
          <a:effectLst/>
        </p:spPr>
        <p:txBody>
          <a:bodyPr wrap="none">
            <a:spAutoFit/>
          </a:bodyPr>
          <a:lstStyle/>
          <a:p>
            <a:pPr algn="ctr">
              <a:lnSpc>
                <a:spcPct val="90000"/>
              </a:lnSpc>
            </a:pPr>
            <a:r>
              <a:rPr lang="ru-RU" sz="1600" b="1"/>
              <a:t>Отчет о</a:t>
            </a:r>
            <a:br>
              <a:rPr lang="ru-RU" sz="1600" b="1"/>
            </a:br>
            <a:r>
              <a:rPr lang="ru-RU" sz="1600" b="1"/>
              <a:t>результатах</a:t>
            </a:r>
            <a:br>
              <a:rPr lang="ru-RU" sz="1600" b="1"/>
            </a:br>
            <a:r>
              <a:rPr lang="ru-RU" sz="1600" b="1"/>
              <a:t>работы по </a:t>
            </a:r>
            <a:r>
              <a:rPr lang="en-US" sz="1600" b="1"/>
              <a:t>RA</a:t>
            </a:r>
            <a:endParaRPr lang="ru-RU" sz="1600" b="1"/>
          </a:p>
        </p:txBody>
      </p:sp>
      <p:sp>
        <p:nvSpPr>
          <p:cNvPr id="7188" name="Text Box 20"/>
          <p:cNvSpPr txBox="1">
            <a:spLocks noChangeArrowheads="1"/>
          </p:cNvSpPr>
          <p:nvPr/>
        </p:nvSpPr>
        <p:spPr bwMode="auto">
          <a:xfrm>
            <a:off x="728663" y="2381250"/>
            <a:ext cx="1839912" cy="715963"/>
          </a:xfrm>
          <a:prstGeom prst="rect">
            <a:avLst/>
          </a:prstGeom>
          <a:noFill/>
          <a:ln w="9525">
            <a:noFill/>
            <a:miter lim="800000"/>
            <a:headEnd/>
            <a:tailEnd/>
          </a:ln>
          <a:effectLst/>
        </p:spPr>
        <p:txBody>
          <a:bodyPr wrap="none">
            <a:spAutoFit/>
          </a:bodyPr>
          <a:lstStyle/>
          <a:p>
            <a:pPr algn="ctr">
              <a:lnSpc>
                <a:spcPct val="85000"/>
              </a:lnSpc>
            </a:pPr>
            <a:r>
              <a:rPr lang="ru-RU" sz="1600" b="1"/>
              <a:t>Руководитель</a:t>
            </a:r>
            <a:br>
              <a:rPr lang="ru-RU" sz="1600" b="1"/>
            </a:br>
            <a:r>
              <a:rPr lang="ru-RU" sz="1600" b="1"/>
              <a:t>проекта </a:t>
            </a:r>
            <a:br>
              <a:rPr lang="ru-RU" sz="1600" b="1"/>
            </a:br>
            <a:r>
              <a:rPr lang="ru-RU" sz="1600" b="1"/>
              <a:t>и</a:t>
            </a:r>
            <a:r>
              <a:rPr lang="en-US" sz="1600" b="1"/>
              <a:t>/</a:t>
            </a:r>
            <a:r>
              <a:rPr lang="ru-RU" sz="1600" b="1"/>
              <a:t>или  </a:t>
            </a:r>
            <a:r>
              <a:rPr lang="en-US" sz="1600" b="1"/>
              <a:t>RA</a:t>
            </a:r>
            <a:r>
              <a:rPr lang="ru-RU" sz="1600" b="1"/>
              <a:t>-лидер</a:t>
            </a:r>
          </a:p>
        </p:txBody>
      </p:sp>
      <p:sp>
        <p:nvSpPr>
          <p:cNvPr id="7189" name="Text Box 21"/>
          <p:cNvSpPr txBox="1">
            <a:spLocks noChangeArrowheads="1"/>
          </p:cNvSpPr>
          <p:nvPr/>
        </p:nvSpPr>
        <p:spPr bwMode="auto">
          <a:xfrm>
            <a:off x="3084513" y="2400300"/>
            <a:ext cx="1397000" cy="336550"/>
          </a:xfrm>
          <a:prstGeom prst="rect">
            <a:avLst/>
          </a:prstGeom>
          <a:noFill/>
          <a:ln w="9525">
            <a:noFill/>
            <a:miter lim="800000"/>
            <a:headEnd/>
            <a:tailEnd/>
          </a:ln>
          <a:effectLst/>
        </p:spPr>
        <p:txBody>
          <a:bodyPr wrap="none">
            <a:spAutoFit/>
          </a:bodyPr>
          <a:lstStyle/>
          <a:p>
            <a:r>
              <a:rPr lang="en-US" sz="1600" b="1"/>
              <a:t>RA</a:t>
            </a:r>
            <a:r>
              <a:rPr lang="ru-RU" sz="1600" b="1"/>
              <a:t>-команда</a:t>
            </a:r>
          </a:p>
        </p:txBody>
      </p:sp>
      <p:sp>
        <p:nvSpPr>
          <p:cNvPr id="7190" name="Text Box 22"/>
          <p:cNvSpPr txBox="1">
            <a:spLocks noChangeArrowheads="1"/>
          </p:cNvSpPr>
          <p:nvPr/>
        </p:nvSpPr>
        <p:spPr bwMode="auto">
          <a:xfrm>
            <a:off x="5341938" y="2416175"/>
            <a:ext cx="1163637" cy="336550"/>
          </a:xfrm>
          <a:prstGeom prst="rect">
            <a:avLst/>
          </a:prstGeom>
          <a:noFill/>
          <a:ln w="9525">
            <a:noFill/>
            <a:miter lim="800000"/>
            <a:headEnd/>
            <a:tailEnd/>
          </a:ln>
          <a:effectLst/>
        </p:spPr>
        <p:txBody>
          <a:bodyPr wrap="none">
            <a:spAutoFit/>
          </a:bodyPr>
          <a:lstStyle/>
          <a:p>
            <a:r>
              <a:rPr lang="en-US" sz="1600" b="1"/>
              <a:t>RA</a:t>
            </a:r>
            <a:r>
              <a:rPr lang="ru-RU" sz="1600" b="1"/>
              <a:t>-лидер</a:t>
            </a:r>
          </a:p>
        </p:txBody>
      </p:sp>
      <p:sp>
        <p:nvSpPr>
          <p:cNvPr id="7191" name="Text Box 23"/>
          <p:cNvSpPr txBox="1">
            <a:spLocks noChangeArrowheads="1"/>
          </p:cNvSpPr>
          <p:nvPr/>
        </p:nvSpPr>
        <p:spPr bwMode="auto">
          <a:xfrm>
            <a:off x="1676400" y="4987925"/>
            <a:ext cx="1627188" cy="715963"/>
          </a:xfrm>
          <a:prstGeom prst="rect">
            <a:avLst/>
          </a:prstGeom>
          <a:noFill/>
          <a:ln w="9525">
            <a:noFill/>
            <a:miter lim="800000"/>
            <a:headEnd/>
            <a:tailEnd/>
          </a:ln>
          <a:effectLst/>
        </p:spPr>
        <p:txBody>
          <a:bodyPr wrap="none">
            <a:spAutoFit/>
          </a:bodyPr>
          <a:lstStyle/>
          <a:p>
            <a:pPr algn="ctr">
              <a:lnSpc>
                <a:spcPct val="85000"/>
              </a:lnSpc>
            </a:pPr>
            <a:r>
              <a:rPr lang="ru-RU" sz="1600" b="1"/>
              <a:t>Руководитель</a:t>
            </a:r>
            <a:br>
              <a:rPr lang="ru-RU" sz="1600" b="1"/>
            </a:br>
            <a:r>
              <a:rPr lang="ru-RU" sz="1600" b="1"/>
              <a:t>и  участники</a:t>
            </a:r>
            <a:br>
              <a:rPr lang="ru-RU" sz="1600" b="1"/>
            </a:br>
            <a:r>
              <a:rPr lang="ru-RU" sz="1600" b="1"/>
              <a:t>проекта</a:t>
            </a:r>
          </a:p>
        </p:txBody>
      </p:sp>
      <p:sp>
        <p:nvSpPr>
          <p:cNvPr id="7192" name="Text Box 24"/>
          <p:cNvSpPr txBox="1">
            <a:spLocks noChangeArrowheads="1"/>
          </p:cNvSpPr>
          <p:nvPr/>
        </p:nvSpPr>
        <p:spPr bwMode="auto">
          <a:xfrm>
            <a:off x="3703638" y="4999038"/>
            <a:ext cx="1798637" cy="715962"/>
          </a:xfrm>
          <a:prstGeom prst="rect">
            <a:avLst/>
          </a:prstGeom>
          <a:noFill/>
          <a:ln w="9525">
            <a:noFill/>
            <a:miter lim="800000"/>
            <a:headEnd/>
            <a:tailEnd/>
          </a:ln>
          <a:effectLst/>
        </p:spPr>
        <p:txBody>
          <a:bodyPr wrap="none">
            <a:spAutoFit/>
          </a:bodyPr>
          <a:lstStyle/>
          <a:p>
            <a:pPr algn="ctr">
              <a:lnSpc>
                <a:spcPct val="85000"/>
              </a:lnSpc>
            </a:pPr>
            <a:r>
              <a:rPr lang="en-US" sz="1600" b="1"/>
              <a:t>RA</a:t>
            </a:r>
            <a:r>
              <a:rPr lang="ru-RU" sz="1600" b="1"/>
              <a:t>-команда</a:t>
            </a:r>
            <a:br>
              <a:rPr lang="ru-RU" sz="1600" b="1"/>
            </a:br>
            <a:r>
              <a:rPr lang="ru-RU" sz="1600" b="1"/>
              <a:t>и руководитель</a:t>
            </a:r>
            <a:br>
              <a:rPr lang="ru-RU" sz="1600" b="1"/>
            </a:br>
            <a:r>
              <a:rPr lang="ru-RU" sz="1600" b="1"/>
              <a:t>проекта</a:t>
            </a:r>
          </a:p>
        </p:txBody>
      </p:sp>
      <p:sp>
        <p:nvSpPr>
          <p:cNvPr id="7193" name="Text Box 25"/>
          <p:cNvSpPr txBox="1">
            <a:spLocks noChangeArrowheads="1"/>
          </p:cNvSpPr>
          <p:nvPr/>
        </p:nvSpPr>
        <p:spPr bwMode="auto">
          <a:xfrm>
            <a:off x="6418263" y="5030788"/>
            <a:ext cx="1163637" cy="336550"/>
          </a:xfrm>
          <a:prstGeom prst="rect">
            <a:avLst/>
          </a:prstGeom>
          <a:noFill/>
          <a:ln w="9525">
            <a:noFill/>
            <a:miter lim="800000"/>
            <a:headEnd/>
            <a:tailEnd/>
          </a:ln>
          <a:effectLst/>
        </p:spPr>
        <p:txBody>
          <a:bodyPr wrap="none">
            <a:spAutoFit/>
          </a:bodyPr>
          <a:lstStyle/>
          <a:p>
            <a:r>
              <a:rPr lang="en-US" sz="1600" b="1"/>
              <a:t>RA</a:t>
            </a:r>
            <a:r>
              <a:rPr lang="ru-RU" sz="1600" b="1"/>
              <a:t>-лидер</a:t>
            </a:r>
          </a:p>
        </p:txBody>
      </p:sp>
      <p:sp>
        <p:nvSpPr>
          <p:cNvPr id="7194" name="Text Box 26"/>
          <p:cNvSpPr txBox="1">
            <a:spLocks noChangeArrowheads="1"/>
          </p:cNvSpPr>
          <p:nvPr/>
        </p:nvSpPr>
        <p:spPr bwMode="auto">
          <a:xfrm>
            <a:off x="1063625" y="3049588"/>
            <a:ext cx="1141413" cy="336550"/>
          </a:xfrm>
          <a:prstGeom prst="rect">
            <a:avLst/>
          </a:prstGeom>
          <a:noFill/>
          <a:ln w="9525">
            <a:noFill/>
            <a:miter lim="800000"/>
            <a:headEnd/>
            <a:tailEnd/>
          </a:ln>
          <a:effectLst/>
        </p:spPr>
        <p:txBody>
          <a:bodyPr wrap="none">
            <a:spAutoFit/>
          </a:bodyPr>
          <a:lstStyle/>
          <a:p>
            <a:pPr algn="ctr"/>
            <a:r>
              <a:rPr lang="ru-RU" sz="1600" b="1">
                <a:solidFill>
                  <a:srgbClr val="FF0000"/>
                </a:solidFill>
              </a:rPr>
              <a:t>(</a:t>
            </a:r>
            <a:r>
              <a:rPr lang="ru-RU" sz="1600" b="1">
                <a:solidFill>
                  <a:srgbClr val="FF0000"/>
                </a:solidFill>
                <a:cs typeface="Arial" charset="0"/>
              </a:rPr>
              <a:t>≤</a:t>
            </a:r>
            <a:r>
              <a:rPr lang="ru-RU" sz="1600" b="1">
                <a:solidFill>
                  <a:srgbClr val="FF0000"/>
                </a:solidFill>
              </a:rPr>
              <a:t>0,5 дня)</a:t>
            </a:r>
          </a:p>
        </p:txBody>
      </p:sp>
      <p:sp>
        <p:nvSpPr>
          <p:cNvPr id="7195" name="Text Box 27"/>
          <p:cNvSpPr txBox="1">
            <a:spLocks noChangeArrowheads="1"/>
          </p:cNvSpPr>
          <p:nvPr/>
        </p:nvSpPr>
        <p:spPr bwMode="auto">
          <a:xfrm>
            <a:off x="3179763" y="2708275"/>
            <a:ext cx="1168400" cy="366713"/>
          </a:xfrm>
          <a:prstGeom prst="rect">
            <a:avLst/>
          </a:prstGeom>
          <a:noFill/>
          <a:ln w="9525">
            <a:noFill/>
            <a:miter lim="800000"/>
            <a:headEnd/>
            <a:tailEnd/>
          </a:ln>
          <a:effectLst/>
        </p:spPr>
        <p:txBody>
          <a:bodyPr wrap="none">
            <a:spAutoFit/>
          </a:bodyPr>
          <a:lstStyle/>
          <a:p>
            <a:r>
              <a:rPr lang="ru-RU" sz="1600" b="1">
                <a:solidFill>
                  <a:srgbClr val="FF0000"/>
                </a:solidFill>
              </a:rPr>
              <a:t>(</a:t>
            </a:r>
            <a:r>
              <a:rPr lang="ru-RU" b="1">
                <a:solidFill>
                  <a:srgbClr val="FF0000"/>
                </a:solidFill>
              </a:rPr>
              <a:t>≤</a:t>
            </a:r>
            <a:r>
              <a:rPr lang="ru-RU"/>
              <a:t> </a:t>
            </a:r>
            <a:r>
              <a:rPr lang="ru-RU" sz="1600" b="1">
                <a:solidFill>
                  <a:srgbClr val="FF0000"/>
                </a:solidFill>
              </a:rPr>
              <a:t>1 день)</a:t>
            </a:r>
          </a:p>
        </p:txBody>
      </p:sp>
      <p:sp>
        <p:nvSpPr>
          <p:cNvPr id="7196" name="Text Box 28"/>
          <p:cNvSpPr txBox="1">
            <a:spLocks noChangeArrowheads="1"/>
          </p:cNvSpPr>
          <p:nvPr/>
        </p:nvSpPr>
        <p:spPr bwMode="auto">
          <a:xfrm>
            <a:off x="5310188" y="2678113"/>
            <a:ext cx="1219200" cy="366712"/>
          </a:xfrm>
          <a:prstGeom prst="rect">
            <a:avLst/>
          </a:prstGeom>
          <a:noFill/>
          <a:ln w="9525">
            <a:noFill/>
            <a:miter lim="800000"/>
            <a:headEnd/>
            <a:tailEnd/>
          </a:ln>
          <a:effectLst/>
        </p:spPr>
        <p:txBody>
          <a:bodyPr wrap="none">
            <a:spAutoFit/>
          </a:bodyPr>
          <a:lstStyle/>
          <a:p>
            <a:r>
              <a:rPr lang="ru-RU" sz="1600" b="1">
                <a:solidFill>
                  <a:srgbClr val="FF0000"/>
                </a:solidFill>
              </a:rPr>
              <a:t>(</a:t>
            </a:r>
            <a:r>
              <a:rPr lang="ru-RU" b="1">
                <a:solidFill>
                  <a:srgbClr val="FF0000"/>
                </a:solidFill>
              </a:rPr>
              <a:t>≤</a:t>
            </a:r>
            <a:r>
              <a:rPr lang="ru-RU"/>
              <a:t> </a:t>
            </a:r>
            <a:r>
              <a:rPr lang="ru-RU" sz="1600" b="1">
                <a:solidFill>
                  <a:srgbClr val="FF0000"/>
                </a:solidFill>
              </a:rPr>
              <a:t>0,5 дня)</a:t>
            </a:r>
          </a:p>
        </p:txBody>
      </p:sp>
      <p:sp>
        <p:nvSpPr>
          <p:cNvPr id="7197" name="Text Box 29"/>
          <p:cNvSpPr txBox="1">
            <a:spLocks noChangeArrowheads="1"/>
          </p:cNvSpPr>
          <p:nvPr/>
        </p:nvSpPr>
        <p:spPr bwMode="auto">
          <a:xfrm>
            <a:off x="6454775" y="5307013"/>
            <a:ext cx="1030288" cy="336550"/>
          </a:xfrm>
          <a:prstGeom prst="rect">
            <a:avLst/>
          </a:prstGeom>
          <a:noFill/>
          <a:ln w="9525">
            <a:noFill/>
            <a:miter lim="800000"/>
            <a:headEnd/>
            <a:tailEnd/>
          </a:ln>
          <a:effectLst/>
        </p:spPr>
        <p:txBody>
          <a:bodyPr wrap="none">
            <a:spAutoFit/>
          </a:bodyPr>
          <a:lstStyle/>
          <a:p>
            <a:r>
              <a:rPr lang="ru-RU" sz="1600" b="1">
                <a:solidFill>
                  <a:srgbClr val="FF0000"/>
                </a:solidFill>
              </a:rPr>
              <a:t>(0,5 дня)</a:t>
            </a:r>
          </a:p>
        </p:txBody>
      </p:sp>
      <p:sp>
        <p:nvSpPr>
          <p:cNvPr id="7198" name="Text Box 30"/>
          <p:cNvSpPr txBox="1">
            <a:spLocks noChangeArrowheads="1"/>
          </p:cNvSpPr>
          <p:nvPr/>
        </p:nvSpPr>
        <p:spPr bwMode="auto">
          <a:xfrm>
            <a:off x="1492250" y="5602288"/>
            <a:ext cx="2054225" cy="336550"/>
          </a:xfrm>
          <a:prstGeom prst="rect">
            <a:avLst/>
          </a:prstGeom>
          <a:noFill/>
          <a:ln w="9525">
            <a:noFill/>
            <a:miter lim="800000"/>
            <a:headEnd/>
            <a:tailEnd/>
          </a:ln>
          <a:effectLst/>
        </p:spPr>
        <p:txBody>
          <a:bodyPr wrap="none">
            <a:spAutoFit/>
          </a:bodyPr>
          <a:lstStyle/>
          <a:p>
            <a:r>
              <a:rPr lang="ru-RU" sz="1600" b="1">
                <a:solidFill>
                  <a:srgbClr val="FF0000"/>
                </a:solidFill>
              </a:rPr>
              <a:t>(продолжительно)</a:t>
            </a:r>
          </a:p>
        </p:txBody>
      </p:sp>
      <p:sp>
        <p:nvSpPr>
          <p:cNvPr id="7199" name="Text Box 31"/>
          <p:cNvSpPr txBox="1">
            <a:spLocks noChangeArrowheads="1"/>
          </p:cNvSpPr>
          <p:nvPr/>
        </p:nvSpPr>
        <p:spPr bwMode="auto">
          <a:xfrm>
            <a:off x="4032250" y="5624513"/>
            <a:ext cx="1127125" cy="336550"/>
          </a:xfrm>
          <a:prstGeom prst="rect">
            <a:avLst/>
          </a:prstGeom>
          <a:noFill/>
          <a:ln w="9525">
            <a:noFill/>
            <a:miter lim="800000"/>
            <a:headEnd/>
            <a:tailEnd/>
          </a:ln>
          <a:effectLst/>
        </p:spPr>
        <p:txBody>
          <a:bodyPr wrap="none">
            <a:spAutoFit/>
          </a:bodyPr>
          <a:lstStyle/>
          <a:p>
            <a:r>
              <a:rPr lang="ru-RU" sz="1600" b="1">
                <a:solidFill>
                  <a:srgbClr val="FF0000"/>
                </a:solidFill>
              </a:rPr>
              <a:t>(2-3 часа)</a:t>
            </a:r>
          </a:p>
        </p:txBody>
      </p:sp>
      <p:sp>
        <p:nvSpPr>
          <p:cNvPr id="7207" name="Oval 39"/>
          <p:cNvSpPr>
            <a:spLocks noChangeArrowheads="1"/>
          </p:cNvSpPr>
          <p:nvPr/>
        </p:nvSpPr>
        <p:spPr bwMode="auto">
          <a:xfrm>
            <a:off x="6608763" y="2357438"/>
            <a:ext cx="2022475" cy="1300162"/>
          </a:xfrm>
          <a:prstGeom prst="ellipse">
            <a:avLst/>
          </a:prstGeom>
          <a:noFill/>
          <a:ln w="38100">
            <a:solidFill>
              <a:srgbClr val="FF0000"/>
            </a:solidFill>
            <a:round/>
            <a:headEnd/>
            <a:tailEnd/>
          </a:ln>
          <a:effectLst/>
        </p:spPr>
        <p:txBody>
          <a:bodyPr wrap="none" anchor="ctr"/>
          <a:lstStyle/>
          <a:p>
            <a:endParaRPr lang="ru-RU"/>
          </a:p>
        </p:txBody>
      </p:sp>
      <p:sp>
        <p:nvSpPr>
          <p:cNvPr id="7211" name="Text Box 43"/>
          <p:cNvSpPr txBox="1">
            <a:spLocks noChangeArrowheads="1"/>
          </p:cNvSpPr>
          <p:nvPr/>
        </p:nvSpPr>
        <p:spPr bwMode="auto">
          <a:xfrm>
            <a:off x="6700838" y="2576513"/>
            <a:ext cx="1871662" cy="701675"/>
          </a:xfrm>
          <a:prstGeom prst="rect">
            <a:avLst/>
          </a:prstGeom>
          <a:noFill/>
          <a:ln w="9525">
            <a:noFill/>
            <a:miter lim="800000"/>
            <a:headEnd/>
            <a:tailEnd/>
          </a:ln>
          <a:effectLst/>
        </p:spPr>
        <p:txBody>
          <a:bodyPr wrap="none">
            <a:spAutoFit/>
          </a:bodyPr>
          <a:lstStyle/>
          <a:p>
            <a:pPr algn="ctr"/>
            <a:r>
              <a:rPr lang="ru-RU" sz="2000" b="1">
                <a:solidFill>
                  <a:srgbClr val="FF0000"/>
                </a:solidFill>
              </a:rPr>
              <a:t>План</a:t>
            </a:r>
            <a:br>
              <a:rPr lang="ru-RU" sz="2000" b="1">
                <a:solidFill>
                  <a:srgbClr val="FF0000"/>
                </a:solidFill>
              </a:rPr>
            </a:br>
            <a:r>
              <a:rPr lang="ru-RU" sz="2000" b="1">
                <a:solidFill>
                  <a:srgbClr val="FF0000"/>
                </a:solidFill>
              </a:rPr>
              <a:t>мероприятий</a:t>
            </a:r>
          </a:p>
        </p:txBody>
      </p:sp>
      <p:sp>
        <p:nvSpPr>
          <p:cNvPr id="7212" name="Line 44"/>
          <p:cNvSpPr>
            <a:spLocks noChangeShapeType="1"/>
          </p:cNvSpPr>
          <p:nvPr/>
        </p:nvSpPr>
        <p:spPr bwMode="auto">
          <a:xfrm>
            <a:off x="7143750" y="1843088"/>
            <a:ext cx="458788" cy="481012"/>
          </a:xfrm>
          <a:prstGeom prst="line">
            <a:avLst/>
          </a:prstGeom>
          <a:noFill/>
          <a:ln w="57150">
            <a:solidFill>
              <a:srgbClr val="FF0000"/>
            </a:solidFill>
            <a:round/>
            <a:headEnd/>
            <a:tailEnd type="triangle" w="med" len="med"/>
          </a:ln>
          <a:effectLst/>
        </p:spPr>
        <p:txBody>
          <a:bodyPr/>
          <a:lstStyle/>
          <a:p>
            <a:endParaRPr lang="ru-RU"/>
          </a:p>
        </p:txBody>
      </p:sp>
      <p:sp>
        <p:nvSpPr>
          <p:cNvPr id="7213" name="Line 45"/>
          <p:cNvSpPr>
            <a:spLocks noChangeShapeType="1"/>
          </p:cNvSpPr>
          <p:nvPr/>
        </p:nvSpPr>
        <p:spPr bwMode="auto">
          <a:xfrm flipH="1">
            <a:off x="2584450" y="3155950"/>
            <a:ext cx="3987800" cy="661988"/>
          </a:xfrm>
          <a:prstGeom prst="line">
            <a:avLst/>
          </a:prstGeom>
          <a:noFill/>
          <a:ln w="57150">
            <a:solidFill>
              <a:srgbClr val="FF0000"/>
            </a:solidFill>
            <a:round/>
            <a:headEnd/>
            <a:tailEnd type="triangle" w="med" len="med"/>
          </a:ln>
          <a:effectLst/>
        </p:spPr>
        <p:txBody>
          <a:bodyPr/>
          <a:lstStyle/>
          <a:p>
            <a:endParaRPr lang="ru-RU"/>
          </a:p>
        </p:txBody>
      </p:sp>
      <p:sp>
        <p:nvSpPr>
          <p:cNvPr id="7214" name="Text Box 46"/>
          <p:cNvSpPr txBox="1">
            <a:spLocks noChangeArrowheads="1"/>
          </p:cNvSpPr>
          <p:nvPr/>
        </p:nvSpPr>
        <p:spPr bwMode="auto">
          <a:xfrm>
            <a:off x="8647113" y="2479675"/>
            <a:ext cx="438150" cy="1006475"/>
          </a:xfrm>
          <a:prstGeom prst="rect">
            <a:avLst/>
          </a:prstGeom>
          <a:noFill/>
          <a:ln w="9525">
            <a:noFill/>
            <a:miter lim="800000"/>
            <a:headEnd/>
            <a:tailEnd/>
          </a:ln>
          <a:effectLst/>
        </p:spPr>
        <p:txBody>
          <a:bodyPr wrap="none">
            <a:spAutoFit/>
          </a:bodyPr>
          <a:lstStyle/>
          <a:p>
            <a:r>
              <a:rPr lang="ru-RU" sz="6000" b="1">
                <a:solidFill>
                  <a:srgbClr val="FF0000"/>
                </a:solidFill>
              </a:rPr>
              <a:t>!</a:t>
            </a:r>
          </a:p>
        </p:txBody>
      </p:sp>
      <p:sp>
        <p:nvSpPr>
          <p:cNvPr id="7215" name="Text Box 47"/>
          <p:cNvSpPr txBox="1">
            <a:spLocks noChangeArrowheads="1"/>
          </p:cNvSpPr>
          <p:nvPr/>
        </p:nvSpPr>
        <p:spPr bwMode="auto">
          <a:xfrm>
            <a:off x="2044700" y="6223000"/>
            <a:ext cx="5056188" cy="425450"/>
          </a:xfrm>
          <a:prstGeom prst="rect">
            <a:avLst/>
          </a:prstGeom>
          <a:noFill/>
          <a:ln w="28575">
            <a:solidFill>
              <a:srgbClr val="CC0000"/>
            </a:solidFill>
            <a:miter lim="800000"/>
            <a:headEnd/>
            <a:tailEnd/>
          </a:ln>
          <a:effectLst/>
        </p:spPr>
        <p:txBody>
          <a:bodyPr wrap="none">
            <a:spAutoFit/>
          </a:bodyPr>
          <a:lstStyle/>
          <a:p>
            <a:pPr algn="ctr"/>
            <a:r>
              <a:rPr lang="ru-RU" sz="2000" b="1">
                <a:solidFill>
                  <a:srgbClr val="CC0000"/>
                </a:solidFill>
              </a:rPr>
              <a:t>Такой цикл проводится периодически</a:t>
            </a:r>
          </a:p>
        </p:txBody>
      </p:sp>
      <p:sp>
        <p:nvSpPr>
          <p:cNvPr id="7216" name="Rectangle 48"/>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457200" y="465138"/>
            <a:ext cx="8229600" cy="800100"/>
          </a:xfrm>
        </p:spPr>
        <p:txBody>
          <a:bodyPr/>
          <a:lstStyle/>
          <a:p>
            <a:r>
              <a:rPr lang="ru-RU" sz="2800" b="1">
                <a:solidFill>
                  <a:schemeClr val="accent2"/>
                </a:solidFill>
              </a:rPr>
              <a:t>ПРИМЕР  ПРОТОКОЛА  </a:t>
            </a:r>
            <a:r>
              <a:rPr lang="en-US" sz="2800" b="1" u="sng">
                <a:solidFill>
                  <a:schemeClr val="accent2"/>
                </a:solidFill>
              </a:rPr>
              <a:t>Risk Assessment</a:t>
            </a:r>
            <a:endParaRPr lang="ru-RU" sz="2800" b="1" u="sng">
              <a:solidFill>
                <a:schemeClr val="accent2"/>
              </a:solidFill>
            </a:endParaRPr>
          </a:p>
        </p:txBody>
      </p:sp>
      <p:graphicFrame>
        <p:nvGraphicFramePr>
          <p:cNvPr id="10244" name="Object 4"/>
          <p:cNvGraphicFramePr>
            <a:graphicFrameLocks noChangeAspect="1"/>
          </p:cNvGraphicFramePr>
          <p:nvPr>
            <p:ph idx="1"/>
          </p:nvPr>
        </p:nvGraphicFramePr>
        <p:xfrm>
          <a:off x="261938" y="1755775"/>
          <a:ext cx="8691562" cy="3060700"/>
        </p:xfrm>
        <a:graphic>
          <a:graphicData uri="http://schemas.openxmlformats.org/presentationml/2006/ole">
            <p:oleObj spid="_x0000_s2050" name="Worksheet" r:id="rId3" imgW="10953661" imgH="3848173" progId="Excel.Sheet.8">
              <p:embed/>
            </p:oleObj>
          </a:graphicData>
        </a:graphic>
      </p:graphicFrame>
      <p:sp>
        <p:nvSpPr>
          <p:cNvPr id="10247" name="Rectangle 7"/>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579438"/>
            <a:ext cx="8826500" cy="838200"/>
          </a:xfrm>
        </p:spPr>
        <p:txBody>
          <a:bodyPr/>
          <a:lstStyle/>
          <a:p>
            <a:r>
              <a:rPr lang="ru-RU" sz="3000" b="1">
                <a:solidFill>
                  <a:srgbClr val="333399"/>
                </a:solidFill>
              </a:rPr>
              <a:t>Практический тренинг по </a:t>
            </a:r>
            <a:r>
              <a:rPr lang="en-US" sz="3000" b="1" u="sng">
                <a:solidFill>
                  <a:srgbClr val="333399"/>
                </a:solidFill>
              </a:rPr>
              <a:t>Risk Assessment</a:t>
            </a:r>
            <a:endParaRPr lang="ru-RU" sz="3000" b="1" u="sng">
              <a:solidFill>
                <a:srgbClr val="333399"/>
              </a:solidFill>
            </a:endParaRPr>
          </a:p>
        </p:txBody>
      </p:sp>
      <p:sp>
        <p:nvSpPr>
          <p:cNvPr id="32771" name="Rectangle 3"/>
          <p:cNvSpPr>
            <a:spLocks noGrp="1" noChangeArrowheads="1"/>
          </p:cNvSpPr>
          <p:nvPr>
            <p:ph type="body" idx="1"/>
          </p:nvPr>
        </p:nvSpPr>
        <p:spPr>
          <a:xfrm>
            <a:off x="457200" y="1676400"/>
            <a:ext cx="8229600" cy="4957763"/>
          </a:xfrm>
        </p:spPr>
        <p:txBody>
          <a:bodyPr/>
          <a:lstStyle/>
          <a:p>
            <a:r>
              <a:rPr lang="ru-RU" sz="2400"/>
              <a:t>Рассмотреть ситуацию каких-то работ на РЖД</a:t>
            </a:r>
          </a:p>
          <a:p>
            <a:r>
              <a:rPr lang="ru-RU" sz="2400"/>
              <a:t>Какие неприятные возможные события могут произойти в ходе этих работ ? – Мозговой штурм</a:t>
            </a:r>
          </a:p>
          <a:p>
            <a:r>
              <a:rPr lang="ru-RU" sz="2400"/>
              <a:t>Конкретизировать шкалу баллов </a:t>
            </a:r>
            <a:r>
              <a:rPr lang="en-US" sz="2400"/>
              <a:t>S – </a:t>
            </a:r>
            <a:r>
              <a:rPr lang="ru-RU" sz="2400"/>
              <a:t>последствий от возможных неприятных событий</a:t>
            </a:r>
          </a:p>
          <a:p>
            <a:r>
              <a:rPr lang="ru-RU" sz="2400"/>
              <a:t>Оценить баллы </a:t>
            </a:r>
            <a:r>
              <a:rPr lang="en-US" sz="2400"/>
              <a:t>S </a:t>
            </a:r>
            <a:r>
              <a:rPr lang="ru-RU" sz="2400"/>
              <a:t>и </a:t>
            </a:r>
            <a:r>
              <a:rPr lang="en-US" sz="2400"/>
              <a:t>O </a:t>
            </a:r>
            <a:r>
              <a:rPr lang="ru-RU" sz="2400"/>
              <a:t>для выделенных возможных неприятных событий и рассчитать значения ПЧР</a:t>
            </a:r>
          </a:p>
          <a:p>
            <a:r>
              <a:rPr lang="ru-RU" sz="2400"/>
              <a:t>Предложить условную границу ПЧР</a:t>
            </a:r>
            <a:r>
              <a:rPr lang="ru-RU" sz="2400" baseline="-25000"/>
              <a:t>гр</a:t>
            </a:r>
            <a:r>
              <a:rPr lang="ru-RU" sz="2400"/>
              <a:t> </a:t>
            </a:r>
          </a:p>
          <a:p>
            <a:r>
              <a:rPr lang="ru-RU" sz="2400"/>
              <a:t>Для всех возможных неприятных событий </a:t>
            </a:r>
            <a:br>
              <a:rPr lang="ru-RU" sz="2400"/>
            </a:br>
            <a:r>
              <a:rPr lang="ru-RU" sz="2400"/>
              <a:t>с ПЧР</a:t>
            </a:r>
            <a:r>
              <a:rPr lang="en-US" sz="2400">
                <a:cs typeface="Arial" charset="0"/>
              </a:rPr>
              <a:t>&gt;</a:t>
            </a:r>
            <a:r>
              <a:rPr lang="ru-RU" sz="2400"/>
              <a:t>ПЧР</a:t>
            </a:r>
            <a:r>
              <a:rPr lang="ru-RU" sz="2400" baseline="-25000"/>
              <a:t>гр</a:t>
            </a:r>
            <a:r>
              <a:rPr lang="ru-RU" sz="2400"/>
              <a:t> предложить меры. – Мозговой штурм</a:t>
            </a:r>
          </a:p>
          <a:p>
            <a:r>
              <a:rPr lang="ru-RU" sz="2400"/>
              <a:t>Заполнить Протокол по </a:t>
            </a:r>
            <a:r>
              <a:rPr lang="en-US" sz="2400"/>
              <a:t>Risk Assessment</a:t>
            </a:r>
            <a:endParaRPr lang="en-US" sz="2400">
              <a:cs typeface="Arial" charset="0"/>
            </a:endParaRPr>
          </a:p>
          <a:p>
            <a:endParaRPr lang="ru-RU" sz="2400"/>
          </a:p>
        </p:txBody>
      </p:sp>
      <p:sp>
        <p:nvSpPr>
          <p:cNvPr id="32772" name="Rectangle 4"/>
          <p:cNvSpPr>
            <a:spLocks noChangeArrowheads="1"/>
          </p:cNvSpPr>
          <p:nvPr/>
        </p:nvSpPr>
        <p:spPr bwMode="auto">
          <a:xfrm>
            <a:off x="542925" y="80963"/>
            <a:ext cx="1741488" cy="336550"/>
          </a:xfrm>
          <a:prstGeom prst="rect">
            <a:avLst/>
          </a:prstGeom>
          <a:noFill/>
          <a:ln w="9525">
            <a:noFill/>
            <a:miter lim="800000"/>
            <a:headEnd/>
            <a:tailEnd/>
          </a:ln>
          <a:effectLst/>
        </p:spPr>
        <p:txBody>
          <a:bodyPr wrap="none">
            <a:spAutoFit/>
          </a:bodyPr>
          <a:lstStyle/>
          <a:p>
            <a:r>
              <a:rPr lang="en-US" sz="1600"/>
              <a:t>Risk Assessment</a:t>
            </a:r>
            <a:endParaRPr lang="ru-RU" sz="16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457200"/>
            <a:ext cx="8229600" cy="6019800"/>
          </a:xfrm>
          <a:noFill/>
          <a:ln w="38100">
            <a:solidFill>
              <a:srgbClr val="333399"/>
            </a:solidFill>
          </a:ln>
        </p:spPr>
        <p:txBody>
          <a:bodyPr>
            <a:normAutofit fontScale="90000"/>
          </a:bodyPr>
          <a:lstStyle/>
          <a:p>
            <a:r>
              <a:rPr lang="ru-RU" sz="4000" b="1" dirty="0">
                <a:solidFill>
                  <a:srgbClr val="333399"/>
                </a:solidFill>
              </a:rPr>
              <a:t>Инженерно-технические риски </a:t>
            </a:r>
            <a:br>
              <a:rPr lang="ru-RU" sz="4000" b="1" dirty="0">
                <a:solidFill>
                  <a:srgbClr val="333399"/>
                </a:solidFill>
              </a:rPr>
            </a:br>
            <a:r>
              <a:rPr lang="ru-RU" sz="4000" b="1" dirty="0">
                <a:solidFill>
                  <a:srgbClr val="333399"/>
                </a:solidFill>
              </a:rPr>
              <a:t>при проектировании </a:t>
            </a:r>
            <a:br>
              <a:rPr lang="ru-RU" sz="4000" b="1" dirty="0">
                <a:solidFill>
                  <a:srgbClr val="333399"/>
                </a:solidFill>
              </a:rPr>
            </a:br>
            <a:r>
              <a:rPr lang="ru-RU" sz="3400" b="1" dirty="0">
                <a:solidFill>
                  <a:srgbClr val="333399"/>
                </a:solidFill>
              </a:rPr>
              <a:t>изделия и технологии производства</a:t>
            </a:r>
            <a:r>
              <a:rPr lang="ru-RU" sz="3600" b="1" dirty="0"/>
              <a:t/>
            </a:r>
            <a:br>
              <a:rPr lang="ru-RU" sz="3600" b="1" dirty="0"/>
            </a:br>
            <a:r>
              <a:rPr lang="ru-RU" sz="4000" b="1" dirty="0"/>
              <a:t/>
            </a:r>
            <a:br>
              <a:rPr lang="ru-RU" sz="4000" b="1" dirty="0"/>
            </a:br>
            <a:r>
              <a:rPr lang="en-US" sz="4800" b="1" dirty="0">
                <a:solidFill>
                  <a:srgbClr val="FF0000"/>
                </a:solidFill>
              </a:rPr>
              <a:t>FMEA –</a:t>
            </a:r>
            <a:r>
              <a:rPr lang="en-US" sz="4000" b="1" dirty="0"/>
              <a:t> </a:t>
            </a:r>
            <a:br>
              <a:rPr lang="en-US" sz="4000" b="1" dirty="0"/>
            </a:br>
            <a:r>
              <a:rPr lang="en-US" sz="3800" b="1" dirty="0" err="1">
                <a:solidFill>
                  <a:srgbClr val="333399"/>
                </a:solidFill>
              </a:rPr>
              <a:t>Faillure</a:t>
            </a:r>
            <a:r>
              <a:rPr lang="en-US" sz="3800" b="1" dirty="0">
                <a:solidFill>
                  <a:srgbClr val="333399"/>
                </a:solidFill>
              </a:rPr>
              <a:t> Mode and Effects Analysis</a:t>
            </a:r>
            <a:r>
              <a:rPr lang="ru-RU" sz="3800" b="1" dirty="0">
                <a:solidFill>
                  <a:srgbClr val="333399"/>
                </a:solidFill>
              </a:rPr>
              <a:t/>
            </a:r>
            <a:br>
              <a:rPr lang="ru-RU" sz="3800" b="1" dirty="0">
                <a:solidFill>
                  <a:srgbClr val="333399"/>
                </a:solidFill>
              </a:rPr>
            </a:br>
            <a:r>
              <a:rPr lang="ru-RU" sz="2800" b="1" dirty="0">
                <a:solidFill>
                  <a:srgbClr val="333399"/>
                </a:solidFill>
              </a:rPr>
              <a:t>(Анализ потенциальных дефектов </a:t>
            </a:r>
            <a:br>
              <a:rPr lang="ru-RU" sz="2800" b="1" dirty="0">
                <a:solidFill>
                  <a:srgbClr val="333399"/>
                </a:solidFill>
              </a:rPr>
            </a:br>
            <a:r>
              <a:rPr lang="ru-RU" sz="2800" b="1" dirty="0">
                <a:solidFill>
                  <a:srgbClr val="333399"/>
                </a:solidFill>
              </a:rPr>
              <a:t>и их последствий)</a:t>
            </a:r>
            <a:r>
              <a:rPr lang="en-US" sz="3600" b="1" dirty="0"/>
              <a:t> </a:t>
            </a:r>
            <a:r>
              <a:rPr lang="en-US" sz="3600" b="1" dirty="0" smtClean="0"/>
              <a:t/>
            </a:r>
            <a:br>
              <a:rPr lang="en-US" sz="3600" b="1" dirty="0" smtClean="0"/>
            </a:br>
            <a:r>
              <a:rPr lang="ru-RU" sz="3600" b="1" dirty="0" smtClean="0"/>
              <a:t>ГОСТ Р</a:t>
            </a:r>
            <a:br>
              <a:rPr lang="ru-RU" sz="3600" b="1" dirty="0" smtClean="0"/>
            </a:br>
            <a:r>
              <a:rPr lang="ru-RU" sz="3600" b="1" dirty="0" smtClean="0"/>
              <a:t>51901.12-2007</a:t>
            </a:r>
            <a:br>
              <a:rPr lang="ru-RU" sz="3600" b="1" dirty="0" smtClean="0"/>
            </a:br>
            <a:r>
              <a:rPr lang="ru-RU" sz="3600" b="1" dirty="0" smtClean="0"/>
              <a:t>(МЭК 60812:2006)</a:t>
            </a:r>
            <a:endParaRPr lang="ru-RU"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475AA6EA-15AA-4D11-9339-6A3B800EEB93}" type="slidenum">
              <a:rPr lang="ru-RU"/>
              <a:pPr/>
              <a:t>36</a:t>
            </a:fld>
            <a:endParaRPr lang="ru-RU"/>
          </a:p>
        </p:txBody>
      </p:sp>
      <p:sp>
        <p:nvSpPr>
          <p:cNvPr id="2851842" name="Rectangle 2"/>
          <p:cNvSpPr>
            <a:spLocks noGrp="1" noChangeArrowheads="1"/>
          </p:cNvSpPr>
          <p:nvPr>
            <p:ph type="body" idx="1"/>
          </p:nvPr>
        </p:nvSpPr>
        <p:spPr>
          <a:xfrm>
            <a:off x="0" y="228600"/>
            <a:ext cx="9144000" cy="6476999"/>
          </a:xfrm>
          <a:noFill/>
          <a:ln/>
        </p:spPr>
        <p:txBody>
          <a:bodyPr lIns="92075" tIns="46038" rIns="92075" bIns="46038">
            <a:noAutofit/>
          </a:bodyPr>
          <a:lstStyle/>
          <a:p>
            <a:pPr marL="0" indent="0">
              <a:lnSpc>
                <a:spcPct val="90000"/>
              </a:lnSpc>
              <a:buFontTx/>
              <a:buNone/>
            </a:pPr>
            <a:endParaRPr lang="ru-RU" sz="2000" b="1" dirty="0">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endParaRPr lang="ru-RU" sz="2000" b="1" dirty="0" smtClean="0">
              <a:solidFill>
                <a:schemeClr val="accent2"/>
              </a:solidFill>
              <a:latin typeface="Arial" pitchFamily="34" charset="0"/>
              <a:cs typeface="Arial" pitchFamily="34" charset="0"/>
            </a:endParaRPr>
          </a:p>
          <a:p>
            <a:pPr marL="0" indent="0">
              <a:lnSpc>
                <a:spcPct val="90000"/>
              </a:lnSpc>
              <a:buFontTx/>
              <a:buNone/>
            </a:pPr>
            <a:r>
              <a:rPr lang="ru-RU" sz="2400" b="1" dirty="0" smtClean="0">
                <a:solidFill>
                  <a:schemeClr val="accent2"/>
                </a:solidFill>
                <a:latin typeface="Arial" pitchFamily="34" charset="0"/>
                <a:cs typeface="Arial" pitchFamily="34" charset="0"/>
              </a:rPr>
              <a:t>FMEA</a:t>
            </a:r>
            <a:r>
              <a:rPr lang="ru-RU" sz="2400" b="1" dirty="0" smtClean="0">
                <a:latin typeface="Arial" pitchFamily="34" charset="0"/>
                <a:cs typeface="Arial" pitchFamily="34" charset="0"/>
              </a:rPr>
              <a:t> </a:t>
            </a:r>
            <a:r>
              <a:rPr lang="ru-RU" sz="2400" b="1" dirty="0">
                <a:latin typeface="Arial" pitchFamily="34" charset="0"/>
                <a:cs typeface="Arial" pitchFamily="34" charset="0"/>
              </a:rPr>
              <a:t>– </a:t>
            </a:r>
            <a:r>
              <a:rPr lang="ru-RU" sz="2400" b="1" dirty="0" err="1">
                <a:latin typeface="Arial" pitchFamily="34" charset="0"/>
                <a:cs typeface="Arial" pitchFamily="34" charset="0"/>
              </a:rPr>
              <a:t>Failure</a:t>
            </a:r>
            <a:r>
              <a:rPr lang="ru-RU" sz="2400" b="1" dirty="0">
                <a:latin typeface="Arial" pitchFamily="34" charset="0"/>
                <a:cs typeface="Arial" pitchFamily="34" charset="0"/>
              </a:rPr>
              <a:t> </a:t>
            </a:r>
            <a:r>
              <a:rPr lang="ru-RU" sz="2400" b="1" dirty="0" err="1">
                <a:latin typeface="Arial" pitchFamily="34" charset="0"/>
                <a:cs typeface="Arial" pitchFamily="34" charset="0"/>
              </a:rPr>
              <a:t>Mode</a:t>
            </a:r>
            <a:r>
              <a:rPr lang="ru-RU" sz="2400" b="1" dirty="0">
                <a:latin typeface="Arial" pitchFamily="34" charset="0"/>
                <a:cs typeface="Arial" pitchFamily="34" charset="0"/>
              </a:rPr>
              <a:t> </a:t>
            </a:r>
            <a:r>
              <a:rPr lang="ru-RU" sz="2400" b="1" dirty="0" err="1">
                <a:latin typeface="Arial" pitchFamily="34" charset="0"/>
                <a:cs typeface="Arial" pitchFamily="34" charset="0"/>
              </a:rPr>
              <a:t>and</a:t>
            </a:r>
            <a:r>
              <a:rPr lang="ru-RU" sz="2400" b="1" dirty="0">
                <a:latin typeface="Arial" pitchFamily="34" charset="0"/>
                <a:cs typeface="Arial" pitchFamily="34" charset="0"/>
              </a:rPr>
              <a:t> </a:t>
            </a:r>
            <a:r>
              <a:rPr lang="ru-RU" sz="2400" b="1" dirty="0" err="1">
                <a:latin typeface="Arial" pitchFamily="34" charset="0"/>
                <a:cs typeface="Arial" pitchFamily="34" charset="0"/>
              </a:rPr>
              <a:t>Effects</a:t>
            </a:r>
            <a:r>
              <a:rPr lang="ru-RU" sz="2400" b="1" dirty="0">
                <a:latin typeface="Arial" pitchFamily="34" charset="0"/>
                <a:cs typeface="Arial" pitchFamily="34" charset="0"/>
              </a:rPr>
              <a:t> </a:t>
            </a:r>
            <a:r>
              <a:rPr lang="ru-RU" sz="2400" b="1" dirty="0" err="1">
                <a:latin typeface="Arial" pitchFamily="34" charset="0"/>
                <a:cs typeface="Arial" pitchFamily="34" charset="0"/>
              </a:rPr>
              <a:t>Analysis</a:t>
            </a:r>
            <a:endParaRPr lang="ru-RU" sz="2400" b="1" dirty="0">
              <a:latin typeface="Arial" pitchFamily="34" charset="0"/>
              <a:cs typeface="Arial" pitchFamily="34" charset="0"/>
            </a:endParaRPr>
          </a:p>
          <a:p>
            <a:pPr marL="0" indent="0">
              <a:lnSpc>
                <a:spcPct val="90000"/>
              </a:lnSpc>
              <a:buFontTx/>
              <a:buNone/>
            </a:pPr>
            <a:r>
              <a:rPr lang="ru-RU" sz="2400" b="1" dirty="0">
                <a:latin typeface="Arial" pitchFamily="34" charset="0"/>
                <a:cs typeface="Arial" pitchFamily="34" charset="0"/>
              </a:rPr>
              <a:t>Анализ видов и последствий потенциальных отказов</a:t>
            </a:r>
          </a:p>
          <a:p>
            <a:pPr marL="0" indent="0">
              <a:lnSpc>
                <a:spcPct val="90000"/>
              </a:lnSpc>
              <a:buFontTx/>
              <a:buNone/>
            </a:pPr>
            <a:endParaRPr lang="ru-RU" sz="2400" b="1" dirty="0">
              <a:latin typeface="Arial" pitchFamily="34" charset="0"/>
              <a:cs typeface="Arial" pitchFamily="34" charset="0"/>
            </a:endParaRPr>
          </a:p>
          <a:p>
            <a:pPr marL="0" indent="0">
              <a:lnSpc>
                <a:spcPct val="90000"/>
              </a:lnSpc>
              <a:buFontTx/>
              <a:buNone/>
            </a:pPr>
            <a:r>
              <a:rPr lang="ru-RU" sz="2400" b="1" dirty="0">
                <a:solidFill>
                  <a:schemeClr val="accent2"/>
                </a:solidFill>
                <a:latin typeface="Arial" pitchFamily="34" charset="0"/>
                <a:cs typeface="Arial" pitchFamily="34" charset="0"/>
              </a:rPr>
              <a:t>DFMEA</a:t>
            </a:r>
            <a:r>
              <a:rPr lang="ru-RU" sz="2400" b="1" dirty="0">
                <a:latin typeface="Arial" pitchFamily="34" charset="0"/>
                <a:cs typeface="Arial" pitchFamily="34" charset="0"/>
              </a:rPr>
              <a:t> – </a:t>
            </a:r>
            <a:r>
              <a:rPr lang="ru-RU" sz="2400" b="1" dirty="0" err="1">
                <a:latin typeface="Arial" pitchFamily="34" charset="0"/>
                <a:cs typeface="Arial" pitchFamily="34" charset="0"/>
              </a:rPr>
              <a:t>Design</a:t>
            </a:r>
            <a:r>
              <a:rPr lang="ru-RU" sz="2400" b="1" dirty="0">
                <a:latin typeface="Arial" pitchFamily="34" charset="0"/>
                <a:cs typeface="Arial" pitchFamily="34" charset="0"/>
              </a:rPr>
              <a:t> </a:t>
            </a:r>
            <a:r>
              <a:rPr lang="ru-RU" sz="2400" b="1" dirty="0" err="1">
                <a:latin typeface="Arial" pitchFamily="34" charset="0"/>
                <a:cs typeface="Arial" pitchFamily="34" charset="0"/>
              </a:rPr>
              <a:t>Failure</a:t>
            </a:r>
            <a:r>
              <a:rPr lang="ru-RU" sz="2400" b="1" dirty="0">
                <a:latin typeface="Arial" pitchFamily="34" charset="0"/>
                <a:cs typeface="Arial" pitchFamily="34" charset="0"/>
              </a:rPr>
              <a:t> </a:t>
            </a:r>
            <a:r>
              <a:rPr lang="ru-RU" sz="2400" b="1" dirty="0" err="1">
                <a:latin typeface="Arial" pitchFamily="34" charset="0"/>
                <a:cs typeface="Arial" pitchFamily="34" charset="0"/>
              </a:rPr>
              <a:t>Mode</a:t>
            </a:r>
            <a:r>
              <a:rPr lang="ru-RU" sz="2400" b="1" dirty="0">
                <a:latin typeface="Arial" pitchFamily="34" charset="0"/>
                <a:cs typeface="Arial" pitchFamily="34" charset="0"/>
              </a:rPr>
              <a:t> </a:t>
            </a:r>
            <a:r>
              <a:rPr lang="ru-RU" sz="2400" b="1" dirty="0" err="1">
                <a:latin typeface="Arial" pitchFamily="34" charset="0"/>
                <a:cs typeface="Arial" pitchFamily="34" charset="0"/>
              </a:rPr>
              <a:t>and</a:t>
            </a:r>
            <a:r>
              <a:rPr lang="ru-RU" sz="2400" b="1" dirty="0">
                <a:latin typeface="Arial" pitchFamily="34" charset="0"/>
                <a:cs typeface="Arial" pitchFamily="34" charset="0"/>
              </a:rPr>
              <a:t> </a:t>
            </a:r>
            <a:r>
              <a:rPr lang="ru-RU" sz="2400" b="1" dirty="0" err="1">
                <a:latin typeface="Arial" pitchFamily="34" charset="0"/>
                <a:cs typeface="Arial" pitchFamily="34" charset="0"/>
              </a:rPr>
              <a:t>Effects</a:t>
            </a:r>
            <a:r>
              <a:rPr lang="ru-RU" sz="2400" b="1" dirty="0">
                <a:latin typeface="Arial" pitchFamily="34" charset="0"/>
                <a:cs typeface="Arial" pitchFamily="34" charset="0"/>
              </a:rPr>
              <a:t> </a:t>
            </a:r>
            <a:r>
              <a:rPr lang="ru-RU" sz="2400" b="1" dirty="0" err="1">
                <a:latin typeface="Arial" pitchFamily="34" charset="0"/>
                <a:cs typeface="Arial" pitchFamily="34" charset="0"/>
              </a:rPr>
              <a:t>Analysis</a:t>
            </a:r>
            <a:endParaRPr lang="ru-RU" sz="2400" b="1" dirty="0">
              <a:latin typeface="Arial" pitchFamily="34" charset="0"/>
              <a:cs typeface="Arial" pitchFamily="34" charset="0"/>
            </a:endParaRPr>
          </a:p>
          <a:p>
            <a:pPr marL="0" indent="0">
              <a:lnSpc>
                <a:spcPct val="90000"/>
              </a:lnSpc>
              <a:buFontTx/>
              <a:buNone/>
            </a:pPr>
            <a:r>
              <a:rPr lang="ru-RU" sz="2400" b="1" dirty="0">
                <a:latin typeface="Arial" pitchFamily="34" charset="0"/>
                <a:cs typeface="Arial" pitchFamily="34" charset="0"/>
              </a:rPr>
              <a:t>Анализ видов и последствий потенциальных отказов на стадии </a:t>
            </a:r>
            <a:r>
              <a:rPr lang="ru-RU" sz="2400" b="1" dirty="0" smtClean="0">
                <a:latin typeface="Arial" pitchFamily="34" charset="0"/>
                <a:cs typeface="Arial" pitchFamily="34" charset="0"/>
              </a:rPr>
              <a:t>проектирования продукции.</a:t>
            </a:r>
            <a:endParaRPr lang="ru-RU" sz="2400" b="1" dirty="0">
              <a:latin typeface="Arial" pitchFamily="34" charset="0"/>
              <a:cs typeface="Arial" pitchFamily="34" charset="0"/>
            </a:endParaRPr>
          </a:p>
          <a:p>
            <a:pPr marL="0" indent="0">
              <a:lnSpc>
                <a:spcPct val="90000"/>
              </a:lnSpc>
              <a:buFontTx/>
              <a:buNone/>
            </a:pPr>
            <a:endParaRPr lang="ru-RU" sz="2400" b="1" dirty="0">
              <a:latin typeface="Arial" pitchFamily="34" charset="0"/>
              <a:cs typeface="Arial" pitchFamily="34" charset="0"/>
            </a:endParaRPr>
          </a:p>
          <a:p>
            <a:pPr marL="0" indent="0">
              <a:lnSpc>
                <a:spcPct val="90000"/>
              </a:lnSpc>
              <a:buFontTx/>
              <a:buNone/>
            </a:pPr>
            <a:r>
              <a:rPr lang="ru-RU" sz="2400" b="1" dirty="0">
                <a:solidFill>
                  <a:schemeClr val="accent2"/>
                </a:solidFill>
                <a:latin typeface="Arial" pitchFamily="34" charset="0"/>
                <a:cs typeface="Arial" pitchFamily="34" charset="0"/>
              </a:rPr>
              <a:t>PFMEA</a:t>
            </a:r>
            <a:r>
              <a:rPr lang="ru-RU" sz="2400" b="1" dirty="0">
                <a:latin typeface="Arial" pitchFamily="34" charset="0"/>
                <a:cs typeface="Arial" pitchFamily="34" charset="0"/>
              </a:rPr>
              <a:t> – </a:t>
            </a:r>
            <a:r>
              <a:rPr lang="ru-RU" sz="2400" b="1" dirty="0" err="1">
                <a:latin typeface="Arial" pitchFamily="34" charset="0"/>
                <a:cs typeface="Arial" pitchFamily="34" charset="0"/>
              </a:rPr>
              <a:t>Process</a:t>
            </a:r>
            <a:r>
              <a:rPr lang="ru-RU" sz="2400" b="1" dirty="0">
                <a:latin typeface="Arial" pitchFamily="34" charset="0"/>
                <a:cs typeface="Arial" pitchFamily="34" charset="0"/>
              </a:rPr>
              <a:t> </a:t>
            </a:r>
            <a:r>
              <a:rPr lang="ru-RU" sz="2400" b="1" dirty="0" err="1">
                <a:latin typeface="Arial" pitchFamily="34" charset="0"/>
                <a:cs typeface="Arial" pitchFamily="34" charset="0"/>
              </a:rPr>
              <a:t>Design</a:t>
            </a:r>
            <a:r>
              <a:rPr lang="ru-RU" sz="2400" b="1" dirty="0">
                <a:latin typeface="Arial" pitchFamily="34" charset="0"/>
                <a:cs typeface="Arial" pitchFamily="34" charset="0"/>
              </a:rPr>
              <a:t> </a:t>
            </a:r>
            <a:r>
              <a:rPr lang="ru-RU" sz="2400" b="1" dirty="0" err="1">
                <a:latin typeface="Arial" pitchFamily="34" charset="0"/>
                <a:cs typeface="Arial" pitchFamily="34" charset="0"/>
              </a:rPr>
              <a:t>Failure</a:t>
            </a:r>
            <a:r>
              <a:rPr lang="ru-RU" sz="2400" b="1" dirty="0">
                <a:latin typeface="Arial" pitchFamily="34" charset="0"/>
                <a:cs typeface="Arial" pitchFamily="34" charset="0"/>
              </a:rPr>
              <a:t> </a:t>
            </a:r>
            <a:r>
              <a:rPr lang="ru-RU" sz="2400" b="1" dirty="0" err="1">
                <a:latin typeface="Arial" pitchFamily="34" charset="0"/>
                <a:cs typeface="Arial" pitchFamily="34" charset="0"/>
              </a:rPr>
              <a:t>Mode</a:t>
            </a:r>
            <a:r>
              <a:rPr lang="ru-RU" sz="2400" b="1" dirty="0">
                <a:latin typeface="Arial" pitchFamily="34" charset="0"/>
                <a:cs typeface="Arial" pitchFamily="34" charset="0"/>
              </a:rPr>
              <a:t> </a:t>
            </a:r>
            <a:r>
              <a:rPr lang="ru-RU" sz="2400" b="1" dirty="0" err="1">
                <a:latin typeface="Arial" pitchFamily="34" charset="0"/>
                <a:cs typeface="Arial" pitchFamily="34" charset="0"/>
              </a:rPr>
              <a:t>and</a:t>
            </a:r>
            <a:r>
              <a:rPr lang="ru-RU" sz="2400" b="1" dirty="0">
                <a:latin typeface="Arial" pitchFamily="34" charset="0"/>
                <a:cs typeface="Arial" pitchFamily="34" charset="0"/>
              </a:rPr>
              <a:t> </a:t>
            </a:r>
            <a:r>
              <a:rPr lang="ru-RU" sz="2400" b="1" dirty="0" err="1">
                <a:latin typeface="Arial" pitchFamily="34" charset="0"/>
                <a:cs typeface="Arial" pitchFamily="34" charset="0"/>
              </a:rPr>
              <a:t>Effects</a:t>
            </a:r>
            <a:r>
              <a:rPr lang="ru-RU" sz="2400" b="1" dirty="0">
                <a:latin typeface="Arial" pitchFamily="34" charset="0"/>
                <a:cs typeface="Arial" pitchFamily="34" charset="0"/>
              </a:rPr>
              <a:t> </a:t>
            </a:r>
            <a:r>
              <a:rPr lang="ru-RU" sz="2400" b="1" dirty="0" err="1">
                <a:latin typeface="Arial" pitchFamily="34" charset="0"/>
                <a:cs typeface="Arial" pitchFamily="34" charset="0"/>
              </a:rPr>
              <a:t>Analysis</a:t>
            </a:r>
            <a:endParaRPr lang="ru-RU" sz="2400" b="1" dirty="0">
              <a:latin typeface="Arial" pitchFamily="34" charset="0"/>
              <a:cs typeface="Arial" pitchFamily="34" charset="0"/>
            </a:endParaRPr>
          </a:p>
          <a:p>
            <a:pPr marL="0" indent="0">
              <a:lnSpc>
                <a:spcPct val="90000"/>
              </a:lnSpc>
              <a:buFontTx/>
              <a:buNone/>
            </a:pPr>
            <a:r>
              <a:rPr lang="ru-RU" sz="2400" b="1" dirty="0">
                <a:latin typeface="Arial" pitchFamily="34" charset="0"/>
                <a:cs typeface="Arial" pitchFamily="34" charset="0"/>
              </a:rPr>
              <a:t>Анализ видов и последствий потенциальных отказов процессов.</a:t>
            </a:r>
          </a:p>
          <a:p>
            <a:pPr marL="0" indent="0">
              <a:lnSpc>
                <a:spcPct val="90000"/>
              </a:lnSpc>
              <a:buFontTx/>
              <a:buNone/>
            </a:pPr>
            <a:endParaRPr lang="ru-RU" sz="2000" b="1" dirty="0">
              <a:latin typeface="Arial" pitchFamily="34" charset="0"/>
              <a:cs typeface="Arial" pitchFamily="34" charset="0"/>
            </a:endParaRPr>
          </a:p>
        </p:txBody>
      </p:sp>
      <p:sp>
        <p:nvSpPr>
          <p:cNvPr id="4" name="Прямоугольник 3"/>
          <p:cNvSpPr/>
          <p:nvPr/>
        </p:nvSpPr>
        <p:spPr>
          <a:xfrm>
            <a:off x="2209800" y="228600"/>
            <a:ext cx="5105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2"/>
                </a:solidFill>
                <a:latin typeface="Arial" pitchFamily="34" charset="0"/>
                <a:cs typeface="Arial" pitchFamily="34" charset="0"/>
              </a:rPr>
              <a:t>FMEA</a:t>
            </a:r>
          </a:p>
          <a:p>
            <a:pPr algn="ctr"/>
            <a:r>
              <a:rPr lang="ru-RU" sz="2000" b="1" dirty="0" smtClean="0">
                <a:solidFill>
                  <a:schemeClr val="accent2"/>
                </a:solidFill>
                <a:latin typeface="Arial" pitchFamily="34" charset="0"/>
                <a:cs typeface="Arial" pitchFamily="34" charset="0"/>
              </a:rPr>
              <a:t>(США, предприятия «большой тройки»)</a:t>
            </a:r>
            <a:endParaRPr lang="ru-RU" sz="2000" dirty="0"/>
          </a:p>
        </p:txBody>
      </p:sp>
      <p:sp>
        <p:nvSpPr>
          <p:cNvPr id="6" name="Прямоугольник 5"/>
          <p:cNvSpPr/>
          <p:nvPr/>
        </p:nvSpPr>
        <p:spPr>
          <a:xfrm>
            <a:off x="1600200" y="1752600"/>
            <a:ext cx="22860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solidFill>
                <a:latin typeface="Arial" pitchFamily="34" charset="0"/>
                <a:cs typeface="Arial" pitchFamily="34" charset="0"/>
              </a:rPr>
              <a:t>DFMEA</a:t>
            </a:r>
            <a:endParaRPr lang="ru-RU" sz="2400" dirty="0"/>
          </a:p>
        </p:txBody>
      </p:sp>
      <p:sp>
        <p:nvSpPr>
          <p:cNvPr id="7" name="Прямоугольник 6"/>
          <p:cNvSpPr/>
          <p:nvPr/>
        </p:nvSpPr>
        <p:spPr>
          <a:xfrm>
            <a:off x="5867400" y="1752600"/>
            <a:ext cx="22860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solidFill>
                <a:latin typeface="Arial" pitchFamily="34" charset="0"/>
                <a:cs typeface="Arial" pitchFamily="34" charset="0"/>
              </a:rPr>
              <a:t>PFMEA</a:t>
            </a:r>
            <a:endParaRPr lang="ru-RU" sz="2400" dirty="0"/>
          </a:p>
        </p:txBody>
      </p:sp>
      <p:cxnSp>
        <p:nvCxnSpPr>
          <p:cNvPr id="9" name="Прямая со стрелкой 8"/>
          <p:cNvCxnSpPr/>
          <p:nvPr/>
        </p:nvCxnSpPr>
        <p:spPr>
          <a:xfrm rot="10800000" flipV="1">
            <a:off x="2971800" y="1219200"/>
            <a:ext cx="1143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486400" y="1219200"/>
            <a:ext cx="1371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55600" y="600075"/>
            <a:ext cx="8458200" cy="946150"/>
          </a:xfrm>
          <a:prstGeom prst="rect">
            <a:avLst/>
          </a:prstGeom>
          <a:noFill/>
          <a:ln w="12700" algn="ctr">
            <a:noFill/>
            <a:miter lim="800000"/>
            <a:headEnd/>
            <a:tailEnd/>
          </a:ln>
          <a:effectLst/>
        </p:spPr>
        <p:txBody>
          <a:bodyPr>
            <a:spAutoFit/>
          </a:bodyPr>
          <a:lstStyle/>
          <a:p>
            <a:pPr algn="ctr" eaLnBrk="0" hangingPunct="0"/>
            <a:r>
              <a:rPr lang="ru-RU" sz="2800" b="1">
                <a:solidFill>
                  <a:srgbClr val="333399"/>
                </a:solidFill>
              </a:rPr>
              <a:t>FMEA – АНАЛИЗ ВИДОВ И ПОСЛЕДСТВИЙ </a:t>
            </a:r>
            <a:r>
              <a:rPr lang="en-US" sz="2800" b="1">
                <a:solidFill>
                  <a:srgbClr val="333399"/>
                </a:solidFill>
              </a:rPr>
              <a:t/>
            </a:r>
            <a:br>
              <a:rPr lang="en-US" sz="2800" b="1">
                <a:solidFill>
                  <a:srgbClr val="333399"/>
                </a:solidFill>
              </a:rPr>
            </a:br>
            <a:r>
              <a:rPr lang="ru-RU" sz="2800" b="1">
                <a:solidFill>
                  <a:srgbClr val="333399"/>
                </a:solidFill>
              </a:rPr>
              <a:t>ПОТЕНЦИАЛЬНЫХ ДЕФЕКТОВ </a:t>
            </a:r>
          </a:p>
        </p:txBody>
      </p:sp>
      <p:sp>
        <p:nvSpPr>
          <p:cNvPr id="50179" name="Rectangle 3"/>
          <p:cNvSpPr>
            <a:spLocks noChangeArrowheads="1"/>
          </p:cNvSpPr>
          <p:nvPr/>
        </p:nvSpPr>
        <p:spPr bwMode="auto">
          <a:xfrm>
            <a:off x="0" y="696913"/>
            <a:ext cx="9142413" cy="1143000"/>
          </a:xfrm>
          <a:prstGeom prst="rect">
            <a:avLst/>
          </a:prstGeom>
          <a:noFill/>
          <a:ln w="9525">
            <a:noFill/>
            <a:miter lim="800000"/>
            <a:headEnd/>
            <a:tailEnd/>
          </a:ln>
          <a:effectLst/>
        </p:spPr>
        <p:txBody>
          <a:bodyPr lIns="92075" tIns="46038" rIns="92075" bIns="46038" anchor="ctr"/>
          <a:lstStyle/>
          <a:p>
            <a:pPr algn="r" defTabSz="762000" eaLnBrk="0" hangingPunct="0">
              <a:lnSpc>
                <a:spcPct val="80000"/>
              </a:lnSpc>
            </a:pPr>
            <a:endParaRPr lang="ru-RU" sz="2400">
              <a:solidFill>
                <a:schemeClr val="tx2"/>
              </a:solidFill>
              <a:latin typeface="Times New Roman Cyr" charset="-52"/>
            </a:endParaRPr>
          </a:p>
        </p:txBody>
      </p:sp>
      <p:sp>
        <p:nvSpPr>
          <p:cNvPr id="50180" name="Rectangle 4"/>
          <p:cNvSpPr>
            <a:spLocks noChangeArrowheads="1"/>
          </p:cNvSpPr>
          <p:nvPr/>
        </p:nvSpPr>
        <p:spPr bwMode="auto">
          <a:xfrm>
            <a:off x="1454150" y="1630363"/>
            <a:ext cx="6615113" cy="519112"/>
          </a:xfrm>
          <a:prstGeom prst="rect">
            <a:avLst/>
          </a:prstGeom>
          <a:noFill/>
          <a:ln w="9525">
            <a:noFill/>
            <a:miter lim="800000"/>
            <a:headEnd/>
            <a:tailEnd/>
          </a:ln>
          <a:effectLst/>
        </p:spPr>
        <p:txBody>
          <a:bodyPr wrap="none" lIns="92075" tIns="46038" rIns="92075" bIns="46038">
            <a:spAutoFit/>
          </a:bodyPr>
          <a:lstStyle/>
          <a:p>
            <a:pPr defTabSz="762000" eaLnBrk="0" hangingPunct="0"/>
            <a:r>
              <a:rPr lang="ru-RU" sz="2800" b="1" u="sng">
                <a:solidFill>
                  <a:srgbClr val="FF0033"/>
                </a:solidFill>
              </a:rPr>
              <a:t>Проектируем – без ошибок и потерь</a:t>
            </a:r>
            <a:endParaRPr lang="ru-RU" sz="2800" b="1" u="sng">
              <a:solidFill>
                <a:srgbClr val="FF0033"/>
              </a:solidFill>
              <a:latin typeface="Arial Cyr" pitchFamily="34" charset="-52"/>
            </a:endParaRPr>
          </a:p>
        </p:txBody>
      </p:sp>
      <p:grpSp>
        <p:nvGrpSpPr>
          <p:cNvPr id="2" name="Group 5"/>
          <p:cNvGrpSpPr>
            <a:grpSpLocks/>
          </p:cNvGrpSpPr>
          <p:nvPr/>
        </p:nvGrpSpPr>
        <p:grpSpPr bwMode="auto">
          <a:xfrm>
            <a:off x="177800" y="2144713"/>
            <a:ext cx="8620125" cy="950912"/>
            <a:chOff x="112" y="1351"/>
            <a:chExt cx="5430" cy="599"/>
          </a:xfrm>
        </p:grpSpPr>
        <p:sp>
          <p:nvSpPr>
            <p:cNvPr id="50182" name="Rectangle 6"/>
            <p:cNvSpPr>
              <a:spLocks noChangeArrowheads="1"/>
            </p:cNvSpPr>
            <p:nvPr/>
          </p:nvSpPr>
          <p:spPr bwMode="auto">
            <a:xfrm>
              <a:off x="112" y="1494"/>
              <a:ext cx="2625"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ru-RU" sz="2400" b="1"/>
                <a:t>DFMEA – для конструкции</a:t>
              </a:r>
              <a:endParaRPr lang="ru-RU" sz="2400" b="1">
                <a:latin typeface="Arial Cyr" pitchFamily="34" charset="-52"/>
              </a:endParaRPr>
            </a:p>
          </p:txBody>
        </p:sp>
        <p:sp>
          <p:nvSpPr>
            <p:cNvPr id="50183" name="Rectangle 7"/>
            <p:cNvSpPr>
              <a:spLocks noChangeArrowheads="1"/>
            </p:cNvSpPr>
            <p:nvPr/>
          </p:nvSpPr>
          <p:spPr bwMode="auto">
            <a:xfrm>
              <a:off x="3036" y="1494"/>
              <a:ext cx="2506" cy="288"/>
            </a:xfrm>
            <a:prstGeom prst="rect">
              <a:avLst/>
            </a:prstGeom>
            <a:noFill/>
            <a:ln w="9525">
              <a:noFill/>
              <a:miter lim="800000"/>
              <a:headEnd/>
              <a:tailEnd/>
            </a:ln>
            <a:effectLst/>
          </p:spPr>
          <p:txBody>
            <a:bodyPr wrap="none" lIns="92075" tIns="46038" rIns="92075" bIns="46038">
              <a:spAutoFit/>
            </a:bodyPr>
            <a:lstStyle/>
            <a:p>
              <a:pPr defTabSz="762000" eaLnBrk="0" hangingPunct="0"/>
              <a:r>
                <a:rPr lang="ru-RU" sz="2400" b="1"/>
                <a:t>PFMEA – для технологии</a:t>
              </a:r>
              <a:endParaRPr lang="ru-RU" sz="2400" b="1">
                <a:latin typeface="Arial Cyr" pitchFamily="34" charset="-52"/>
              </a:endParaRPr>
            </a:p>
          </p:txBody>
        </p:sp>
        <p:sp>
          <p:nvSpPr>
            <p:cNvPr id="50184" name="Line 8"/>
            <p:cNvSpPr>
              <a:spLocks noChangeShapeType="1"/>
            </p:cNvSpPr>
            <p:nvPr/>
          </p:nvSpPr>
          <p:spPr bwMode="auto">
            <a:xfrm>
              <a:off x="2862" y="1351"/>
              <a:ext cx="0" cy="599"/>
            </a:xfrm>
            <a:prstGeom prst="line">
              <a:avLst/>
            </a:prstGeom>
            <a:noFill/>
            <a:ln w="25400">
              <a:solidFill>
                <a:schemeClr val="tx1"/>
              </a:solidFill>
              <a:round/>
              <a:headEnd type="none" w="sm" len="sm"/>
              <a:tailEnd type="none" w="sm" len="sm"/>
            </a:ln>
            <a:effectLst/>
          </p:spPr>
          <p:txBody>
            <a:bodyPr/>
            <a:lstStyle/>
            <a:p>
              <a:endParaRPr lang="ru-RU"/>
            </a:p>
          </p:txBody>
        </p:sp>
      </p:grpSp>
      <p:sp>
        <p:nvSpPr>
          <p:cNvPr id="50185" name="Rectangle 9"/>
          <p:cNvSpPr>
            <a:spLocks noChangeArrowheads="1"/>
          </p:cNvSpPr>
          <p:nvPr/>
        </p:nvSpPr>
        <p:spPr bwMode="auto">
          <a:xfrm>
            <a:off x="158750" y="2817813"/>
            <a:ext cx="8426450" cy="3381375"/>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170000"/>
              </a:lnSpc>
              <a:buFontTx/>
              <a:buChar char="•"/>
            </a:pPr>
            <a:r>
              <a:rPr lang="ru-RU" sz="2400" b="1">
                <a:solidFill>
                  <a:schemeClr val="tx2"/>
                </a:solidFill>
              </a:rPr>
              <a:t>   </a:t>
            </a:r>
            <a:r>
              <a:rPr lang="ru-RU" sz="2200" b="1">
                <a:solidFill>
                  <a:schemeClr val="tx2"/>
                </a:solidFill>
              </a:rPr>
              <a:t>работа командой</a:t>
            </a:r>
          </a:p>
          <a:p>
            <a:pPr defTabSz="762000" eaLnBrk="0" hangingPunct="0">
              <a:buFontTx/>
              <a:buChar char="•"/>
            </a:pPr>
            <a:r>
              <a:rPr lang="ru-RU" sz="2200" b="1">
                <a:solidFill>
                  <a:schemeClr val="tx2"/>
                </a:solidFill>
              </a:rPr>
              <a:t>   методика:</a:t>
            </a:r>
            <a:r>
              <a:rPr lang="ru-RU" sz="2200" b="1">
                <a:solidFill>
                  <a:schemeClr val="accent2"/>
                </a:solidFill>
              </a:rPr>
              <a:t>  </a:t>
            </a:r>
            <a:r>
              <a:rPr lang="ru-RU" sz="2200" b="1">
                <a:solidFill>
                  <a:srgbClr val="FF0033"/>
                </a:solidFill>
              </a:rPr>
              <a:t>S</a:t>
            </a:r>
            <a:r>
              <a:rPr lang="ru-RU" sz="2200" b="1">
                <a:solidFill>
                  <a:schemeClr val="accent2"/>
                </a:solidFill>
              </a:rPr>
              <a:t> </a:t>
            </a:r>
            <a:r>
              <a:rPr lang="ru-RU" sz="2200" b="1">
                <a:solidFill>
                  <a:schemeClr val="tx2"/>
                </a:solidFill>
              </a:rPr>
              <a:t>- значимость дефекта</a:t>
            </a:r>
          </a:p>
          <a:p>
            <a:pPr defTabSz="762000" eaLnBrk="0" hangingPunct="0"/>
            <a:r>
              <a:rPr lang="ru-RU" sz="2200" b="1">
                <a:solidFill>
                  <a:schemeClr val="accent2"/>
                </a:solidFill>
              </a:rPr>
              <a:t>                        </a:t>
            </a:r>
            <a:r>
              <a:rPr lang="ru-RU" sz="2200" b="1">
                <a:solidFill>
                  <a:srgbClr val="FF0033"/>
                </a:solidFill>
              </a:rPr>
              <a:t>O</a:t>
            </a:r>
            <a:r>
              <a:rPr lang="ru-RU" sz="2200" b="1">
                <a:solidFill>
                  <a:schemeClr val="accent2"/>
                </a:solidFill>
              </a:rPr>
              <a:t> </a:t>
            </a:r>
            <a:r>
              <a:rPr lang="ru-RU" sz="2200" b="1">
                <a:solidFill>
                  <a:schemeClr val="tx2"/>
                </a:solidFill>
              </a:rPr>
              <a:t>- частота появления</a:t>
            </a:r>
          </a:p>
          <a:p>
            <a:pPr defTabSz="762000" eaLnBrk="0" hangingPunct="0"/>
            <a:r>
              <a:rPr lang="ru-RU" sz="2200" b="1">
                <a:solidFill>
                  <a:schemeClr val="accent2"/>
                </a:solidFill>
              </a:rPr>
              <a:t>                        </a:t>
            </a:r>
            <a:r>
              <a:rPr lang="ru-RU" sz="2200" b="1">
                <a:solidFill>
                  <a:srgbClr val="FF0033"/>
                </a:solidFill>
              </a:rPr>
              <a:t>D</a:t>
            </a:r>
            <a:r>
              <a:rPr lang="ru-RU" sz="2200" b="1">
                <a:solidFill>
                  <a:schemeClr val="accent2"/>
                </a:solidFill>
              </a:rPr>
              <a:t> </a:t>
            </a:r>
            <a:r>
              <a:rPr lang="ru-RU" sz="2200" b="1">
                <a:solidFill>
                  <a:schemeClr val="tx2"/>
                </a:solidFill>
              </a:rPr>
              <a:t>- возможность обнаружить</a:t>
            </a:r>
          </a:p>
          <a:p>
            <a:pPr defTabSz="762000" eaLnBrk="0" hangingPunct="0">
              <a:lnSpc>
                <a:spcPct val="120000"/>
              </a:lnSpc>
            </a:pPr>
            <a:r>
              <a:rPr lang="ru-RU" sz="2200" b="1">
                <a:solidFill>
                  <a:schemeClr val="tx2"/>
                </a:solidFill>
              </a:rPr>
              <a:t>                               S*O*D =</a:t>
            </a:r>
            <a:r>
              <a:rPr lang="ru-RU" sz="2200" b="1">
                <a:solidFill>
                  <a:schemeClr val="accent2"/>
                </a:solidFill>
              </a:rPr>
              <a:t>  </a:t>
            </a:r>
            <a:r>
              <a:rPr lang="ru-RU" sz="2200" b="1">
                <a:solidFill>
                  <a:srgbClr val="FF0033"/>
                </a:solidFill>
              </a:rPr>
              <a:t>ПЧР</a:t>
            </a:r>
            <a:endParaRPr lang="ru-RU" sz="2400" b="1">
              <a:solidFill>
                <a:schemeClr val="accent2"/>
              </a:solidFill>
            </a:endParaRPr>
          </a:p>
          <a:p>
            <a:pPr defTabSz="762000" eaLnBrk="0" hangingPunct="0">
              <a:lnSpc>
                <a:spcPct val="170000"/>
              </a:lnSpc>
            </a:pPr>
            <a:r>
              <a:rPr lang="ru-RU" sz="2400" b="1">
                <a:solidFill>
                  <a:schemeClr val="tx2"/>
                </a:solidFill>
              </a:rPr>
              <a:t>Если </a:t>
            </a:r>
            <a:r>
              <a:rPr lang="ru-RU" sz="2400" b="1">
                <a:solidFill>
                  <a:srgbClr val="FF0000"/>
                </a:solidFill>
              </a:rPr>
              <a:t>ПЧР</a:t>
            </a:r>
            <a:r>
              <a:rPr lang="ru-RU" sz="2400" b="1">
                <a:solidFill>
                  <a:schemeClr val="tx2"/>
                </a:solidFill>
              </a:rPr>
              <a:t> высокий, и</a:t>
            </a:r>
            <a:r>
              <a:rPr lang="en-US" sz="2400" b="1">
                <a:solidFill>
                  <a:schemeClr val="tx2"/>
                </a:solidFill>
              </a:rPr>
              <a:t>/</a:t>
            </a:r>
            <a:r>
              <a:rPr lang="ru-RU" sz="2400" b="1">
                <a:solidFill>
                  <a:schemeClr val="tx2"/>
                </a:solidFill>
              </a:rPr>
              <a:t>или высокие </a:t>
            </a:r>
            <a:r>
              <a:rPr lang="en-US" sz="2400" b="1">
                <a:solidFill>
                  <a:srgbClr val="FF0000"/>
                </a:solidFill>
              </a:rPr>
              <a:t>S, O</a:t>
            </a:r>
            <a:r>
              <a:rPr lang="en-US" sz="2400" b="1">
                <a:solidFill>
                  <a:schemeClr val="tx2"/>
                </a:solidFill>
              </a:rPr>
              <a:t> </a:t>
            </a:r>
            <a:r>
              <a:rPr lang="ru-RU" sz="2400" b="1">
                <a:solidFill>
                  <a:schemeClr val="tx2"/>
                </a:solidFill>
              </a:rPr>
              <a:t>то</a:t>
            </a:r>
            <a:r>
              <a:rPr lang="ru-RU" sz="2000" b="1">
                <a:solidFill>
                  <a:schemeClr val="tx2"/>
                </a:solidFill>
              </a:rPr>
              <a:t> </a:t>
            </a:r>
            <a:r>
              <a:rPr lang="ru-RU" sz="2400" b="1">
                <a:solidFill>
                  <a:schemeClr val="tx2"/>
                </a:solidFill>
              </a:rPr>
              <a:t>- доработка</a:t>
            </a:r>
          </a:p>
          <a:p>
            <a:pPr defTabSz="762000" eaLnBrk="0" hangingPunct="0">
              <a:lnSpc>
                <a:spcPct val="150000"/>
              </a:lnSpc>
            </a:pPr>
            <a:r>
              <a:rPr lang="ru-RU" sz="2800" b="1" u="sng">
                <a:solidFill>
                  <a:srgbClr val="CC0000"/>
                </a:solidFill>
              </a:rPr>
              <a:t>Итог:</a:t>
            </a:r>
            <a:r>
              <a:rPr lang="ru-RU" sz="2800" b="1" u="sng">
                <a:solidFill>
                  <a:srgbClr val="FF0033"/>
                </a:solidFill>
              </a:rPr>
              <a:t> </a:t>
            </a:r>
            <a:r>
              <a:rPr lang="en-US" sz="2800" b="1" u="sng">
                <a:solidFill>
                  <a:srgbClr val="FF0033"/>
                </a:solidFill>
              </a:rPr>
              <a:t> </a:t>
            </a:r>
            <a:r>
              <a:rPr lang="ru-RU" sz="2800" b="1" u="sng">
                <a:solidFill>
                  <a:srgbClr val="CC0000"/>
                </a:solidFill>
              </a:rPr>
              <a:t>улучшенная конструкция, технология</a:t>
            </a:r>
            <a:endParaRPr lang="ru-RU" sz="2800" b="1" u="sng">
              <a:solidFill>
                <a:srgbClr val="CC0000"/>
              </a:solidFill>
              <a:latin typeface="Arial Cyr" pitchFamily="34" charset="-52"/>
            </a:endParaRPr>
          </a:p>
        </p:txBody>
      </p:sp>
      <p:graphicFrame>
        <p:nvGraphicFramePr>
          <p:cNvPr id="50186" name="Object 10"/>
          <p:cNvGraphicFramePr>
            <a:graphicFrameLocks/>
          </p:cNvGraphicFramePr>
          <p:nvPr/>
        </p:nvGraphicFramePr>
        <p:xfrm>
          <a:off x="6477000" y="3071813"/>
          <a:ext cx="2155825" cy="1763712"/>
        </p:xfrm>
        <a:graphic>
          <a:graphicData uri="http://schemas.openxmlformats.org/presentationml/2006/ole">
            <p:oleObj spid="_x0000_s3074" name="ClipArt" r:id="rId3" imgW="2155680" imgH="1763640" progId="">
              <p:embed/>
            </p:oleObj>
          </a:graphicData>
        </a:graphic>
      </p:graphicFrame>
      <p:sp>
        <p:nvSpPr>
          <p:cNvPr id="50188" name="Rectangle 12"/>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5232400" y="4241800"/>
            <a:ext cx="901700" cy="596900"/>
          </a:xfrm>
          <a:prstGeom prst="ellipse">
            <a:avLst/>
          </a:prstGeom>
          <a:solidFill>
            <a:srgbClr val="FF99FF"/>
          </a:solidFill>
          <a:ln w="12700">
            <a:solidFill>
              <a:schemeClr val="tx1"/>
            </a:solidFill>
            <a:round/>
            <a:headEnd/>
            <a:tailEnd/>
          </a:ln>
          <a:effectLst/>
        </p:spPr>
        <p:txBody>
          <a:bodyPr wrap="none" anchor="ctr"/>
          <a:lstStyle/>
          <a:p>
            <a:pPr algn="ctr"/>
            <a:r>
              <a:rPr lang="ru-RU" sz="2400"/>
              <a:t>ПЧР</a:t>
            </a:r>
          </a:p>
        </p:txBody>
      </p:sp>
      <p:sp>
        <p:nvSpPr>
          <p:cNvPr id="54275" name="Rectangle 3"/>
          <p:cNvSpPr>
            <a:spLocks noChangeArrowheads="1"/>
          </p:cNvSpPr>
          <p:nvPr/>
        </p:nvSpPr>
        <p:spPr bwMode="auto">
          <a:xfrm>
            <a:off x="684213" y="1831975"/>
            <a:ext cx="2181225" cy="519113"/>
          </a:xfrm>
          <a:prstGeom prst="rect">
            <a:avLst/>
          </a:prstGeom>
          <a:noFill/>
          <a:ln w="9525">
            <a:noFill/>
            <a:miter lim="800000"/>
            <a:headEnd/>
            <a:tailEnd/>
          </a:ln>
          <a:effectLst/>
        </p:spPr>
        <p:txBody>
          <a:bodyPr wrap="none" lIns="92075" tIns="46038" rIns="92075" bIns="46038">
            <a:spAutoFit/>
          </a:bodyPr>
          <a:lstStyle/>
          <a:p>
            <a:pPr defTabSz="762000" eaLnBrk="0" hangingPunct="0">
              <a:buFontTx/>
              <a:buChar char="•"/>
            </a:pPr>
            <a:r>
              <a:rPr lang="ru-RU" sz="2800"/>
              <a:t> </a:t>
            </a:r>
            <a:r>
              <a:rPr lang="ru-RU" sz="2800" b="1">
                <a:solidFill>
                  <a:srgbClr val="FF0033"/>
                </a:solidFill>
              </a:rPr>
              <a:t>Принцип:</a:t>
            </a:r>
            <a:r>
              <a:rPr lang="ru-RU" sz="2800"/>
              <a:t> </a:t>
            </a:r>
            <a:endParaRPr lang="ru-RU" sz="2800">
              <a:latin typeface="Arial Cyr" pitchFamily="34" charset="-52"/>
            </a:endParaRPr>
          </a:p>
        </p:txBody>
      </p:sp>
      <p:sp>
        <p:nvSpPr>
          <p:cNvPr id="54276" name="Rectangle 4"/>
          <p:cNvSpPr>
            <a:spLocks noChangeArrowheads="1"/>
          </p:cNvSpPr>
          <p:nvPr/>
        </p:nvSpPr>
        <p:spPr bwMode="auto">
          <a:xfrm>
            <a:off x="2600325" y="2212975"/>
            <a:ext cx="3041650" cy="519113"/>
          </a:xfrm>
          <a:prstGeom prst="rect">
            <a:avLst/>
          </a:prstGeom>
          <a:noFill/>
          <a:ln w="9525">
            <a:noFill/>
            <a:miter lim="800000"/>
            <a:headEnd/>
            <a:tailEnd/>
          </a:ln>
          <a:effectLst/>
        </p:spPr>
        <p:txBody>
          <a:bodyPr wrap="none" lIns="92075" tIns="46038" rIns="92075" bIns="46038">
            <a:spAutoFit/>
          </a:bodyPr>
          <a:lstStyle/>
          <a:p>
            <a:pPr eaLnBrk="0" hangingPunct="0"/>
            <a:r>
              <a:rPr lang="ru-RU" sz="2800"/>
              <a:t>работа командой</a:t>
            </a:r>
            <a:endParaRPr lang="ru-RU" sz="2800">
              <a:latin typeface="Arial Cyr" pitchFamily="34" charset="-52"/>
            </a:endParaRPr>
          </a:p>
        </p:txBody>
      </p:sp>
      <p:sp>
        <p:nvSpPr>
          <p:cNvPr id="54277" name="Rectangle 5"/>
          <p:cNvSpPr>
            <a:spLocks noChangeArrowheads="1"/>
          </p:cNvSpPr>
          <p:nvPr/>
        </p:nvSpPr>
        <p:spPr bwMode="auto">
          <a:xfrm>
            <a:off x="684213" y="2974975"/>
            <a:ext cx="2120900" cy="519113"/>
          </a:xfrm>
          <a:prstGeom prst="rect">
            <a:avLst/>
          </a:prstGeom>
          <a:noFill/>
          <a:ln w="9525">
            <a:noFill/>
            <a:miter lim="800000"/>
            <a:headEnd/>
            <a:tailEnd/>
          </a:ln>
          <a:effectLst/>
        </p:spPr>
        <p:txBody>
          <a:bodyPr wrap="none" lIns="92075" tIns="46038" rIns="92075" bIns="46038">
            <a:spAutoFit/>
          </a:bodyPr>
          <a:lstStyle/>
          <a:p>
            <a:pPr defTabSz="762000" eaLnBrk="0" hangingPunct="0">
              <a:buFontTx/>
              <a:buChar char="•"/>
            </a:pPr>
            <a:r>
              <a:rPr lang="ru-RU" sz="2800"/>
              <a:t> </a:t>
            </a:r>
            <a:r>
              <a:rPr lang="ru-RU" sz="2800" b="1">
                <a:solidFill>
                  <a:srgbClr val="FF0033"/>
                </a:solidFill>
              </a:rPr>
              <a:t>Условие:</a:t>
            </a:r>
            <a:r>
              <a:rPr lang="ru-RU" sz="2800"/>
              <a:t> </a:t>
            </a:r>
            <a:endParaRPr lang="ru-RU" sz="2800">
              <a:latin typeface="Arial Cyr" pitchFamily="34" charset="-52"/>
            </a:endParaRPr>
          </a:p>
        </p:txBody>
      </p:sp>
      <p:sp>
        <p:nvSpPr>
          <p:cNvPr id="54278" name="Rectangle 6"/>
          <p:cNvSpPr>
            <a:spLocks noChangeArrowheads="1"/>
          </p:cNvSpPr>
          <p:nvPr/>
        </p:nvSpPr>
        <p:spPr bwMode="auto">
          <a:xfrm>
            <a:off x="2600325" y="3355975"/>
            <a:ext cx="4135438" cy="519113"/>
          </a:xfrm>
          <a:prstGeom prst="rect">
            <a:avLst/>
          </a:prstGeom>
          <a:noFill/>
          <a:ln w="9525">
            <a:noFill/>
            <a:miter lim="800000"/>
            <a:headEnd/>
            <a:tailEnd/>
          </a:ln>
          <a:effectLst/>
        </p:spPr>
        <p:txBody>
          <a:bodyPr wrap="none" lIns="92075" tIns="46038" rIns="92075" bIns="46038">
            <a:spAutoFit/>
          </a:bodyPr>
          <a:lstStyle/>
          <a:p>
            <a:pPr eaLnBrk="0" hangingPunct="0"/>
            <a:r>
              <a:rPr lang="ru-RU" sz="2800"/>
              <a:t>высокая квалификация </a:t>
            </a:r>
            <a:endParaRPr lang="ru-RU" sz="2800">
              <a:latin typeface="Arial Cyr" pitchFamily="34" charset="-52"/>
            </a:endParaRPr>
          </a:p>
        </p:txBody>
      </p:sp>
      <p:sp>
        <p:nvSpPr>
          <p:cNvPr id="54279" name="Rectangle 7"/>
          <p:cNvSpPr>
            <a:spLocks noChangeArrowheads="1"/>
          </p:cNvSpPr>
          <p:nvPr/>
        </p:nvSpPr>
        <p:spPr bwMode="auto">
          <a:xfrm>
            <a:off x="760413" y="4117975"/>
            <a:ext cx="2332037" cy="519113"/>
          </a:xfrm>
          <a:prstGeom prst="rect">
            <a:avLst/>
          </a:prstGeom>
          <a:noFill/>
          <a:ln w="9525">
            <a:noFill/>
            <a:miter lim="800000"/>
            <a:headEnd/>
            <a:tailEnd/>
          </a:ln>
          <a:effectLst/>
        </p:spPr>
        <p:txBody>
          <a:bodyPr wrap="none" lIns="92075" tIns="46038" rIns="92075" bIns="46038">
            <a:spAutoFit/>
          </a:bodyPr>
          <a:lstStyle/>
          <a:p>
            <a:pPr defTabSz="762000" eaLnBrk="0" hangingPunct="0">
              <a:buFontTx/>
              <a:buChar char="•"/>
            </a:pPr>
            <a:r>
              <a:rPr lang="ru-RU" sz="2800"/>
              <a:t> </a:t>
            </a:r>
            <a:r>
              <a:rPr lang="ru-RU" sz="2800" b="1">
                <a:solidFill>
                  <a:srgbClr val="FF0033"/>
                </a:solidFill>
              </a:rPr>
              <a:t>Методика:</a:t>
            </a:r>
            <a:r>
              <a:rPr lang="ru-RU" sz="2800"/>
              <a:t> </a:t>
            </a:r>
            <a:endParaRPr lang="ru-RU" sz="2800">
              <a:latin typeface="Arial Cyr" pitchFamily="34" charset="-52"/>
            </a:endParaRPr>
          </a:p>
        </p:txBody>
      </p:sp>
      <p:sp>
        <p:nvSpPr>
          <p:cNvPr id="54280" name="Rectangle 8"/>
          <p:cNvSpPr>
            <a:spLocks noChangeArrowheads="1"/>
          </p:cNvSpPr>
          <p:nvPr/>
        </p:nvSpPr>
        <p:spPr bwMode="auto">
          <a:xfrm>
            <a:off x="2600325" y="4498975"/>
            <a:ext cx="2927350" cy="519113"/>
          </a:xfrm>
          <a:prstGeom prst="rect">
            <a:avLst/>
          </a:prstGeom>
          <a:noFill/>
          <a:ln w="9525">
            <a:noFill/>
            <a:miter lim="800000"/>
            <a:headEnd/>
            <a:tailEnd/>
          </a:ln>
          <a:effectLst/>
        </p:spPr>
        <p:txBody>
          <a:bodyPr wrap="none" lIns="92075" tIns="46038" rIns="92075" bIns="46038">
            <a:spAutoFit/>
          </a:bodyPr>
          <a:lstStyle/>
          <a:p>
            <a:pPr eaLnBrk="0" hangingPunct="0"/>
            <a:r>
              <a:rPr lang="ru-RU" sz="2800"/>
              <a:t>S, O, D 		</a:t>
            </a:r>
            <a:endParaRPr lang="ru-RU" sz="2400">
              <a:latin typeface="Arial Cyr" pitchFamily="34" charset="-52"/>
            </a:endParaRPr>
          </a:p>
        </p:txBody>
      </p:sp>
      <p:sp>
        <p:nvSpPr>
          <p:cNvPr id="54281" name="Rectangle 9"/>
          <p:cNvSpPr>
            <a:spLocks noChangeArrowheads="1"/>
          </p:cNvSpPr>
          <p:nvPr/>
        </p:nvSpPr>
        <p:spPr bwMode="auto">
          <a:xfrm>
            <a:off x="2024063" y="836613"/>
            <a:ext cx="4924425" cy="519112"/>
          </a:xfrm>
          <a:prstGeom prst="rect">
            <a:avLst/>
          </a:prstGeom>
          <a:noFill/>
          <a:ln w="9525">
            <a:noFill/>
            <a:miter lim="800000"/>
            <a:headEnd/>
            <a:tailEnd/>
          </a:ln>
          <a:effectLst/>
        </p:spPr>
        <p:txBody>
          <a:bodyPr wrap="none" lIns="92075" tIns="46038" rIns="92075" bIns="46038">
            <a:spAutoFit/>
          </a:bodyPr>
          <a:lstStyle/>
          <a:p>
            <a:pPr eaLnBrk="0" hangingPunct="0"/>
            <a:r>
              <a:rPr lang="ru-RU" sz="2800" b="1" u="sng">
                <a:solidFill>
                  <a:schemeClr val="accent2"/>
                </a:solidFill>
              </a:rPr>
              <a:t>ТРИ ТОЧКИ ОПОРЫ FMEA:</a:t>
            </a:r>
            <a:endParaRPr lang="ru-RU" sz="2800" b="1" u="sng">
              <a:solidFill>
                <a:schemeClr val="accent2"/>
              </a:solidFill>
              <a:latin typeface="Arial Cyr" pitchFamily="34" charset="-52"/>
            </a:endParaRPr>
          </a:p>
        </p:txBody>
      </p:sp>
      <p:sp>
        <p:nvSpPr>
          <p:cNvPr id="54282" name="Oval 10"/>
          <p:cNvSpPr>
            <a:spLocks noChangeArrowheads="1"/>
          </p:cNvSpPr>
          <p:nvPr/>
        </p:nvSpPr>
        <p:spPr bwMode="auto">
          <a:xfrm>
            <a:off x="5238750" y="4940300"/>
            <a:ext cx="901700" cy="596900"/>
          </a:xfrm>
          <a:prstGeom prst="ellipse">
            <a:avLst/>
          </a:prstGeom>
          <a:solidFill>
            <a:srgbClr val="FF99FF"/>
          </a:solidFill>
          <a:ln w="12700">
            <a:solidFill>
              <a:schemeClr val="tx1"/>
            </a:solidFill>
            <a:round/>
            <a:headEnd/>
            <a:tailEnd/>
          </a:ln>
          <a:effectLst/>
        </p:spPr>
        <p:txBody>
          <a:bodyPr wrap="none" anchor="ctr"/>
          <a:lstStyle/>
          <a:p>
            <a:pPr algn="ctr"/>
            <a:r>
              <a:rPr lang="en-US" sz="2400"/>
              <a:t>S</a:t>
            </a:r>
            <a:endParaRPr lang="ru-RU" sz="2400"/>
          </a:p>
        </p:txBody>
      </p:sp>
      <p:sp>
        <p:nvSpPr>
          <p:cNvPr id="54283" name="Oval 11"/>
          <p:cNvSpPr>
            <a:spLocks noChangeArrowheads="1"/>
          </p:cNvSpPr>
          <p:nvPr/>
        </p:nvSpPr>
        <p:spPr bwMode="auto">
          <a:xfrm>
            <a:off x="5238750" y="5659438"/>
            <a:ext cx="901700" cy="596900"/>
          </a:xfrm>
          <a:prstGeom prst="ellipse">
            <a:avLst/>
          </a:prstGeom>
          <a:solidFill>
            <a:srgbClr val="FF99FF"/>
          </a:solidFill>
          <a:ln w="12700">
            <a:solidFill>
              <a:schemeClr val="tx1"/>
            </a:solidFill>
            <a:round/>
            <a:headEnd/>
            <a:tailEnd/>
          </a:ln>
          <a:effectLst/>
        </p:spPr>
        <p:txBody>
          <a:bodyPr wrap="none" anchor="ctr"/>
          <a:lstStyle/>
          <a:p>
            <a:pPr algn="ctr"/>
            <a:r>
              <a:rPr lang="en-US" sz="2400"/>
              <a:t>S</a:t>
            </a:r>
            <a:r>
              <a:rPr lang="en-US" sz="2400">
                <a:sym typeface="Symbol" pitchFamily="18" charset="2"/>
              </a:rPr>
              <a:t>O</a:t>
            </a:r>
          </a:p>
        </p:txBody>
      </p:sp>
      <p:sp>
        <p:nvSpPr>
          <p:cNvPr id="54284" name="AutoShape 12"/>
          <p:cNvSpPr>
            <a:spLocks/>
          </p:cNvSpPr>
          <p:nvPr/>
        </p:nvSpPr>
        <p:spPr bwMode="auto">
          <a:xfrm>
            <a:off x="6103938" y="4197350"/>
            <a:ext cx="431800" cy="2087563"/>
          </a:xfrm>
          <a:prstGeom prst="rightBrace">
            <a:avLst>
              <a:gd name="adj1" fmla="val 40288"/>
              <a:gd name="adj2" fmla="val 50000"/>
            </a:avLst>
          </a:prstGeom>
          <a:noFill/>
          <a:ln w="57150">
            <a:solidFill>
              <a:srgbClr val="CC0000"/>
            </a:solidFill>
            <a:round/>
            <a:headEnd/>
            <a:tailEnd/>
          </a:ln>
          <a:effectLst/>
        </p:spPr>
        <p:txBody>
          <a:bodyPr wrap="none" anchor="ctr"/>
          <a:lstStyle/>
          <a:p>
            <a:endParaRPr lang="ru-RU"/>
          </a:p>
        </p:txBody>
      </p:sp>
      <p:sp>
        <p:nvSpPr>
          <p:cNvPr id="54285" name="Text Box 13"/>
          <p:cNvSpPr txBox="1">
            <a:spLocks noChangeArrowheads="1"/>
          </p:cNvSpPr>
          <p:nvPr/>
        </p:nvSpPr>
        <p:spPr bwMode="auto">
          <a:xfrm>
            <a:off x="6745288" y="4189413"/>
            <a:ext cx="2000250" cy="2092325"/>
          </a:xfrm>
          <a:prstGeom prst="rect">
            <a:avLst/>
          </a:prstGeom>
          <a:noFill/>
          <a:ln w="28575">
            <a:solidFill>
              <a:srgbClr val="CC0000"/>
            </a:solidFill>
            <a:miter lim="800000"/>
            <a:headEnd/>
            <a:tailEnd/>
          </a:ln>
          <a:effectLst/>
        </p:spPr>
        <p:txBody>
          <a:bodyPr>
            <a:spAutoFit/>
          </a:bodyPr>
          <a:lstStyle/>
          <a:p>
            <a:pPr>
              <a:lnSpc>
                <a:spcPct val="90000"/>
              </a:lnSpc>
            </a:pPr>
            <a:r>
              <a:rPr lang="ru-RU" sz="2400"/>
              <a:t>Если эти </a:t>
            </a:r>
            <a:br>
              <a:rPr lang="ru-RU" sz="2400"/>
            </a:br>
            <a:r>
              <a:rPr lang="ru-RU" sz="2400"/>
              <a:t>баллы </a:t>
            </a:r>
            <a:br>
              <a:rPr lang="ru-RU" sz="2400"/>
            </a:br>
            <a:r>
              <a:rPr lang="ru-RU" sz="2400"/>
              <a:t>высокие, </a:t>
            </a:r>
            <a:br>
              <a:rPr lang="ru-RU" sz="2400"/>
            </a:br>
            <a:r>
              <a:rPr lang="ru-RU" sz="2400"/>
              <a:t>то – </a:t>
            </a:r>
            <a:br>
              <a:rPr lang="ru-RU" sz="2400"/>
            </a:br>
            <a:r>
              <a:rPr lang="ru-RU" sz="2400"/>
              <a:t>действия по </a:t>
            </a:r>
            <a:br>
              <a:rPr lang="ru-RU" sz="2400"/>
            </a:br>
            <a:r>
              <a:rPr lang="ru-RU" sz="2400"/>
              <a:t>доработке</a:t>
            </a:r>
          </a:p>
        </p:txBody>
      </p:sp>
      <p:sp>
        <p:nvSpPr>
          <p:cNvPr id="54286" name="Line 14"/>
          <p:cNvSpPr>
            <a:spLocks noChangeShapeType="1"/>
          </p:cNvSpPr>
          <p:nvPr/>
        </p:nvSpPr>
        <p:spPr bwMode="auto">
          <a:xfrm flipV="1">
            <a:off x="3995738" y="4581525"/>
            <a:ext cx="1152525" cy="142875"/>
          </a:xfrm>
          <a:prstGeom prst="line">
            <a:avLst/>
          </a:prstGeom>
          <a:noFill/>
          <a:ln w="38100">
            <a:solidFill>
              <a:schemeClr val="tx1"/>
            </a:solidFill>
            <a:round/>
            <a:headEnd/>
            <a:tailEnd type="triangle" w="med" len="med"/>
          </a:ln>
          <a:effectLst/>
        </p:spPr>
        <p:txBody>
          <a:bodyPr/>
          <a:lstStyle/>
          <a:p>
            <a:endParaRPr lang="ru-RU"/>
          </a:p>
        </p:txBody>
      </p:sp>
      <p:sp>
        <p:nvSpPr>
          <p:cNvPr id="54287" name="Line 15"/>
          <p:cNvSpPr>
            <a:spLocks noChangeShapeType="1"/>
          </p:cNvSpPr>
          <p:nvPr/>
        </p:nvSpPr>
        <p:spPr bwMode="auto">
          <a:xfrm>
            <a:off x="3995738" y="4797425"/>
            <a:ext cx="1152525" cy="360363"/>
          </a:xfrm>
          <a:prstGeom prst="line">
            <a:avLst/>
          </a:prstGeom>
          <a:noFill/>
          <a:ln w="38100">
            <a:solidFill>
              <a:schemeClr val="tx1"/>
            </a:solidFill>
            <a:round/>
            <a:headEnd/>
            <a:tailEnd type="triangle" w="med" len="med"/>
          </a:ln>
          <a:effectLst/>
        </p:spPr>
        <p:txBody>
          <a:bodyPr/>
          <a:lstStyle/>
          <a:p>
            <a:endParaRPr lang="ru-RU"/>
          </a:p>
        </p:txBody>
      </p:sp>
      <p:sp>
        <p:nvSpPr>
          <p:cNvPr id="54288" name="Line 16"/>
          <p:cNvSpPr>
            <a:spLocks noChangeShapeType="1"/>
          </p:cNvSpPr>
          <p:nvPr/>
        </p:nvSpPr>
        <p:spPr bwMode="auto">
          <a:xfrm>
            <a:off x="3995738" y="4941888"/>
            <a:ext cx="1223962" cy="863600"/>
          </a:xfrm>
          <a:prstGeom prst="line">
            <a:avLst/>
          </a:prstGeom>
          <a:noFill/>
          <a:ln w="38100">
            <a:solidFill>
              <a:schemeClr val="tx1"/>
            </a:solidFill>
            <a:round/>
            <a:headEnd/>
            <a:tailEnd type="triangle" w="med" len="med"/>
          </a:ln>
          <a:effectLst/>
        </p:spPr>
        <p:txBody>
          <a:bodyPr/>
          <a:lstStyle/>
          <a:p>
            <a:endParaRPr lang="ru-RU"/>
          </a:p>
        </p:txBody>
      </p:sp>
      <p:sp>
        <p:nvSpPr>
          <p:cNvPr id="54289" name="Rectangle 17"/>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чел_2"/>
          <p:cNvPicPr>
            <a:picLocks noChangeAspect="1" noChangeArrowheads="1"/>
          </p:cNvPicPr>
          <p:nvPr/>
        </p:nvPicPr>
        <p:blipFill>
          <a:blip r:embed="rId2" cstate="print"/>
          <a:srcRect/>
          <a:stretch>
            <a:fillRect/>
          </a:stretch>
        </p:blipFill>
        <p:spPr bwMode="auto">
          <a:xfrm>
            <a:off x="7712075" y="2189163"/>
            <a:ext cx="1431925" cy="1577975"/>
          </a:xfrm>
          <a:prstGeom prst="rect">
            <a:avLst/>
          </a:prstGeom>
          <a:noFill/>
        </p:spPr>
      </p:pic>
      <p:sp>
        <p:nvSpPr>
          <p:cNvPr id="53251" name="Rectangle 3"/>
          <p:cNvSpPr>
            <a:spLocks noGrp="1" noChangeArrowheads="1"/>
          </p:cNvSpPr>
          <p:nvPr>
            <p:ph type="title"/>
          </p:nvPr>
        </p:nvSpPr>
        <p:spPr>
          <a:xfrm>
            <a:off x="457200" y="593725"/>
            <a:ext cx="8229600" cy="544513"/>
          </a:xfrm>
          <a:noFill/>
          <a:ln/>
        </p:spPr>
        <p:txBody>
          <a:bodyPr/>
          <a:lstStyle/>
          <a:p>
            <a:r>
              <a:rPr lang="ru-RU" sz="2800" b="1">
                <a:solidFill>
                  <a:srgbClr val="333399"/>
                </a:solidFill>
              </a:rPr>
              <a:t>ЧТО  НУЖНО  ДЛЯ  РАБОТЫ  ПО  </a:t>
            </a:r>
            <a:r>
              <a:rPr lang="en-US" sz="2800" b="1">
                <a:solidFill>
                  <a:srgbClr val="333399"/>
                </a:solidFill>
              </a:rPr>
              <a:t>FMEA ?</a:t>
            </a:r>
            <a:endParaRPr lang="ru-RU" sz="2800" b="1">
              <a:solidFill>
                <a:srgbClr val="333399"/>
              </a:solidFill>
            </a:endParaRPr>
          </a:p>
        </p:txBody>
      </p:sp>
      <p:sp>
        <p:nvSpPr>
          <p:cNvPr id="53252" name="Rectangle 4"/>
          <p:cNvSpPr>
            <a:spLocks noGrp="1" noChangeArrowheads="1"/>
          </p:cNvSpPr>
          <p:nvPr>
            <p:ph type="body" idx="1"/>
          </p:nvPr>
        </p:nvSpPr>
        <p:spPr>
          <a:xfrm>
            <a:off x="449263" y="1085850"/>
            <a:ext cx="8369300" cy="1531938"/>
          </a:xfrm>
        </p:spPr>
        <p:txBody>
          <a:bodyPr/>
          <a:lstStyle/>
          <a:p>
            <a:pPr marL="184150" indent="-160338"/>
            <a:r>
              <a:rPr lang="ru-RU" sz="2200" b="1">
                <a:solidFill>
                  <a:srgbClr val="CC0000"/>
                </a:solidFill>
              </a:rPr>
              <a:t>Прежде всего, нужны квалифицированные специалисты с большим опытом работы с аналогичными объектами, </a:t>
            </a:r>
            <a:r>
              <a:rPr lang="ru-RU" sz="2200" b="1" u="sng">
                <a:solidFill>
                  <a:srgbClr val="CC0000"/>
                </a:solidFill>
              </a:rPr>
              <a:t>умеющие задавать вопросы:</a:t>
            </a:r>
          </a:p>
        </p:txBody>
      </p:sp>
      <p:sp>
        <p:nvSpPr>
          <p:cNvPr id="53253" name="Text Box 5"/>
          <p:cNvSpPr txBox="1">
            <a:spLocks noChangeArrowheads="1"/>
          </p:cNvSpPr>
          <p:nvPr/>
        </p:nvSpPr>
        <p:spPr bwMode="auto">
          <a:xfrm>
            <a:off x="233363" y="2386013"/>
            <a:ext cx="6737350" cy="2841625"/>
          </a:xfrm>
          <a:prstGeom prst="rect">
            <a:avLst/>
          </a:prstGeom>
          <a:noFill/>
          <a:ln w="38100">
            <a:solidFill>
              <a:srgbClr val="CC0000"/>
            </a:solidFill>
            <a:miter lim="800000"/>
            <a:headEnd type="none" w="sm" len="sm"/>
            <a:tailEnd type="none" w="sm" len="sm"/>
          </a:ln>
          <a:effectLst/>
        </p:spPr>
        <p:txBody>
          <a:bodyPr>
            <a:spAutoFit/>
          </a:bodyPr>
          <a:lstStyle/>
          <a:p>
            <a:pPr marL="176213" indent="-176213" eaLnBrk="0" hangingPunct="0">
              <a:buFontTx/>
              <a:buChar char="-"/>
              <a:tabLst>
                <a:tab pos="176213" algn="l"/>
              </a:tabLst>
            </a:pPr>
            <a:r>
              <a:rPr lang="ru-RU" sz="2200" b="1"/>
              <a:t>Что может сработать не так, как задумано?</a:t>
            </a:r>
          </a:p>
          <a:p>
            <a:pPr marL="176213" indent="-176213" eaLnBrk="0" hangingPunct="0">
              <a:buFontTx/>
              <a:buChar char="-"/>
              <a:tabLst>
                <a:tab pos="176213" algn="l"/>
              </a:tabLst>
            </a:pPr>
            <a:r>
              <a:rPr lang="ru-RU" sz="2200" b="1"/>
              <a:t>Какие последствия от этого могут быть?</a:t>
            </a:r>
          </a:p>
          <a:p>
            <a:pPr marL="176213" indent="-176213" eaLnBrk="0" hangingPunct="0">
              <a:buFontTx/>
              <a:buChar char="-"/>
              <a:tabLst>
                <a:tab pos="176213" algn="l"/>
              </a:tabLst>
            </a:pPr>
            <a:r>
              <a:rPr lang="ru-RU" sz="2200" b="1"/>
              <a:t>Какие причины могут привести к этому дефекту?</a:t>
            </a:r>
          </a:p>
          <a:p>
            <a:pPr marL="176213" indent="-176213" eaLnBrk="0" hangingPunct="0">
              <a:buFontTx/>
              <a:buChar char="-"/>
              <a:tabLst>
                <a:tab pos="176213" algn="l"/>
              </a:tabLst>
            </a:pPr>
            <a:r>
              <a:rPr lang="ru-RU" sz="2200" b="1"/>
              <a:t>Что можно предложить для </a:t>
            </a:r>
            <a:r>
              <a:rPr lang="ru-RU" sz="2300" b="1">
                <a:effectLst>
                  <a:outerShdw blurRad="38100" dist="38100" dir="2700000" algn="tl">
                    <a:srgbClr val="C0C0C0"/>
                  </a:outerShdw>
                </a:effectLst>
              </a:rPr>
              <a:t>улучшения</a:t>
            </a:r>
            <a:r>
              <a:rPr lang="ru-RU" sz="2200" b="1"/>
              <a:t> ситуации? </a:t>
            </a:r>
          </a:p>
          <a:p>
            <a:pPr marL="176213" indent="-176213" eaLnBrk="0" hangingPunct="0">
              <a:buFontTx/>
              <a:buChar char="-"/>
              <a:tabLst>
                <a:tab pos="176213" algn="l"/>
              </a:tabLst>
            </a:pPr>
            <a:r>
              <a:rPr lang="ru-RU" sz="2200" b="1"/>
              <a:t>Что можно предложить для </a:t>
            </a:r>
            <a:r>
              <a:rPr lang="ru-RU" sz="2300" b="1">
                <a:effectLst>
                  <a:outerShdw blurRad="38100" dist="38100" dir="2700000" algn="tl">
                    <a:srgbClr val="C0C0C0"/>
                  </a:outerShdw>
                </a:effectLst>
              </a:rPr>
              <a:t>прояснения </a:t>
            </a:r>
            <a:r>
              <a:rPr lang="ru-RU" sz="2200" b="1"/>
              <a:t>            сомнительной ситуации? </a:t>
            </a:r>
          </a:p>
        </p:txBody>
      </p:sp>
      <p:sp>
        <p:nvSpPr>
          <p:cNvPr id="53254" name="Text Box 6"/>
          <p:cNvSpPr txBox="1">
            <a:spLocks noChangeArrowheads="1"/>
          </p:cNvSpPr>
          <p:nvPr/>
        </p:nvSpPr>
        <p:spPr bwMode="auto">
          <a:xfrm>
            <a:off x="449263" y="5475288"/>
            <a:ext cx="7524750" cy="1096962"/>
          </a:xfrm>
          <a:prstGeom prst="rect">
            <a:avLst/>
          </a:prstGeom>
          <a:noFill/>
          <a:ln w="12700">
            <a:noFill/>
            <a:miter lim="800000"/>
            <a:headEnd type="none" w="sm" len="sm"/>
            <a:tailEnd type="none" w="sm" len="sm"/>
          </a:ln>
          <a:effectLst/>
        </p:spPr>
        <p:txBody>
          <a:bodyPr wrap="none">
            <a:spAutoFit/>
          </a:bodyPr>
          <a:lstStyle/>
          <a:p>
            <a:pPr marL="268288" indent="-268288" algn="ctr" eaLnBrk="0" hangingPunct="0"/>
            <a:r>
              <a:rPr lang="ru-RU" sz="2200" b="1">
                <a:solidFill>
                  <a:srgbClr val="FF0000"/>
                </a:solidFill>
              </a:rPr>
              <a:t>И эти специалисты должны уметь </a:t>
            </a:r>
            <a:r>
              <a:rPr lang="ru-RU" sz="2200" b="1" u="sng">
                <a:solidFill>
                  <a:srgbClr val="FF0000"/>
                </a:solidFill>
              </a:rPr>
              <a:t>находить ответы </a:t>
            </a:r>
            <a:br>
              <a:rPr lang="ru-RU" sz="2200" b="1" u="sng">
                <a:solidFill>
                  <a:srgbClr val="FF0000"/>
                </a:solidFill>
              </a:rPr>
            </a:br>
            <a:r>
              <a:rPr lang="ru-RU" sz="2200" b="1" u="sng">
                <a:solidFill>
                  <a:srgbClr val="FF0000"/>
                </a:solidFill>
              </a:rPr>
              <a:t>на эти вопросы</a:t>
            </a:r>
            <a:r>
              <a:rPr lang="ru-RU" sz="2200" b="1">
                <a:solidFill>
                  <a:srgbClr val="FF0000"/>
                </a:solidFill>
              </a:rPr>
              <a:t>, используя другие технические </a:t>
            </a:r>
            <a:br>
              <a:rPr lang="ru-RU" sz="2200" b="1">
                <a:solidFill>
                  <a:srgbClr val="FF0000"/>
                </a:solidFill>
              </a:rPr>
            </a:br>
            <a:r>
              <a:rPr lang="ru-RU" sz="2200" b="1">
                <a:solidFill>
                  <a:srgbClr val="FF0000"/>
                </a:solidFill>
              </a:rPr>
              <a:t>решения, свой опыт, исследования и т.д.</a:t>
            </a:r>
          </a:p>
        </p:txBody>
      </p:sp>
      <p:pic>
        <p:nvPicPr>
          <p:cNvPr id="53255" name="Picture 7" descr="чел_1"/>
          <p:cNvPicPr>
            <a:picLocks noChangeAspect="1" noChangeArrowheads="1"/>
          </p:cNvPicPr>
          <p:nvPr/>
        </p:nvPicPr>
        <p:blipFill>
          <a:blip r:embed="rId3" cstate="print"/>
          <a:srcRect/>
          <a:stretch>
            <a:fillRect/>
          </a:stretch>
        </p:blipFill>
        <p:spPr bwMode="auto">
          <a:xfrm>
            <a:off x="7318375" y="3543300"/>
            <a:ext cx="925513" cy="1814513"/>
          </a:xfrm>
          <a:prstGeom prst="rect">
            <a:avLst/>
          </a:prstGeom>
          <a:noFill/>
        </p:spPr>
      </p:pic>
      <p:sp>
        <p:nvSpPr>
          <p:cNvPr id="53256" name="Text Box 8"/>
          <p:cNvSpPr txBox="1">
            <a:spLocks noChangeArrowheads="1"/>
          </p:cNvSpPr>
          <p:nvPr/>
        </p:nvSpPr>
        <p:spPr bwMode="auto">
          <a:xfrm>
            <a:off x="7183438" y="2360613"/>
            <a:ext cx="525462" cy="762000"/>
          </a:xfrm>
          <a:prstGeom prst="rect">
            <a:avLst/>
          </a:prstGeom>
          <a:noFill/>
          <a:ln w="12700">
            <a:noFill/>
            <a:miter lim="800000"/>
            <a:headEnd type="none" w="sm" len="sm"/>
            <a:tailEnd type="none" w="sm" len="sm"/>
          </a:ln>
          <a:effectLst/>
        </p:spPr>
        <p:txBody>
          <a:bodyPr wrap="none">
            <a:spAutoFit/>
          </a:bodyPr>
          <a:lstStyle/>
          <a:p>
            <a:pPr eaLnBrk="0" hangingPunct="0"/>
            <a:r>
              <a:rPr lang="ru-RU" sz="4400" b="1">
                <a:solidFill>
                  <a:srgbClr val="CC0000"/>
                </a:solidFill>
              </a:rPr>
              <a:t>?</a:t>
            </a:r>
          </a:p>
        </p:txBody>
      </p:sp>
      <p:sp>
        <p:nvSpPr>
          <p:cNvPr id="53257" name="Text Box 9"/>
          <p:cNvSpPr txBox="1">
            <a:spLocks noChangeArrowheads="1"/>
          </p:cNvSpPr>
          <p:nvPr/>
        </p:nvSpPr>
        <p:spPr bwMode="auto">
          <a:xfrm>
            <a:off x="8529638" y="3533775"/>
            <a:ext cx="525462" cy="762000"/>
          </a:xfrm>
          <a:prstGeom prst="rect">
            <a:avLst/>
          </a:prstGeom>
          <a:noFill/>
          <a:ln w="12700">
            <a:noFill/>
            <a:miter lim="800000"/>
            <a:headEnd type="none" w="sm" len="sm"/>
            <a:tailEnd type="none" w="sm" len="sm"/>
          </a:ln>
          <a:effectLst/>
        </p:spPr>
        <p:txBody>
          <a:bodyPr wrap="none">
            <a:spAutoFit/>
          </a:bodyPr>
          <a:lstStyle/>
          <a:p>
            <a:pPr eaLnBrk="0" hangingPunct="0"/>
            <a:r>
              <a:rPr lang="ru-RU" sz="4400" b="1">
                <a:solidFill>
                  <a:srgbClr val="CC0000"/>
                </a:solidFill>
              </a:rPr>
              <a:t>?</a:t>
            </a:r>
          </a:p>
        </p:txBody>
      </p:sp>
      <p:sp>
        <p:nvSpPr>
          <p:cNvPr id="53258" name="Text Box 10"/>
          <p:cNvSpPr txBox="1">
            <a:spLocks noChangeArrowheads="1"/>
          </p:cNvSpPr>
          <p:nvPr/>
        </p:nvSpPr>
        <p:spPr bwMode="auto">
          <a:xfrm>
            <a:off x="8367713" y="4567238"/>
            <a:ext cx="525462" cy="762000"/>
          </a:xfrm>
          <a:prstGeom prst="rect">
            <a:avLst/>
          </a:prstGeom>
          <a:noFill/>
          <a:ln w="12700">
            <a:noFill/>
            <a:miter lim="800000"/>
            <a:headEnd type="none" w="sm" len="sm"/>
            <a:tailEnd type="none" w="sm" len="sm"/>
          </a:ln>
          <a:effectLst/>
        </p:spPr>
        <p:txBody>
          <a:bodyPr wrap="none">
            <a:spAutoFit/>
          </a:bodyPr>
          <a:lstStyle/>
          <a:p>
            <a:pPr eaLnBrk="0" hangingPunct="0"/>
            <a:r>
              <a:rPr lang="ru-RU" sz="4400" b="1">
                <a:solidFill>
                  <a:srgbClr val="CC0000"/>
                </a:solidFill>
              </a:rPr>
              <a:t>?</a:t>
            </a:r>
          </a:p>
        </p:txBody>
      </p:sp>
      <p:sp>
        <p:nvSpPr>
          <p:cNvPr id="53259" name="Text Box 11"/>
          <p:cNvSpPr txBox="1">
            <a:spLocks noChangeArrowheads="1"/>
          </p:cNvSpPr>
          <p:nvPr/>
        </p:nvSpPr>
        <p:spPr bwMode="auto">
          <a:xfrm>
            <a:off x="8683625" y="5348288"/>
            <a:ext cx="412750" cy="914400"/>
          </a:xfrm>
          <a:prstGeom prst="rect">
            <a:avLst/>
          </a:prstGeom>
          <a:noFill/>
          <a:ln w="12700">
            <a:noFill/>
            <a:miter lim="800000"/>
            <a:headEnd type="none" w="sm" len="sm"/>
            <a:tailEnd type="none" w="sm" len="sm"/>
          </a:ln>
          <a:effectLst/>
        </p:spPr>
        <p:txBody>
          <a:bodyPr wrap="none">
            <a:spAutoFit/>
          </a:bodyPr>
          <a:lstStyle/>
          <a:p>
            <a:pPr eaLnBrk="0" hangingPunct="0"/>
            <a:r>
              <a:rPr lang="ru-RU" sz="5400" b="1">
                <a:solidFill>
                  <a:srgbClr val="CC0000"/>
                </a:solidFill>
              </a:rPr>
              <a:t>!</a:t>
            </a:r>
          </a:p>
        </p:txBody>
      </p:sp>
      <p:sp>
        <p:nvSpPr>
          <p:cNvPr id="53260" name="Text Box 12"/>
          <p:cNvSpPr txBox="1">
            <a:spLocks noChangeArrowheads="1"/>
          </p:cNvSpPr>
          <p:nvPr/>
        </p:nvSpPr>
        <p:spPr bwMode="auto">
          <a:xfrm>
            <a:off x="8353425" y="5945188"/>
            <a:ext cx="412750" cy="914400"/>
          </a:xfrm>
          <a:prstGeom prst="rect">
            <a:avLst/>
          </a:prstGeom>
          <a:noFill/>
          <a:ln w="12700">
            <a:noFill/>
            <a:miter lim="800000"/>
            <a:headEnd type="none" w="sm" len="sm"/>
            <a:tailEnd type="none" w="sm" len="sm"/>
          </a:ln>
          <a:effectLst/>
        </p:spPr>
        <p:txBody>
          <a:bodyPr wrap="none">
            <a:spAutoFit/>
          </a:bodyPr>
          <a:lstStyle/>
          <a:p>
            <a:pPr eaLnBrk="0" hangingPunct="0"/>
            <a:r>
              <a:rPr lang="ru-RU" sz="5400" b="1">
                <a:solidFill>
                  <a:srgbClr val="CC0000"/>
                </a:solidFill>
              </a:rPr>
              <a:t>!</a:t>
            </a:r>
          </a:p>
        </p:txBody>
      </p:sp>
      <p:sp>
        <p:nvSpPr>
          <p:cNvPr id="53261" name="Rectangle 13"/>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1" algn="ctr" rtl="0">
              <a:spcBef>
                <a:spcPct val="0"/>
              </a:spcBef>
            </a:pPr>
            <a:r>
              <a:rPr kumimoji="0" lang="ru-RU" sz="2800" b="1"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СТО</a:t>
            </a:r>
            <a:r>
              <a:rPr kumimoji="0" lang="ru-RU" sz="2800" b="1"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800" b="1"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РЖД 1.05.514.1-2009 «Технические аудиты в системе управления безопасностью ОАО «РЖД». Основные положения».</a:t>
            </a:r>
            <a:r>
              <a:rPr kumimoji="0" lang="ru-RU" sz="28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2800" b="1" i="1"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fontScale="70000" lnSpcReduction="20000"/>
          </a:bodyPr>
          <a:lstStyle/>
          <a:p>
            <a:pPr algn="ctr" hangingPunct="0">
              <a:buNone/>
            </a:pPr>
            <a:r>
              <a:rPr lang="ru-RU" sz="3600" b="1" dirty="0" smtClean="0">
                <a:solidFill>
                  <a:srgbClr val="C00000"/>
                </a:solidFill>
                <a:latin typeface="Times New Roman" pitchFamily="18" charset="0"/>
                <a:cs typeface="Times New Roman" pitchFamily="18" charset="0"/>
              </a:rPr>
              <a:t>Приоритетные направления при проведении технического аудита системы управления безопасностью движения (в дальнейшем – технического аудита):</a:t>
            </a:r>
          </a:p>
          <a:p>
            <a:pPr algn="ctr" hangingPunct="0"/>
            <a:endParaRPr lang="ru-RU" sz="3600" b="1" dirty="0" smtClean="0">
              <a:solidFill>
                <a:srgbClr val="C00000"/>
              </a:solidFill>
              <a:latin typeface="Times New Roman" pitchFamily="18" charset="0"/>
              <a:cs typeface="Times New Roman" pitchFamily="18" charset="0"/>
            </a:endParaRPr>
          </a:p>
          <a:p>
            <a:pPr lvl="0" algn="just"/>
            <a:r>
              <a:rPr lang="ru-RU" b="1" dirty="0" smtClean="0">
                <a:latin typeface="Times New Roman" pitchFamily="18" charset="0"/>
                <a:cs typeface="Times New Roman" pitchFamily="18" charset="0"/>
              </a:rPr>
              <a:t>- предупреждение отказов в системе обеспечения безопасности движения и снижение рисков;</a:t>
            </a:r>
          </a:p>
          <a:p>
            <a:pPr lvl="0" algn="just"/>
            <a:r>
              <a:rPr lang="ru-RU" b="1" dirty="0" smtClean="0">
                <a:latin typeface="Times New Roman" pitchFamily="18" charset="0"/>
                <a:cs typeface="Times New Roman" pitchFamily="18" charset="0"/>
              </a:rPr>
              <a:t>- анализ и оценка эффективности действующей системы управления рисками;</a:t>
            </a:r>
          </a:p>
          <a:p>
            <a:pPr lvl="0" algn="just"/>
            <a:r>
              <a:rPr lang="ru-RU" b="1" dirty="0" smtClean="0">
                <a:latin typeface="Times New Roman" pitchFamily="18" charset="0"/>
                <a:cs typeface="Times New Roman" pitchFamily="18" charset="0"/>
              </a:rPr>
              <a:t>- ранжирование процессов в соответствии с рисками безопасности, выделение  процессов и услуг с высокими рисками нарушения безопасности;</a:t>
            </a:r>
          </a:p>
          <a:p>
            <a:pPr lvl="0" algn="just"/>
            <a:r>
              <a:rPr lang="ru-RU" b="1" dirty="0" smtClean="0">
                <a:latin typeface="Times New Roman" pitchFamily="18" charset="0"/>
                <a:cs typeface="Times New Roman" pitchFamily="18" charset="0"/>
              </a:rPr>
              <a:t>- оценка результативности применяемых предупреждающих воздействий по снижению рисков.</a:t>
            </a:r>
          </a:p>
          <a:p>
            <a:pPr>
              <a:buNone/>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309688" y="623888"/>
            <a:ext cx="6530975" cy="885825"/>
          </a:xfrm>
          <a:prstGeom prst="rect">
            <a:avLst/>
          </a:prstGeom>
          <a:noFill/>
          <a:ln w="9525">
            <a:noFill/>
            <a:miter lim="800000"/>
            <a:headEnd/>
            <a:tailEnd/>
          </a:ln>
          <a:effectLst/>
        </p:spPr>
        <p:txBody>
          <a:bodyPr wrap="none" lIns="92075" tIns="46038" rIns="92075" bIns="46038">
            <a:spAutoFit/>
          </a:bodyPr>
          <a:lstStyle/>
          <a:p>
            <a:pPr algn="ctr" eaLnBrk="0" hangingPunct="0"/>
            <a:r>
              <a:rPr lang="en-US" sz="2600" b="1">
                <a:solidFill>
                  <a:srgbClr val="333399"/>
                </a:solidFill>
              </a:rPr>
              <a:t>DFMEA</a:t>
            </a:r>
            <a:r>
              <a:rPr lang="ru-RU" sz="2600" b="1">
                <a:solidFill>
                  <a:srgbClr val="333399"/>
                </a:solidFill>
              </a:rPr>
              <a:t>:  УЛУЧШЕНИЕ </a:t>
            </a:r>
            <a:r>
              <a:rPr lang="en-US" sz="2600" b="1">
                <a:solidFill>
                  <a:srgbClr val="333399"/>
                </a:solidFill>
              </a:rPr>
              <a:t> </a:t>
            </a:r>
            <a:r>
              <a:rPr lang="ru-RU" sz="2600" b="1">
                <a:solidFill>
                  <a:srgbClr val="333399"/>
                </a:solidFill>
              </a:rPr>
              <a:t>КОНСТРУКЦИИ,</a:t>
            </a:r>
            <a:br>
              <a:rPr lang="ru-RU" sz="2600" b="1">
                <a:solidFill>
                  <a:srgbClr val="333399"/>
                </a:solidFill>
              </a:rPr>
            </a:br>
            <a:r>
              <a:rPr lang="ru-RU" sz="2600" b="1">
                <a:solidFill>
                  <a:srgbClr val="333399"/>
                </a:solidFill>
              </a:rPr>
              <a:t>СНИЖЕНИЕ </a:t>
            </a:r>
            <a:r>
              <a:rPr lang="en-US" sz="2600" b="1">
                <a:solidFill>
                  <a:srgbClr val="333399"/>
                </a:solidFill>
              </a:rPr>
              <a:t> </a:t>
            </a:r>
            <a:r>
              <a:rPr lang="ru-RU" sz="2600" b="1">
                <a:solidFill>
                  <a:srgbClr val="333399"/>
                </a:solidFill>
              </a:rPr>
              <a:t>РАНГОВ  </a:t>
            </a:r>
            <a:r>
              <a:rPr lang="en-US" sz="2600" b="1">
                <a:solidFill>
                  <a:srgbClr val="333399"/>
                </a:solidFill>
              </a:rPr>
              <a:t>S, O, D</a:t>
            </a:r>
            <a:endParaRPr lang="ru-RU" sz="2600" b="1">
              <a:solidFill>
                <a:srgbClr val="333399"/>
              </a:solidFill>
            </a:endParaRPr>
          </a:p>
        </p:txBody>
      </p:sp>
      <p:sp>
        <p:nvSpPr>
          <p:cNvPr id="68611" name="Text Box 3"/>
          <p:cNvSpPr txBox="1">
            <a:spLocks noChangeArrowheads="1"/>
          </p:cNvSpPr>
          <p:nvPr/>
        </p:nvSpPr>
        <p:spPr bwMode="auto">
          <a:xfrm>
            <a:off x="104775" y="6451600"/>
            <a:ext cx="3187700" cy="3048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ru-RU" sz="1400" b="1">
                <a:solidFill>
                  <a:srgbClr val="006600"/>
                </a:solidFill>
                <a:effectLst>
                  <a:outerShdw blurRad="38100" dist="38100" dir="2700000" algn="tl">
                    <a:srgbClr val="C0C0C0"/>
                  </a:outerShdw>
                </a:effectLst>
              </a:rPr>
              <a:t>стр. </a:t>
            </a:r>
            <a:r>
              <a:rPr lang="en-US" sz="1400" b="1">
                <a:solidFill>
                  <a:srgbClr val="006600"/>
                </a:solidFill>
                <a:effectLst>
                  <a:outerShdw blurRad="38100" dist="38100" dir="2700000" algn="tl">
                    <a:srgbClr val="C0C0C0"/>
                  </a:outerShdw>
                </a:effectLst>
              </a:rPr>
              <a:t>57-61, FMEA (4</a:t>
            </a:r>
            <a:r>
              <a:rPr lang="ru-RU" sz="1400" b="1">
                <a:solidFill>
                  <a:srgbClr val="006600"/>
                </a:solidFill>
                <a:effectLst>
                  <a:outerShdw blurRad="38100" dist="38100" dir="2700000" algn="tl">
                    <a:srgbClr val="C0C0C0"/>
                  </a:outerShdw>
                </a:effectLst>
              </a:rPr>
              <a:t>-е издание</a:t>
            </a:r>
            <a:r>
              <a:rPr lang="en-US" sz="1400" b="1">
                <a:solidFill>
                  <a:srgbClr val="006600"/>
                </a:solidFill>
                <a:effectLst>
                  <a:outerShdw blurRad="38100" dist="38100" dir="2700000" algn="tl">
                    <a:srgbClr val="C0C0C0"/>
                  </a:outerShdw>
                </a:effectLst>
              </a:rPr>
              <a:t>)</a:t>
            </a:r>
            <a:endParaRPr lang="ru-RU" sz="1400" b="1">
              <a:solidFill>
                <a:srgbClr val="006600"/>
              </a:solidFill>
              <a:effectLst>
                <a:outerShdw blurRad="38100" dist="38100" dir="2700000" algn="tl">
                  <a:srgbClr val="C0C0C0"/>
                </a:outerShdw>
              </a:effectLst>
            </a:endParaRPr>
          </a:p>
        </p:txBody>
      </p:sp>
      <p:sp>
        <p:nvSpPr>
          <p:cNvPr id="68612" name="Rectangle 4"/>
          <p:cNvSpPr>
            <a:spLocks noChangeArrowheads="1"/>
          </p:cNvSpPr>
          <p:nvPr/>
        </p:nvSpPr>
        <p:spPr bwMode="auto">
          <a:xfrm>
            <a:off x="588963" y="1465263"/>
            <a:ext cx="8154987" cy="5127625"/>
          </a:xfrm>
          <a:prstGeom prst="rect">
            <a:avLst/>
          </a:prstGeom>
          <a:noFill/>
          <a:ln w="9525">
            <a:noFill/>
            <a:miter lim="800000"/>
            <a:headEnd/>
            <a:tailEnd/>
          </a:ln>
          <a:effectLst/>
        </p:spPr>
        <p:txBody>
          <a:bodyPr lIns="92075" tIns="46038" rIns="92075" bIns="46038"/>
          <a:lstStyle/>
          <a:p>
            <a:pPr marL="342900" indent="-342900">
              <a:lnSpc>
                <a:spcPct val="120000"/>
              </a:lnSpc>
              <a:spcBef>
                <a:spcPct val="20000"/>
              </a:spcBef>
              <a:buFontTx/>
              <a:buChar char="•"/>
            </a:pPr>
            <a:r>
              <a:rPr lang="ru-RU" sz="2000" b="1">
                <a:solidFill>
                  <a:srgbClr val="CC0000"/>
                </a:solidFill>
                <a:effectLst>
                  <a:outerShdw blurRad="38100" dist="38100" dir="2700000" algn="tl">
                    <a:srgbClr val="C0C0C0"/>
                  </a:outerShdw>
                </a:effectLst>
              </a:rPr>
              <a:t>Значимость </a:t>
            </a:r>
            <a:r>
              <a:rPr lang="en-US" sz="2000" b="1">
                <a:solidFill>
                  <a:srgbClr val="CC0000"/>
                </a:solidFill>
                <a:effectLst>
                  <a:outerShdw blurRad="38100" dist="38100" dir="2700000" algn="tl">
                    <a:srgbClr val="C0C0C0"/>
                  </a:outerShdw>
                </a:effectLst>
              </a:rPr>
              <a:t>S</a:t>
            </a:r>
            <a:r>
              <a:rPr lang="ru-RU" sz="2000"/>
              <a:t> – самый приоритетный из трех критериев </a:t>
            </a:r>
            <a:br>
              <a:rPr lang="ru-RU" sz="2000"/>
            </a:br>
            <a:r>
              <a:rPr lang="ru-RU" sz="2000"/>
              <a:t>(</a:t>
            </a:r>
            <a:r>
              <a:rPr lang="en-US" sz="2000"/>
              <a:t>S</a:t>
            </a:r>
            <a:r>
              <a:rPr lang="ru-RU" sz="2000"/>
              <a:t>, </a:t>
            </a:r>
            <a:r>
              <a:rPr lang="en-US" sz="2000"/>
              <a:t>O, D</a:t>
            </a:r>
            <a:r>
              <a:rPr lang="ru-RU" sz="2000"/>
              <a:t>);  его стараются снизить в первую очередь, особенно при </a:t>
            </a:r>
            <a:r>
              <a:rPr lang="en-US" sz="2000"/>
              <a:t>S=10 </a:t>
            </a:r>
            <a:r>
              <a:rPr lang="ru-RU" sz="2000"/>
              <a:t>или 9;  это возможно только за счет изменений конструкции, направленных на «смягчение» или компенсацию последствия</a:t>
            </a:r>
            <a:endParaRPr lang="ru-RU" sz="2000" b="1">
              <a:solidFill>
                <a:schemeClr val="tx2"/>
              </a:solidFill>
            </a:endParaRPr>
          </a:p>
          <a:p>
            <a:pPr marL="342900" indent="-342900">
              <a:lnSpc>
                <a:spcPct val="120000"/>
              </a:lnSpc>
              <a:spcBef>
                <a:spcPct val="20000"/>
              </a:spcBef>
              <a:buFontTx/>
              <a:buChar char="•"/>
            </a:pPr>
            <a:r>
              <a:rPr lang="ru-RU" sz="2000" b="1">
                <a:solidFill>
                  <a:srgbClr val="CC0000"/>
                </a:solidFill>
                <a:effectLst>
                  <a:outerShdw blurRad="38100" dist="38100" dir="2700000" algn="tl">
                    <a:srgbClr val="C0C0C0"/>
                  </a:outerShdw>
                </a:effectLst>
              </a:rPr>
              <a:t>Возникновение </a:t>
            </a:r>
            <a:r>
              <a:rPr lang="en-US" sz="2000" b="1">
                <a:solidFill>
                  <a:srgbClr val="CC0000"/>
                </a:solidFill>
                <a:effectLst>
                  <a:outerShdw blurRad="38100" dist="38100" dir="2700000" algn="tl">
                    <a:srgbClr val="C0C0C0"/>
                  </a:outerShdw>
                </a:effectLst>
              </a:rPr>
              <a:t>O</a:t>
            </a:r>
            <a:r>
              <a:rPr lang="ru-RU" sz="2000"/>
              <a:t> – второй по приоритетности критерий;  устранение или снижение «частоты действия» причины дефекта возможно путем изменения конструкции (или сознательного выбора «хорошей» технологии, снижающей возможность данного дефекта</a:t>
            </a:r>
            <a:r>
              <a:rPr lang="en-US" sz="2000"/>
              <a:t>/</a:t>
            </a:r>
            <a:r>
              <a:rPr lang="ru-RU" sz="2000"/>
              <a:t>причины)</a:t>
            </a:r>
          </a:p>
          <a:p>
            <a:pPr marL="342900" indent="-342900">
              <a:lnSpc>
                <a:spcPct val="120000"/>
              </a:lnSpc>
              <a:spcBef>
                <a:spcPct val="20000"/>
              </a:spcBef>
              <a:buFontTx/>
              <a:buChar char="•"/>
            </a:pPr>
            <a:r>
              <a:rPr lang="ru-RU" sz="2000" b="1">
                <a:solidFill>
                  <a:srgbClr val="CC0000"/>
                </a:solidFill>
                <a:effectLst>
                  <a:outerShdw blurRad="38100" dist="38100" dir="2700000" algn="tl">
                    <a:srgbClr val="C0C0C0"/>
                  </a:outerShdw>
                </a:effectLst>
              </a:rPr>
              <a:t>Обнаружение </a:t>
            </a:r>
            <a:r>
              <a:rPr lang="en-US" sz="2000" b="1">
                <a:solidFill>
                  <a:srgbClr val="CC0000"/>
                </a:solidFill>
                <a:effectLst>
                  <a:outerShdw blurRad="38100" dist="38100" dir="2700000" algn="tl">
                    <a:srgbClr val="C0C0C0"/>
                  </a:outerShdw>
                </a:effectLst>
              </a:rPr>
              <a:t>D</a:t>
            </a:r>
            <a:r>
              <a:rPr lang="ru-RU" sz="2000"/>
              <a:t>  возможно только путем проверок, контроля, испытаний компонентов и самого изделия;  снижение </a:t>
            </a:r>
            <a:r>
              <a:rPr lang="en-US" sz="2000"/>
              <a:t>D</a:t>
            </a:r>
            <a:r>
              <a:rPr lang="ru-RU" sz="2000"/>
              <a:t> менее предпочтительно</a:t>
            </a:r>
          </a:p>
        </p:txBody>
      </p:sp>
      <p:sp>
        <p:nvSpPr>
          <p:cNvPr id="68613" name="Rectangle 5"/>
          <p:cNvSpPr>
            <a:spLocks noChangeArrowheads="1"/>
          </p:cNvSpPr>
          <p:nvPr/>
        </p:nvSpPr>
        <p:spPr bwMode="auto">
          <a:xfrm>
            <a:off x="542925" y="80963"/>
            <a:ext cx="893763" cy="336550"/>
          </a:xfrm>
          <a:prstGeom prst="rect">
            <a:avLst/>
          </a:prstGeom>
          <a:noFill/>
          <a:ln w="9525">
            <a:noFill/>
            <a:miter lim="800000"/>
            <a:headEnd/>
            <a:tailEnd/>
          </a:ln>
          <a:effectLst/>
        </p:spPr>
        <p:txBody>
          <a:bodyPr wrap="none">
            <a:spAutoFit/>
          </a:bodyPr>
          <a:lstStyle/>
          <a:p>
            <a:r>
              <a:rPr lang="en-US" sz="1600"/>
              <a:t>DFMEA</a:t>
            </a:r>
            <a:endParaRPr lang="ru-RU" sz="16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00088" y="549275"/>
            <a:ext cx="7745412" cy="825500"/>
          </a:xfrm>
          <a:noFill/>
          <a:ln/>
        </p:spPr>
        <p:txBody>
          <a:bodyPr/>
          <a:lstStyle/>
          <a:p>
            <a:r>
              <a:rPr lang="en-US" sz="2800" b="1">
                <a:solidFill>
                  <a:schemeClr val="accent2"/>
                </a:solidFill>
                <a:cs typeface="Arial" charset="0"/>
              </a:rPr>
              <a:t>PFMEA</a:t>
            </a:r>
            <a:r>
              <a:rPr lang="ru-RU" sz="2800" b="1">
                <a:solidFill>
                  <a:schemeClr val="accent2"/>
                </a:solidFill>
                <a:cs typeface="Arial" charset="0"/>
              </a:rPr>
              <a:t>:  АНАЛИЗ  ТЕХНОЛОГИИ  ПРОИЗВОДСТВА</a:t>
            </a:r>
            <a:endParaRPr lang="ru-RU" sz="2800">
              <a:solidFill>
                <a:schemeClr val="accent2"/>
              </a:solidFill>
            </a:endParaRPr>
          </a:p>
        </p:txBody>
      </p:sp>
      <p:sp>
        <p:nvSpPr>
          <p:cNvPr id="60419" name="Text Box 3"/>
          <p:cNvSpPr txBox="1">
            <a:spLocks noChangeArrowheads="1"/>
          </p:cNvSpPr>
          <p:nvPr/>
        </p:nvSpPr>
        <p:spPr bwMode="auto">
          <a:xfrm>
            <a:off x="633413" y="1562100"/>
            <a:ext cx="2254250" cy="1435100"/>
          </a:xfrm>
          <a:prstGeom prst="rect">
            <a:avLst/>
          </a:prstGeom>
          <a:noFill/>
          <a:ln w="38100">
            <a:solidFill>
              <a:srgbClr val="CC0000"/>
            </a:solidFill>
            <a:miter lim="800000"/>
            <a:headEnd type="none" w="sm" len="sm"/>
            <a:tailEnd type="none" w="sm" len="sm"/>
          </a:ln>
          <a:effectLst/>
        </p:spPr>
        <p:txBody>
          <a:bodyPr>
            <a:spAutoFit/>
          </a:bodyPr>
          <a:lstStyle/>
          <a:p>
            <a:pPr algn="ctr" eaLnBrk="0" hangingPunct="0">
              <a:lnSpc>
                <a:spcPct val="130000"/>
              </a:lnSpc>
            </a:pPr>
            <a:r>
              <a:rPr lang="ru-RU" sz="2200" b="1">
                <a:solidFill>
                  <a:schemeClr val="tx2"/>
                </a:solidFill>
              </a:rPr>
              <a:t>Хороша ли</a:t>
            </a:r>
            <a:br>
              <a:rPr lang="ru-RU" sz="2200" b="1">
                <a:solidFill>
                  <a:schemeClr val="tx2"/>
                </a:solidFill>
              </a:rPr>
            </a:br>
            <a:r>
              <a:rPr lang="ru-RU" sz="2200" b="1">
                <a:solidFill>
                  <a:schemeClr val="tx2"/>
                </a:solidFill>
              </a:rPr>
              <a:t>предложенная</a:t>
            </a:r>
            <a:br>
              <a:rPr lang="ru-RU" sz="2200" b="1">
                <a:solidFill>
                  <a:schemeClr val="tx2"/>
                </a:solidFill>
              </a:rPr>
            </a:br>
            <a:r>
              <a:rPr lang="ru-RU" sz="2200" b="1">
                <a:solidFill>
                  <a:schemeClr val="tx2"/>
                </a:solidFill>
              </a:rPr>
              <a:t>технология?</a:t>
            </a:r>
          </a:p>
        </p:txBody>
      </p:sp>
      <p:sp>
        <p:nvSpPr>
          <p:cNvPr id="60420" name="Text Box 4"/>
          <p:cNvSpPr txBox="1">
            <a:spLocks noChangeArrowheads="1"/>
          </p:cNvSpPr>
          <p:nvPr/>
        </p:nvSpPr>
        <p:spPr bwMode="auto">
          <a:xfrm>
            <a:off x="5095875" y="1455738"/>
            <a:ext cx="2992438" cy="2568575"/>
          </a:xfrm>
          <a:prstGeom prst="rect">
            <a:avLst/>
          </a:prstGeom>
          <a:noFill/>
          <a:ln w="12700">
            <a:noFill/>
            <a:miter lim="800000"/>
            <a:headEnd type="none" w="sm" len="sm"/>
            <a:tailEnd type="none" w="sm" len="sm"/>
          </a:ln>
          <a:effectLst/>
        </p:spPr>
        <p:txBody>
          <a:bodyPr wrap="none">
            <a:spAutoFit/>
          </a:bodyPr>
          <a:lstStyle/>
          <a:p>
            <a:pPr marL="177800" indent="-177800" eaLnBrk="0" hangingPunct="0">
              <a:lnSpc>
                <a:spcPct val="90000"/>
              </a:lnSpc>
            </a:pPr>
            <a:r>
              <a:rPr lang="ru-RU" b="1">
                <a:solidFill>
                  <a:srgbClr val="CC0000"/>
                </a:solidFill>
              </a:rPr>
              <a:t>Если возникнет</a:t>
            </a:r>
            <a:r>
              <a:rPr lang="en-US" b="1">
                <a:solidFill>
                  <a:srgbClr val="CC0000"/>
                </a:solidFill>
              </a:rPr>
              <a:t> </a:t>
            </a:r>
            <a:r>
              <a:rPr lang="ru-RU" b="1">
                <a:solidFill>
                  <a:srgbClr val="CC0000"/>
                </a:solidFill>
              </a:rPr>
              <a:t>опре-</a:t>
            </a:r>
          </a:p>
          <a:p>
            <a:pPr marL="177800" indent="-177800" eaLnBrk="0" hangingPunct="0">
              <a:lnSpc>
                <a:spcPct val="90000"/>
              </a:lnSpc>
            </a:pPr>
            <a:r>
              <a:rPr lang="ru-RU" b="1">
                <a:solidFill>
                  <a:srgbClr val="CC0000"/>
                </a:solidFill>
              </a:rPr>
              <a:t>деленный</a:t>
            </a:r>
            <a:r>
              <a:rPr lang="en-US" b="1">
                <a:solidFill>
                  <a:srgbClr val="CC0000"/>
                </a:solidFill>
              </a:rPr>
              <a:t> </a:t>
            </a:r>
            <a:r>
              <a:rPr lang="ru-RU" b="1">
                <a:solidFill>
                  <a:srgbClr val="CC0000"/>
                </a:solidFill>
              </a:rPr>
              <a:t>дефект, то </a:t>
            </a:r>
          </a:p>
          <a:p>
            <a:pPr marL="177800" indent="-177800" eaLnBrk="0" hangingPunct="0">
              <a:lnSpc>
                <a:spcPct val="90000"/>
              </a:lnSpc>
            </a:pPr>
            <a:r>
              <a:rPr lang="ru-RU" b="1">
                <a:solidFill>
                  <a:srgbClr val="CC0000"/>
                </a:solidFill>
              </a:rPr>
              <a:t>для потребителя  или </a:t>
            </a:r>
          </a:p>
          <a:p>
            <a:pPr marL="177800" indent="-177800" eaLnBrk="0" hangingPunct="0">
              <a:lnSpc>
                <a:spcPct val="90000"/>
              </a:lnSpc>
            </a:pPr>
            <a:r>
              <a:rPr lang="ru-RU" b="1">
                <a:solidFill>
                  <a:srgbClr val="CC0000"/>
                </a:solidFill>
              </a:rPr>
              <a:t>для нашего и</a:t>
            </a:r>
            <a:r>
              <a:rPr lang="en-US" b="1">
                <a:solidFill>
                  <a:srgbClr val="CC0000"/>
                </a:solidFill>
              </a:rPr>
              <a:t>/</a:t>
            </a:r>
            <a:r>
              <a:rPr lang="ru-RU" b="1">
                <a:solidFill>
                  <a:srgbClr val="CC0000"/>
                </a:solidFill>
              </a:rPr>
              <a:t>или следу-</a:t>
            </a:r>
          </a:p>
          <a:p>
            <a:pPr marL="177800" indent="-177800" eaLnBrk="0" hangingPunct="0">
              <a:lnSpc>
                <a:spcPct val="90000"/>
              </a:lnSpc>
            </a:pPr>
            <a:r>
              <a:rPr lang="ru-RU" b="1">
                <a:solidFill>
                  <a:srgbClr val="CC0000"/>
                </a:solidFill>
              </a:rPr>
              <a:t>ющего производства: </a:t>
            </a:r>
          </a:p>
          <a:p>
            <a:pPr marL="177800" indent="-177800" eaLnBrk="0" hangingPunct="0">
              <a:lnSpc>
                <a:spcPct val="90000"/>
              </a:lnSpc>
              <a:buFontTx/>
              <a:buChar char="•"/>
            </a:pPr>
            <a:r>
              <a:rPr lang="ru-RU" b="1"/>
              <a:t> опасность = ?</a:t>
            </a:r>
          </a:p>
          <a:p>
            <a:pPr marL="177800" indent="-177800" eaLnBrk="0" hangingPunct="0">
              <a:lnSpc>
                <a:spcPct val="90000"/>
              </a:lnSpc>
              <a:buFontTx/>
              <a:buChar char="•"/>
            </a:pPr>
            <a:r>
              <a:rPr lang="ru-RU" b="1"/>
              <a:t> функционирование </a:t>
            </a:r>
            <a:br>
              <a:rPr lang="ru-RU" b="1"/>
            </a:br>
            <a:r>
              <a:rPr lang="ru-RU" b="1"/>
              <a:t>изделия  и  пр-ва = ?</a:t>
            </a:r>
          </a:p>
          <a:p>
            <a:pPr marL="177800" indent="-177800" eaLnBrk="0" hangingPunct="0">
              <a:lnSpc>
                <a:spcPct val="90000"/>
              </a:lnSpc>
              <a:buFontTx/>
              <a:buChar char="•"/>
            </a:pPr>
            <a:r>
              <a:rPr lang="ru-RU" b="1"/>
              <a:t> ущерб = ?</a:t>
            </a:r>
          </a:p>
          <a:p>
            <a:pPr marL="177800" indent="-177800" eaLnBrk="0" hangingPunct="0">
              <a:lnSpc>
                <a:spcPct val="90000"/>
              </a:lnSpc>
              <a:buFontTx/>
              <a:buChar char="•"/>
            </a:pPr>
            <a:r>
              <a:rPr lang="ru-RU" b="1"/>
              <a:t> неприятно ?</a:t>
            </a:r>
          </a:p>
        </p:txBody>
      </p:sp>
      <p:sp>
        <p:nvSpPr>
          <p:cNvPr id="60421" name="Line 5"/>
          <p:cNvSpPr>
            <a:spLocks noChangeShapeType="1"/>
          </p:cNvSpPr>
          <p:nvPr/>
        </p:nvSpPr>
        <p:spPr bwMode="auto">
          <a:xfrm>
            <a:off x="5053013" y="4064000"/>
            <a:ext cx="2427287" cy="0"/>
          </a:xfrm>
          <a:prstGeom prst="line">
            <a:avLst/>
          </a:prstGeom>
          <a:noFill/>
          <a:ln w="76200" cmpd="tri">
            <a:solidFill>
              <a:srgbClr val="CC0000"/>
            </a:solidFill>
            <a:round/>
            <a:headEnd type="none" w="sm" len="sm"/>
            <a:tailEnd type="none" w="sm" len="sm"/>
          </a:ln>
          <a:effectLst/>
        </p:spPr>
        <p:txBody>
          <a:bodyPr/>
          <a:lstStyle/>
          <a:p>
            <a:endParaRPr lang="ru-RU"/>
          </a:p>
        </p:txBody>
      </p:sp>
      <p:sp>
        <p:nvSpPr>
          <p:cNvPr id="60422" name="Text Box 6"/>
          <p:cNvSpPr txBox="1">
            <a:spLocks noChangeArrowheads="1"/>
          </p:cNvSpPr>
          <p:nvPr/>
        </p:nvSpPr>
        <p:spPr bwMode="auto">
          <a:xfrm>
            <a:off x="5108575" y="4151313"/>
            <a:ext cx="2262188" cy="915987"/>
          </a:xfrm>
          <a:prstGeom prst="rect">
            <a:avLst/>
          </a:prstGeom>
          <a:noFill/>
          <a:ln w="12700">
            <a:noFill/>
            <a:miter lim="800000"/>
            <a:headEnd type="none" w="sm" len="sm"/>
            <a:tailEnd type="none" w="sm" len="sm"/>
          </a:ln>
          <a:effectLst/>
        </p:spPr>
        <p:txBody>
          <a:bodyPr wrap="none">
            <a:spAutoFit/>
          </a:bodyPr>
          <a:lstStyle/>
          <a:p>
            <a:pPr marL="177800" indent="-177800" eaLnBrk="0" hangingPunct="0"/>
            <a:r>
              <a:rPr lang="ru-RU" b="1">
                <a:solidFill>
                  <a:srgbClr val="CC0000"/>
                </a:solidFill>
              </a:rPr>
              <a:t>Частоты</a:t>
            </a:r>
            <a:r>
              <a:rPr lang="ru-RU" sz="1400" b="1"/>
              <a:t>  </a:t>
            </a:r>
            <a:r>
              <a:rPr lang="ru-RU" b="1">
                <a:solidFill>
                  <a:srgbClr val="CC0000"/>
                </a:solidFill>
              </a:rPr>
              <a:t>причин</a:t>
            </a:r>
          </a:p>
          <a:p>
            <a:pPr marL="177800" indent="-177800" eaLnBrk="0" hangingPunct="0"/>
            <a:r>
              <a:rPr lang="ru-RU" b="1">
                <a:solidFill>
                  <a:srgbClr val="CC0000"/>
                </a:solidFill>
              </a:rPr>
              <a:t>в  производстве : </a:t>
            </a:r>
          </a:p>
          <a:p>
            <a:pPr marL="177800" indent="-177800" eaLnBrk="0" hangingPunct="0">
              <a:buFontTx/>
              <a:buChar char="•"/>
            </a:pPr>
            <a:r>
              <a:rPr lang="ru-RU" b="1"/>
              <a:t> высоки  ли ?</a:t>
            </a:r>
          </a:p>
        </p:txBody>
      </p:sp>
      <p:sp>
        <p:nvSpPr>
          <p:cNvPr id="60423" name="Text Box 7"/>
          <p:cNvSpPr txBox="1">
            <a:spLocks noChangeArrowheads="1"/>
          </p:cNvSpPr>
          <p:nvPr/>
        </p:nvSpPr>
        <p:spPr bwMode="auto">
          <a:xfrm>
            <a:off x="5121275" y="5180013"/>
            <a:ext cx="2562225" cy="1465262"/>
          </a:xfrm>
          <a:prstGeom prst="rect">
            <a:avLst/>
          </a:prstGeom>
          <a:noFill/>
          <a:ln w="12700">
            <a:noFill/>
            <a:miter lim="800000"/>
            <a:headEnd type="none" w="sm" len="sm"/>
            <a:tailEnd type="none" w="sm" len="sm"/>
          </a:ln>
          <a:effectLst/>
        </p:spPr>
        <p:txBody>
          <a:bodyPr wrap="none">
            <a:spAutoFit/>
          </a:bodyPr>
          <a:lstStyle/>
          <a:p>
            <a:pPr marL="177800" indent="-177800" eaLnBrk="0" hangingPunct="0"/>
            <a:r>
              <a:rPr lang="ru-RU" b="1">
                <a:solidFill>
                  <a:srgbClr val="CC0000"/>
                </a:solidFill>
              </a:rPr>
              <a:t>Какова возможность</a:t>
            </a:r>
          </a:p>
          <a:p>
            <a:pPr marL="177800" indent="-177800" eaLnBrk="0" hangingPunct="0"/>
            <a:r>
              <a:rPr lang="ru-RU" b="1">
                <a:solidFill>
                  <a:srgbClr val="CC0000"/>
                </a:solidFill>
              </a:rPr>
              <a:t>обнаружить у нас</a:t>
            </a:r>
          </a:p>
          <a:p>
            <a:pPr marL="177800" indent="-177800" eaLnBrk="0" hangingPunct="0"/>
            <a:r>
              <a:rPr lang="ru-RU" b="1">
                <a:solidFill>
                  <a:srgbClr val="CC0000"/>
                </a:solidFill>
              </a:rPr>
              <a:t>в производстве : </a:t>
            </a:r>
          </a:p>
          <a:p>
            <a:pPr marL="177800" indent="-177800" eaLnBrk="0" hangingPunct="0">
              <a:buFontTx/>
              <a:buChar char="•"/>
            </a:pPr>
            <a:r>
              <a:rPr lang="ru-RU" b="1"/>
              <a:t> дефект = ?</a:t>
            </a:r>
          </a:p>
          <a:p>
            <a:pPr marL="177800" indent="-177800" eaLnBrk="0" hangingPunct="0">
              <a:buFontTx/>
              <a:buChar char="•"/>
            </a:pPr>
            <a:r>
              <a:rPr lang="ru-RU" b="1"/>
              <a:t> его причины = ?</a:t>
            </a:r>
          </a:p>
        </p:txBody>
      </p:sp>
      <p:sp>
        <p:nvSpPr>
          <p:cNvPr id="60424" name="Line 8"/>
          <p:cNvSpPr>
            <a:spLocks noChangeShapeType="1"/>
          </p:cNvSpPr>
          <p:nvPr/>
        </p:nvSpPr>
        <p:spPr bwMode="auto">
          <a:xfrm>
            <a:off x="5065713" y="5118100"/>
            <a:ext cx="2427287" cy="0"/>
          </a:xfrm>
          <a:prstGeom prst="line">
            <a:avLst/>
          </a:prstGeom>
          <a:noFill/>
          <a:ln w="76200" cmpd="tri">
            <a:solidFill>
              <a:srgbClr val="CC0000"/>
            </a:solidFill>
            <a:round/>
            <a:headEnd type="none" w="sm" len="sm"/>
            <a:tailEnd type="none" w="sm" len="sm"/>
          </a:ln>
          <a:effectLst/>
        </p:spPr>
        <p:txBody>
          <a:bodyPr/>
          <a:lstStyle/>
          <a:p>
            <a:endParaRPr lang="ru-RU"/>
          </a:p>
        </p:txBody>
      </p:sp>
      <p:sp>
        <p:nvSpPr>
          <p:cNvPr id="60425" name="AutoShape 9"/>
          <p:cNvSpPr>
            <a:spLocks/>
          </p:cNvSpPr>
          <p:nvPr/>
        </p:nvSpPr>
        <p:spPr bwMode="auto">
          <a:xfrm>
            <a:off x="7886700" y="1612900"/>
            <a:ext cx="431800" cy="2247900"/>
          </a:xfrm>
          <a:prstGeom prst="rightBrace">
            <a:avLst>
              <a:gd name="adj1" fmla="val 43382"/>
              <a:gd name="adj2" fmla="val 50000"/>
            </a:avLst>
          </a:prstGeom>
          <a:noFill/>
          <a:ln w="38100">
            <a:solidFill>
              <a:srgbClr val="CC0000"/>
            </a:solidFill>
            <a:round/>
            <a:headEnd type="none" w="sm" len="sm"/>
            <a:tailEnd type="none" w="sm" len="sm"/>
          </a:ln>
          <a:effectLst/>
        </p:spPr>
        <p:txBody>
          <a:bodyPr wrap="none" anchor="ctr"/>
          <a:lstStyle/>
          <a:p>
            <a:endParaRPr lang="ru-RU"/>
          </a:p>
        </p:txBody>
      </p:sp>
      <p:sp>
        <p:nvSpPr>
          <p:cNvPr id="60426" name="AutoShape 10"/>
          <p:cNvSpPr>
            <a:spLocks/>
          </p:cNvSpPr>
          <p:nvPr/>
        </p:nvSpPr>
        <p:spPr bwMode="auto">
          <a:xfrm>
            <a:off x="7886700" y="4114800"/>
            <a:ext cx="431800" cy="939800"/>
          </a:xfrm>
          <a:prstGeom prst="rightBrace">
            <a:avLst>
              <a:gd name="adj1" fmla="val 18137"/>
              <a:gd name="adj2" fmla="val 50000"/>
            </a:avLst>
          </a:prstGeom>
          <a:noFill/>
          <a:ln w="38100">
            <a:solidFill>
              <a:srgbClr val="CC0000"/>
            </a:solidFill>
            <a:round/>
            <a:headEnd type="none" w="sm" len="sm"/>
            <a:tailEnd type="none" w="sm" len="sm"/>
          </a:ln>
          <a:effectLst/>
        </p:spPr>
        <p:txBody>
          <a:bodyPr wrap="none" anchor="ctr"/>
          <a:lstStyle/>
          <a:p>
            <a:endParaRPr lang="ru-RU"/>
          </a:p>
        </p:txBody>
      </p:sp>
      <p:sp>
        <p:nvSpPr>
          <p:cNvPr id="60427" name="AutoShape 11"/>
          <p:cNvSpPr>
            <a:spLocks/>
          </p:cNvSpPr>
          <p:nvPr/>
        </p:nvSpPr>
        <p:spPr bwMode="auto">
          <a:xfrm>
            <a:off x="7886700" y="5257800"/>
            <a:ext cx="431800" cy="1333500"/>
          </a:xfrm>
          <a:prstGeom prst="rightBrace">
            <a:avLst>
              <a:gd name="adj1" fmla="val 25735"/>
              <a:gd name="adj2" fmla="val 50000"/>
            </a:avLst>
          </a:prstGeom>
          <a:noFill/>
          <a:ln w="38100">
            <a:solidFill>
              <a:srgbClr val="CC0000"/>
            </a:solidFill>
            <a:round/>
            <a:headEnd type="none" w="sm" len="sm"/>
            <a:tailEnd type="none" w="sm" len="sm"/>
          </a:ln>
          <a:effectLst/>
        </p:spPr>
        <p:txBody>
          <a:bodyPr wrap="none" anchor="ctr"/>
          <a:lstStyle/>
          <a:p>
            <a:endParaRPr lang="ru-RU"/>
          </a:p>
        </p:txBody>
      </p:sp>
      <p:sp>
        <p:nvSpPr>
          <p:cNvPr id="60428" name="AutoShape 12"/>
          <p:cNvSpPr>
            <a:spLocks noChangeArrowheads="1"/>
          </p:cNvSpPr>
          <p:nvPr/>
        </p:nvSpPr>
        <p:spPr bwMode="auto">
          <a:xfrm rot="1244206">
            <a:off x="2982913" y="2084388"/>
            <a:ext cx="2120900" cy="292100"/>
          </a:xfrm>
          <a:prstGeom prst="rightArrow">
            <a:avLst>
              <a:gd name="adj1" fmla="val 50000"/>
              <a:gd name="adj2" fmla="val 181522"/>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60429" name="AutoShape 13"/>
          <p:cNvSpPr>
            <a:spLocks noChangeArrowheads="1"/>
          </p:cNvSpPr>
          <p:nvPr/>
        </p:nvSpPr>
        <p:spPr bwMode="auto">
          <a:xfrm rot="2804008">
            <a:off x="2623344" y="3158332"/>
            <a:ext cx="2909887" cy="292100"/>
          </a:xfrm>
          <a:prstGeom prst="rightArrow">
            <a:avLst>
              <a:gd name="adj1" fmla="val 50000"/>
              <a:gd name="adj2" fmla="val 249049"/>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60430" name="AutoShape 14"/>
          <p:cNvSpPr>
            <a:spLocks noChangeArrowheads="1"/>
          </p:cNvSpPr>
          <p:nvPr/>
        </p:nvSpPr>
        <p:spPr bwMode="auto">
          <a:xfrm rot="3452334">
            <a:off x="2289969" y="4099719"/>
            <a:ext cx="3633788" cy="292100"/>
          </a:xfrm>
          <a:prstGeom prst="rightArrow">
            <a:avLst>
              <a:gd name="adj1" fmla="val 50000"/>
              <a:gd name="adj2" fmla="val 311005"/>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60431" name="Text Box 15"/>
          <p:cNvSpPr txBox="1">
            <a:spLocks noChangeArrowheads="1"/>
          </p:cNvSpPr>
          <p:nvPr/>
        </p:nvSpPr>
        <p:spPr bwMode="auto">
          <a:xfrm>
            <a:off x="8455025" y="2465388"/>
            <a:ext cx="420688" cy="519112"/>
          </a:xfrm>
          <a:prstGeom prst="rect">
            <a:avLst/>
          </a:prstGeom>
          <a:noFill/>
          <a:ln w="12700">
            <a:noFill/>
            <a:miter lim="800000"/>
            <a:headEnd type="none" w="sm" len="sm"/>
            <a:tailEnd type="none" w="sm" len="sm"/>
          </a:ln>
          <a:effectLst/>
        </p:spPr>
        <p:txBody>
          <a:bodyPr wrap="none">
            <a:spAutoFit/>
          </a:bodyPr>
          <a:lstStyle/>
          <a:p>
            <a:pPr eaLnBrk="0" hangingPunct="0"/>
            <a:r>
              <a:rPr lang="en-US" sz="2800" b="1">
                <a:solidFill>
                  <a:srgbClr val="FF0033"/>
                </a:solidFill>
              </a:rPr>
              <a:t>S</a:t>
            </a:r>
            <a:endParaRPr lang="ru-RU" sz="2800" b="1">
              <a:solidFill>
                <a:srgbClr val="FF0033"/>
              </a:solidFill>
            </a:endParaRPr>
          </a:p>
        </p:txBody>
      </p:sp>
      <p:sp>
        <p:nvSpPr>
          <p:cNvPr id="60432" name="Text Box 16"/>
          <p:cNvSpPr txBox="1">
            <a:spLocks noChangeArrowheads="1"/>
          </p:cNvSpPr>
          <p:nvPr/>
        </p:nvSpPr>
        <p:spPr bwMode="auto">
          <a:xfrm>
            <a:off x="8442325" y="4319588"/>
            <a:ext cx="460375" cy="519112"/>
          </a:xfrm>
          <a:prstGeom prst="rect">
            <a:avLst/>
          </a:prstGeom>
          <a:noFill/>
          <a:ln w="12700">
            <a:noFill/>
            <a:miter lim="800000"/>
            <a:headEnd type="none" w="sm" len="sm"/>
            <a:tailEnd type="none" w="sm" len="sm"/>
          </a:ln>
          <a:effectLst/>
        </p:spPr>
        <p:txBody>
          <a:bodyPr wrap="none">
            <a:spAutoFit/>
          </a:bodyPr>
          <a:lstStyle/>
          <a:p>
            <a:pPr eaLnBrk="0" hangingPunct="0"/>
            <a:r>
              <a:rPr lang="en-US" sz="2800" b="1">
                <a:solidFill>
                  <a:srgbClr val="FF0033"/>
                </a:solidFill>
              </a:rPr>
              <a:t>O</a:t>
            </a:r>
            <a:endParaRPr lang="ru-RU" sz="2800" b="1">
              <a:solidFill>
                <a:srgbClr val="FF0033"/>
              </a:solidFill>
            </a:endParaRPr>
          </a:p>
        </p:txBody>
      </p:sp>
      <p:sp>
        <p:nvSpPr>
          <p:cNvPr id="60433" name="Text Box 17"/>
          <p:cNvSpPr txBox="1">
            <a:spLocks noChangeArrowheads="1"/>
          </p:cNvSpPr>
          <p:nvPr/>
        </p:nvSpPr>
        <p:spPr bwMode="auto">
          <a:xfrm>
            <a:off x="8455025" y="5665788"/>
            <a:ext cx="441325" cy="519112"/>
          </a:xfrm>
          <a:prstGeom prst="rect">
            <a:avLst/>
          </a:prstGeom>
          <a:noFill/>
          <a:ln w="12700">
            <a:noFill/>
            <a:miter lim="800000"/>
            <a:headEnd type="none" w="sm" len="sm"/>
            <a:tailEnd type="none" w="sm" len="sm"/>
          </a:ln>
          <a:effectLst/>
        </p:spPr>
        <p:txBody>
          <a:bodyPr wrap="none">
            <a:spAutoFit/>
          </a:bodyPr>
          <a:lstStyle/>
          <a:p>
            <a:pPr eaLnBrk="0" hangingPunct="0"/>
            <a:r>
              <a:rPr lang="en-US" sz="2800" b="1">
                <a:solidFill>
                  <a:srgbClr val="FF0033"/>
                </a:solidFill>
              </a:rPr>
              <a:t>D</a:t>
            </a:r>
            <a:endParaRPr lang="ru-RU" sz="2800" b="1">
              <a:solidFill>
                <a:srgbClr val="FF0033"/>
              </a:solidFill>
            </a:endParaRPr>
          </a:p>
        </p:txBody>
      </p:sp>
      <p:sp>
        <p:nvSpPr>
          <p:cNvPr id="60434" name="Text Box 18"/>
          <p:cNvSpPr txBox="1">
            <a:spLocks noChangeArrowheads="1"/>
          </p:cNvSpPr>
          <p:nvPr/>
        </p:nvSpPr>
        <p:spPr bwMode="auto">
          <a:xfrm>
            <a:off x="554038" y="3182938"/>
            <a:ext cx="2562225" cy="641350"/>
          </a:xfrm>
          <a:prstGeom prst="rect">
            <a:avLst/>
          </a:prstGeom>
          <a:noFill/>
          <a:ln w="12700">
            <a:noFill/>
            <a:miter lim="800000"/>
            <a:headEnd type="none" w="sm" len="sm"/>
            <a:tailEnd type="none" w="sm" len="sm"/>
          </a:ln>
          <a:effectLst/>
        </p:spPr>
        <p:txBody>
          <a:bodyPr wrap="none">
            <a:spAutoFit/>
          </a:bodyPr>
          <a:lstStyle/>
          <a:p>
            <a:pPr algn="ctr" eaLnBrk="0" hangingPunct="0"/>
            <a:r>
              <a:rPr lang="ru-RU" b="1" u="sng">
                <a:solidFill>
                  <a:srgbClr val="CC0000"/>
                </a:solidFill>
              </a:rPr>
              <a:t>Образная аналогия </a:t>
            </a:r>
            <a:br>
              <a:rPr lang="ru-RU" b="1" u="sng">
                <a:solidFill>
                  <a:srgbClr val="CC0000"/>
                </a:solidFill>
              </a:rPr>
            </a:br>
            <a:r>
              <a:rPr lang="ru-RU" b="1" u="sng">
                <a:solidFill>
                  <a:srgbClr val="CC0000"/>
                </a:solidFill>
              </a:rPr>
              <a:t>для Баллов </a:t>
            </a:r>
            <a:r>
              <a:rPr lang="en-US" b="1" u="sng">
                <a:solidFill>
                  <a:srgbClr val="CC0000"/>
                </a:solidFill>
              </a:rPr>
              <a:t>S</a:t>
            </a:r>
            <a:r>
              <a:rPr lang="ru-RU" b="1" u="sng">
                <a:solidFill>
                  <a:srgbClr val="CC0000"/>
                </a:solidFill>
              </a:rPr>
              <a:t>, </a:t>
            </a:r>
            <a:r>
              <a:rPr lang="en-US" b="1" u="sng">
                <a:solidFill>
                  <a:srgbClr val="CC0000"/>
                </a:solidFill>
              </a:rPr>
              <a:t>O</a:t>
            </a:r>
            <a:r>
              <a:rPr lang="ru-RU" b="1" u="sng">
                <a:solidFill>
                  <a:srgbClr val="CC0000"/>
                </a:solidFill>
              </a:rPr>
              <a:t> и </a:t>
            </a:r>
            <a:r>
              <a:rPr lang="en-US" b="1" u="sng">
                <a:solidFill>
                  <a:srgbClr val="CC0000"/>
                </a:solidFill>
              </a:rPr>
              <a:t>D</a:t>
            </a:r>
            <a:r>
              <a:rPr lang="ru-RU" b="1" u="sng">
                <a:solidFill>
                  <a:srgbClr val="CC0000"/>
                </a:solidFill>
              </a:rPr>
              <a:t>:</a:t>
            </a:r>
            <a:endParaRPr lang="ru-RU" b="1">
              <a:solidFill>
                <a:srgbClr val="CC0000"/>
              </a:solidFill>
            </a:endParaRPr>
          </a:p>
        </p:txBody>
      </p:sp>
      <p:sp>
        <p:nvSpPr>
          <p:cNvPr id="60435" name="Text Box 19"/>
          <p:cNvSpPr txBox="1">
            <a:spLocks noChangeArrowheads="1"/>
          </p:cNvSpPr>
          <p:nvPr/>
        </p:nvSpPr>
        <p:spPr bwMode="auto">
          <a:xfrm>
            <a:off x="282575" y="3821113"/>
            <a:ext cx="4235450" cy="2973387"/>
          </a:xfrm>
          <a:prstGeom prst="rect">
            <a:avLst/>
          </a:prstGeom>
          <a:noFill/>
          <a:ln w="12700">
            <a:noFill/>
            <a:miter lim="800000"/>
            <a:headEnd type="none" w="sm" len="sm"/>
            <a:tailEnd type="none" w="sm" len="sm"/>
          </a:ln>
          <a:effectLst/>
        </p:spPr>
        <p:txBody>
          <a:bodyPr>
            <a:spAutoFit/>
          </a:bodyPr>
          <a:lstStyle/>
          <a:p>
            <a:pPr eaLnBrk="0" hangingPunct="0"/>
            <a:r>
              <a:rPr lang="en-US" b="1">
                <a:solidFill>
                  <a:srgbClr val="CC0000"/>
                </a:solidFill>
              </a:rPr>
              <a:t>S</a:t>
            </a:r>
            <a:r>
              <a:rPr lang="ru-RU" sz="1400" b="1"/>
              <a:t> </a:t>
            </a:r>
            <a:r>
              <a:rPr lang="ru-RU" sz="1500" b="1"/>
              <a:t>– это масштаб разрушения от </a:t>
            </a:r>
            <a:br>
              <a:rPr lang="ru-RU" sz="1500" b="1"/>
            </a:br>
            <a:r>
              <a:rPr lang="ru-RU" sz="1500" b="1"/>
              <a:t>данной «мины», </a:t>
            </a:r>
            <a:r>
              <a:rPr lang="ru-RU" sz="1500" b="1" u="sng"/>
              <a:t>закладываемой в технологическом процессе</a:t>
            </a:r>
            <a:r>
              <a:rPr lang="ru-RU" sz="1500" b="1"/>
              <a:t>, причем </a:t>
            </a:r>
            <a:br>
              <a:rPr lang="ru-RU" sz="1500" b="1"/>
            </a:br>
            <a:r>
              <a:rPr lang="ru-RU" sz="1500" b="1"/>
              <a:t>взрыв возможен как при эксплуатации </a:t>
            </a:r>
            <a:br>
              <a:rPr lang="ru-RU" sz="1500" b="1"/>
            </a:br>
            <a:r>
              <a:rPr lang="ru-RU" sz="1500" b="1"/>
              <a:t>изделия, так и в самом техпроцессе;</a:t>
            </a:r>
            <a:endParaRPr lang="en-US" sz="1500" b="1"/>
          </a:p>
          <a:p>
            <a:pPr eaLnBrk="0" hangingPunct="0">
              <a:lnSpc>
                <a:spcPct val="90000"/>
              </a:lnSpc>
              <a:spcBef>
                <a:spcPct val="30000"/>
              </a:spcBef>
            </a:pPr>
            <a:r>
              <a:rPr lang="en-US" b="1">
                <a:solidFill>
                  <a:srgbClr val="CC0000"/>
                </a:solidFill>
              </a:rPr>
              <a:t>O</a:t>
            </a:r>
            <a:r>
              <a:rPr lang="ru-RU" sz="1400" b="1"/>
              <a:t> </a:t>
            </a:r>
            <a:r>
              <a:rPr lang="ru-RU" sz="1500" b="1"/>
              <a:t>– это представление о том, как часто эта «мина» может закладываться </a:t>
            </a:r>
            <a:br>
              <a:rPr lang="ru-RU" sz="1500" b="1"/>
            </a:br>
            <a:r>
              <a:rPr lang="ru-RU" sz="1500" b="1"/>
              <a:t>в технологическом процессе;</a:t>
            </a:r>
            <a:r>
              <a:rPr lang="ru-RU" sz="1400" b="1"/>
              <a:t> </a:t>
            </a:r>
            <a:endParaRPr lang="en-US" sz="1400" b="1"/>
          </a:p>
          <a:p>
            <a:pPr eaLnBrk="0" hangingPunct="0">
              <a:lnSpc>
                <a:spcPct val="90000"/>
              </a:lnSpc>
              <a:spcBef>
                <a:spcPct val="30000"/>
              </a:spcBef>
            </a:pPr>
            <a:r>
              <a:rPr lang="en-US" b="1">
                <a:solidFill>
                  <a:srgbClr val="CC0000"/>
                </a:solidFill>
              </a:rPr>
              <a:t>D</a:t>
            </a:r>
            <a:r>
              <a:rPr lang="en-US" sz="1400" b="1"/>
              <a:t> </a:t>
            </a:r>
            <a:r>
              <a:rPr lang="ru-RU" sz="1500" b="1"/>
              <a:t>– это степень нашей уверенности, что мы обнаружим эту «мину» по ходу нашего техпроцесса и что мы можем быть уверены в безопасности.</a:t>
            </a:r>
          </a:p>
        </p:txBody>
      </p:sp>
      <p:sp>
        <p:nvSpPr>
          <p:cNvPr id="60436" name="Rectangle 20"/>
          <p:cNvSpPr>
            <a:spLocks noChangeArrowheads="1"/>
          </p:cNvSpPr>
          <p:nvPr/>
        </p:nvSpPr>
        <p:spPr bwMode="auto">
          <a:xfrm>
            <a:off x="542925" y="80963"/>
            <a:ext cx="882650" cy="336550"/>
          </a:xfrm>
          <a:prstGeom prst="rect">
            <a:avLst/>
          </a:prstGeom>
          <a:noFill/>
          <a:ln w="9525">
            <a:noFill/>
            <a:miter lim="800000"/>
            <a:headEnd/>
            <a:tailEnd/>
          </a:ln>
          <a:effectLst/>
        </p:spPr>
        <p:txBody>
          <a:bodyPr wrap="none">
            <a:spAutoFit/>
          </a:bodyPr>
          <a:lstStyle/>
          <a:p>
            <a:r>
              <a:rPr lang="en-US" sz="1600"/>
              <a:t>PFMEA</a:t>
            </a:r>
            <a:endParaRPr lang="ru-RU" sz="1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07963" y="566738"/>
            <a:ext cx="8745537" cy="968375"/>
          </a:xfrm>
          <a:ln/>
        </p:spPr>
        <p:txBody>
          <a:bodyPr/>
          <a:lstStyle/>
          <a:p>
            <a:r>
              <a:rPr lang="ru-RU" sz="2500" b="1">
                <a:solidFill>
                  <a:srgbClr val="333399"/>
                </a:solidFill>
              </a:rPr>
              <a:t>МЕРЫ</a:t>
            </a:r>
            <a:r>
              <a:rPr lang="en-US" sz="2500" b="1">
                <a:solidFill>
                  <a:srgbClr val="333399"/>
                </a:solidFill>
              </a:rPr>
              <a:t> </a:t>
            </a:r>
            <a:r>
              <a:rPr lang="ru-RU" sz="2500" b="1">
                <a:solidFill>
                  <a:srgbClr val="333399"/>
                </a:solidFill>
              </a:rPr>
              <a:t> ПО  ПРЕДОТВРАЩЕНИЮ  И  ОБНАРУЖЕНИЮ  </a:t>
            </a:r>
            <a:br>
              <a:rPr lang="ru-RU" sz="2500" b="1">
                <a:solidFill>
                  <a:srgbClr val="333399"/>
                </a:solidFill>
              </a:rPr>
            </a:br>
            <a:r>
              <a:rPr lang="ru-RU" sz="2500" b="1">
                <a:solidFill>
                  <a:srgbClr val="333399"/>
                </a:solidFill>
              </a:rPr>
              <a:t>потенциальных  дефектов  в  технологии</a:t>
            </a:r>
          </a:p>
        </p:txBody>
      </p:sp>
      <p:sp>
        <p:nvSpPr>
          <p:cNvPr id="71683" name="Rectangle 3"/>
          <p:cNvSpPr>
            <a:spLocks noGrp="1" noChangeArrowheads="1"/>
          </p:cNvSpPr>
          <p:nvPr>
            <p:ph type="body" idx="1"/>
          </p:nvPr>
        </p:nvSpPr>
        <p:spPr>
          <a:xfrm>
            <a:off x="458788" y="1490663"/>
            <a:ext cx="8389937" cy="5073650"/>
          </a:xfrm>
        </p:spPr>
        <p:txBody>
          <a:bodyPr/>
          <a:lstStyle/>
          <a:p>
            <a:pPr marL="446088" indent="-446088">
              <a:lnSpc>
                <a:spcPct val="140000"/>
              </a:lnSpc>
              <a:buNone/>
            </a:pPr>
            <a:r>
              <a:rPr lang="ru-RU" sz="1800" b="1" dirty="0">
                <a:solidFill>
                  <a:schemeClr val="tx2"/>
                </a:solidFill>
              </a:rPr>
              <a:t>Меры  по  предотвращению:</a:t>
            </a:r>
            <a:r>
              <a:rPr lang="ru-RU" sz="1800" dirty="0"/>
              <a:t> </a:t>
            </a:r>
          </a:p>
          <a:p>
            <a:pPr marL="446088" indent="-446088">
              <a:lnSpc>
                <a:spcPct val="140000"/>
              </a:lnSpc>
              <a:spcBef>
                <a:spcPct val="0"/>
              </a:spcBef>
            </a:pPr>
            <a:r>
              <a:rPr lang="ru-RU" sz="1800" dirty="0"/>
              <a:t>      предотвращают возможный дефект или его причину путем организации и ведения техпроцесса (например, периодическая диагностика и(или) профилактика оборудования, статистическое управление процессом (</a:t>
            </a:r>
            <a:r>
              <a:rPr lang="en-US" sz="1800" dirty="0"/>
              <a:t>SPC</a:t>
            </a:r>
            <a:r>
              <a:rPr lang="ru-RU" sz="1800" dirty="0"/>
              <a:t>), автоматическое регулирование и т.п.) </a:t>
            </a:r>
          </a:p>
          <a:p>
            <a:pPr marL="446088" indent="-446088">
              <a:lnSpc>
                <a:spcPct val="140000"/>
              </a:lnSpc>
              <a:spcBef>
                <a:spcPct val="0"/>
              </a:spcBef>
            </a:pPr>
            <a:r>
              <a:rPr lang="ru-RU" sz="1800" b="1" dirty="0">
                <a:solidFill>
                  <a:srgbClr val="FF0000"/>
                </a:solidFill>
              </a:rPr>
              <a:t>Эти меры снижают частоту возникновения дефекта или его причины </a:t>
            </a:r>
          </a:p>
          <a:p>
            <a:pPr marL="446088" indent="-446088">
              <a:lnSpc>
                <a:spcPct val="140000"/>
              </a:lnSpc>
              <a:spcBef>
                <a:spcPct val="0"/>
              </a:spcBef>
              <a:buNone/>
            </a:pPr>
            <a:r>
              <a:rPr lang="ru-RU" sz="1800" b="1" dirty="0">
                <a:solidFill>
                  <a:schemeClr val="tx2"/>
                </a:solidFill>
              </a:rPr>
              <a:t>Меры  по обнаружению:</a:t>
            </a:r>
            <a:r>
              <a:rPr lang="ru-RU" sz="1800" dirty="0"/>
              <a:t> </a:t>
            </a:r>
          </a:p>
          <a:p>
            <a:pPr marL="446088" indent="-446088">
              <a:lnSpc>
                <a:spcPct val="140000"/>
              </a:lnSpc>
              <a:spcBef>
                <a:spcPct val="0"/>
              </a:spcBef>
            </a:pPr>
            <a:r>
              <a:rPr lang="ru-RU" sz="1800" dirty="0"/>
              <a:t>       обнаруживают дефект или его причину</a:t>
            </a:r>
            <a:r>
              <a:rPr lang="en-US" sz="1800" dirty="0"/>
              <a:t>/</a:t>
            </a:r>
            <a:r>
              <a:rPr lang="ru-RU" sz="1800" dirty="0"/>
              <a:t>механизм путем измерений производимой продукции или параметров техпроцесса (например, периодические проверки, </a:t>
            </a:r>
            <a:r>
              <a:rPr lang="en-US" sz="1800" dirty="0"/>
              <a:t>SPC</a:t>
            </a:r>
            <a:r>
              <a:rPr lang="ru-RU" sz="1800" dirty="0"/>
              <a:t>, сплошной контроль продукции,  и т.п.) </a:t>
            </a:r>
          </a:p>
          <a:p>
            <a:pPr marL="446088" indent="-446088">
              <a:lnSpc>
                <a:spcPct val="140000"/>
              </a:lnSpc>
              <a:spcBef>
                <a:spcPct val="0"/>
              </a:spcBef>
            </a:pPr>
            <a:r>
              <a:rPr lang="ru-RU" sz="1800" b="1" dirty="0">
                <a:solidFill>
                  <a:srgbClr val="FF0000"/>
                </a:solidFill>
              </a:rPr>
              <a:t>Эти меры повышают </a:t>
            </a:r>
            <a:r>
              <a:rPr lang="ru-RU" sz="1800" b="1" dirty="0" err="1">
                <a:solidFill>
                  <a:srgbClr val="FF0000"/>
                </a:solidFill>
              </a:rPr>
              <a:t>обнаруживаемость</a:t>
            </a:r>
            <a:r>
              <a:rPr lang="ru-RU" sz="1800" b="1" dirty="0">
                <a:solidFill>
                  <a:srgbClr val="FF0000"/>
                </a:solidFill>
              </a:rPr>
              <a:t> дефекта или его причины</a:t>
            </a:r>
          </a:p>
          <a:p>
            <a:pPr marL="446088" indent="-446088">
              <a:lnSpc>
                <a:spcPct val="140000"/>
              </a:lnSpc>
              <a:spcBef>
                <a:spcPct val="0"/>
              </a:spcBef>
            </a:pPr>
            <a:r>
              <a:rPr lang="ru-RU" sz="1800" b="1" dirty="0">
                <a:solidFill>
                  <a:srgbClr val="FF0000"/>
                </a:solidFill>
              </a:rPr>
              <a:t>Предпочтительными являются меры по предотвращению</a:t>
            </a:r>
          </a:p>
        </p:txBody>
      </p:sp>
      <p:sp>
        <p:nvSpPr>
          <p:cNvPr id="71684" name="Rectangle 4"/>
          <p:cNvSpPr>
            <a:spLocks noChangeArrowheads="1"/>
          </p:cNvSpPr>
          <p:nvPr/>
        </p:nvSpPr>
        <p:spPr bwMode="auto">
          <a:xfrm>
            <a:off x="542925" y="80963"/>
            <a:ext cx="882650" cy="336550"/>
          </a:xfrm>
          <a:prstGeom prst="rect">
            <a:avLst/>
          </a:prstGeom>
          <a:noFill/>
          <a:ln w="9525">
            <a:noFill/>
            <a:miter lim="800000"/>
            <a:headEnd/>
            <a:tailEnd/>
          </a:ln>
          <a:effectLst/>
        </p:spPr>
        <p:txBody>
          <a:bodyPr wrap="none">
            <a:spAutoFit/>
          </a:bodyPr>
          <a:lstStyle/>
          <a:p>
            <a:r>
              <a:rPr lang="en-US" sz="1600"/>
              <a:t>PFMEA</a:t>
            </a:r>
            <a:endParaRPr lang="ru-RU" sz="16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65163" y="642938"/>
            <a:ext cx="7772400" cy="781050"/>
          </a:xfrm>
          <a:prstGeom prst="rect">
            <a:avLst/>
          </a:prstGeom>
          <a:noFill/>
          <a:ln w="9525">
            <a:noFill/>
            <a:miter lim="800000"/>
            <a:headEnd/>
            <a:tailEnd/>
          </a:ln>
          <a:effectLst/>
        </p:spPr>
        <p:txBody>
          <a:bodyPr lIns="92075" tIns="46038" rIns="92075" bIns="46038" anchor="ctr"/>
          <a:lstStyle/>
          <a:p>
            <a:pPr algn="ctr"/>
            <a:r>
              <a:rPr lang="en-US" sz="2600" b="1">
                <a:solidFill>
                  <a:srgbClr val="333399"/>
                </a:solidFill>
              </a:rPr>
              <a:t>PFMEA</a:t>
            </a:r>
            <a:r>
              <a:rPr lang="ru-RU" sz="2600" b="1">
                <a:solidFill>
                  <a:srgbClr val="333399"/>
                </a:solidFill>
              </a:rPr>
              <a:t>:  УЛУЧШЕНИЕ  ТЕХНОЛОГИИ, </a:t>
            </a:r>
            <a:br>
              <a:rPr lang="ru-RU" sz="2600" b="1">
                <a:solidFill>
                  <a:srgbClr val="333399"/>
                </a:solidFill>
              </a:rPr>
            </a:br>
            <a:r>
              <a:rPr lang="ru-RU" sz="2600" b="1">
                <a:solidFill>
                  <a:srgbClr val="333399"/>
                </a:solidFill>
              </a:rPr>
              <a:t>СНИЖЕНИЕ  РАНГОВ  </a:t>
            </a:r>
            <a:r>
              <a:rPr lang="en-US" sz="2600" b="1">
                <a:solidFill>
                  <a:srgbClr val="333399"/>
                </a:solidFill>
              </a:rPr>
              <a:t>S, O, D</a:t>
            </a:r>
            <a:endParaRPr lang="ru-RU" sz="2600" b="1">
              <a:solidFill>
                <a:srgbClr val="333399"/>
              </a:solidFill>
            </a:endParaRPr>
          </a:p>
        </p:txBody>
      </p:sp>
      <p:sp>
        <p:nvSpPr>
          <p:cNvPr id="72707" name="Text Box 3"/>
          <p:cNvSpPr txBox="1">
            <a:spLocks noChangeArrowheads="1"/>
          </p:cNvSpPr>
          <p:nvPr/>
        </p:nvSpPr>
        <p:spPr bwMode="auto">
          <a:xfrm>
            <a:off x="104775" y="6451600"/>
            <a:ext cx="3187700" cy="3048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ru-RU" sz="1400" b="1">
                <a:solidFill>
                  <a:srgbClr val="006600"/>
                </a:solidFill>
                <a:effectLst>
                  <a:outerShdw blurRad="38100" dist="38100" dir="2700000" algn="tl">
                    <a:srgbClr val="C0C0C0"/>
                  </a:outerShdw>
                </a:effectLst>
              </a:rPr>
              <a:t>стр. </a:t>
            </a:r>
            <a:r>
              <a:rPr lang="en-US" sz="1400" b="1">
                <a:solidFill>
                  <a:srgbClr val="006600"/>
                </a:solidFill>
                <a:effectLst>
                  <a:outerShdw blurRad="38100" dist="38100" dir="2700000" algn="tl">
                    <a:srgbClr val="C0C0C0"/>
                  </a:outerShdw>
                </a:effectLst>
              </a:rPr>
              <a:t>103-105, FMEA (4</a:t>
            </a:r>
            <a:r>
              <a:rPr lang="ru-RU" sz="1400" b="1">
                <a:solidFill>
                  <a:srgbClr val="006600"/>
                </a:solidFill>
                <a:effectLst>
                  <a:outerShdw blurRad="38100" dist="38100" dir="2700000" algn="tl">
                    <a:srgbClr val="C0C0C0"/>
                  </a:outerShdw>
                </a:effectLst>
              </a:rPr>
              <a:t>-е издание</a:t>
            </a:r>
            <a:r>
              <a:rPr lang="en-US" sz="1400" b="1">
                <a:solidFill>
                  <a:srgbClr val="006600"/>
                </a:solidFill>
                <a:effectLst>
                  <a:outerShdw blurRad="38100" dist="38100" dir="2700000" algn="tl">
                    <a:srgbClr val="C0C0C0"/>
                  </a:outerShdw>
                </a:effectLst>
              </a:rPr>
              <a:t>)</a:t>
            </a:r>
            <a:endParaRPr lang="ru-RU" sz="1400" b="1">
              <a:solidFill>
                <a:srgbClr val="006600"/>
              </a:solidFill>
              <a:effectLst>
                <a:outerShdw blurRad="38100" dist="38100" dir="2700000" algn="tl">
                  <a:srgbClr val="C0C0C0"/>
                </a:outerShdw>
              </a:effectLst>
            </a:endParaRPr>
          </a:p>
        </p:txBody>
      </p:sp>
      <p:sp>
        <p:nvSpPr>
          <p:cNvPr id="72708" name="Rectangle 4"/>
          <p:cNvSpPr>
            <a:spLocks noChangeArrowheads="1"/>
          </p:cNvSpPr>
          <p:nvPr/>
        </p:nvSpPr>
        <p:spPr bwMode="auto">
          <a:xfrm>
            <a:off x="433388" y="1612900"/>
            <a:ext cx="8450262" cy="5199063"/>
          </a:xfrm>
          <a:prstGeom prst="rect">
            <a:avLst/>
          </a:prstGeom>
          <a:noFill/>
          <a:ln w="9525">
            <a:noFill/>
            <a:miter lim="800000"/>
            <a:headEnd/>
            <a:tailEnd/>
          </a:ln>
          <a:effectLst/>
        </p:spPr>
        <p:txBody>
          <a:bodyPr lIns="92075" tIns="46038" rIns="92075" bIns="46038"/>
          <a:lstStyle/>
          <a:p>
            <a:pPr marL="355600" indent="-355600">
              <a:spcBef>
                <a:spcPct val="20000"/>
              </a:spcBef>
            </a:pPr>
            <a:r>
              <a:rPr lang="ru-RU" sz="2000" b="1">
                <a:solidFill>
                  <a:srgbClr val="CC0000"/>
                </a:solidFill>
                <a:effectLst>
                  <a:outerShdw blurRad="38100" dist="38100" dir="2700000" algn="tl">
                    <a:srgbClr val="C0C0C0"/>
                  </a:outerShdw>
                </a:effectLst>
              </a:rPr>
              <a:t>Значимость </a:t>
            </a:r>
            <a:r>
              <a:rPr lang="en-US" sz="2000" b="1">
                <a:solidFill>
                  <a:srgbClr val="CC0000"/>
                </a:solidFill>
                <a:effectLst>
                  <a:outerShdw blurRad="38100" dist="38100" dir="2700000" algn="tl">
                    <a:srgbClr val="C0C0C0"/>
                  </a:outerShdw>
                </a:effectLst>
              </a:rPr>
              <a:t>S</a:t>
            </a:r>
            <a:r>
              <a:rPr lang="ru-RU" sz="2000"/>
              <a:t> – самый приоритетный из трех критериев (</a:t>
            </a:r>
            <a:r>
              <a:rPr lang="en-US" sz="2000"/>
              <a:t>S</a:t>
            </a:r>
            <a:r>
              <a:rPr lang="ru-RU" sz="2000"/>
              <a:t>, </a:t>
            </a:r>
            <a:r>
              <a:rPr lang="en-US" sz="2000"/>
              <a:t>O, D</a:t>
            </a:r>
            <a:r>
              <a:rPr lang="ru-RU" sz="2000"/>
              <a:t>);  его стараются снизить в первую очередь, особенно при </a:t>
            </a:r>
            <a:r>
              <a:rPr lang="en-US" sz="2000"/>
              <a:t>S=10 </a:t>
            </a:r>
            <a:r>
              <a:rPr lang="ru-RU" sz="2000"/>
              <a:t/>
            </a:r>
            <a:br>
              <a:rPr lang="ru-RU" sz="2000"/>
            </a:br>
            <a:r>
              <a:rPr lang="ru-RU" sz="2000"/>
              <a:t>или 9;  это возможно только за счет</a:t>
            </a:r>
            <a:r>
              <a:rPr lang="ru-RU" sz="2000" b="1">
                <a:solidFill>
                  <a:schemeClr val="tx2"/>
                </a:solidFill>
              </a:rPr>
              <a:t> </a:t>
            </a:r>
            <a:r>
              <a:rPr lang="ru-RU" sz="2000"/>
              <a:t>изменений процесса, направленных на снижение «тяжести» или компенсацию последствия</a:t>
            </a:r>
            <a:endParaRPr lang="ru-RU" sz="2000" b="1">
              <a:solidFill>
                <a:schemeClr val="tx2"/>
              </a:solidFill>
            </a:endParaRPr>
          </a:p>
          <a:p>
            <a:pPr marL="355600" indent="-355600">
              <a:spcBef>
                <a:spcPct val="20000"/>
              </a:spcBef>
            </a:pPr>
            <a:r>
              <a:rPr lang="ru-RU" sz="2000" b="1">
                <a:solidFill>
                  <a:srgbClr val="CC0000"/>
                </a:solidFill>
                <a:effectLst>
                  <a:outerShdw blurRad="38100" dist="38100" dir="2700000" algn="tl">
                    <a:srgbClr val="C0C0C0"/>
                  </a:outerShdw>
                </a:effectLst>
              </a:rPr>
              <a:t>Возникновение </a:t>
            </a:r>
            <a:r>
              <a:rPr lang="en-US" sz="2000" b="1">
                <a:solidFill>
                  <a:srgbClr val="CC0000"/>
                </a:solidFill>
                <a:effectLst>
                  <a:outerShdw blurRad="38100" dist="38100" dir="2700000" algn="tl">
                    <a:srgbClr val="C0C0C0"/>
                  </a:outerShdw>
                </a:effectLst>
              </a:rPr>
              <a:t>O</a:t>
            </a:r>
            <a:r>
              <a:rPr lang="ru-RU" sz="2000"/>
              <a:t> – второй по приоритетности критерий;  устранение или снижение «частоты действия» причины дефекта возможно путем изменений технологии, снижающих частоту данного дефекта</a:t>
            </a:r>
            <a:r>
              <a:rPr lang="en-US" sz="2000"/>
              <a:t>/</a:t>
            </a:r>
            <a:r>
              <a:rPr lang="ru-RU" sz="2000"/>
              <a:t>причины (изменение режимов, оснастки, введение дополнительных операций, предупреждающее слежение и коррекция и т.п.)</a:t>
            </a:r>
          </a:p>
          <a:p>
            <a:pPr marL="355600" indent="-355600">
              <a:spcBef>
                <a:spcPct val="20000"/>
              </a:spcBef>
            </a:pPr>
            <a:r>
              <a:rPr lang="ru-RU" sz="2000" b="1">
                <a:solidFill>
                  <a:srgbClr val="CC0000"/>
                </a:solidFill>
                <a:effectLst>
                  <a:outerShdw blurRad="38100" dist="38100" dir="2700000" algn="tl">
                    <a:srgbClr val="C0C0C0"/>
                  </a:outerShdw>
                </a:effectLst>
              </a:rPr>
              <a:t>Обнаружение </a:t>
            </a:r>
            <a:r>
              <a:rPr lang="en-US" sz="2000" b="1">
                <a:solidFill>
                  <a:srgbClr val="CC0000"/>
                </a:solidFill>
                <a:effectLst>
                  <a:outerShdw blurRad="38100" dist="38100" dir="2700000" algn="tl">
                    <a:srgbClr val="C0C0C0"/>
                  </a:outerShdw>
                </a:effectLst>
              </a:rPr>
              <a:t>D</a:t>
            </a:r>
            <a:r>
              <a:rPr lang="ru-RU" sz="2000"/>
              <a:t>  возможно только путем контроля и проверок изготавливаемой продукции, а также режимов и действий в технологических операциях;  снижение </a:t>
            </a:r>
            <a:r>
              <a:rPr lang="en-US" sz="2000"/>
              <a:t>D</a:t>
            </a:r>
            <a:r>
              <a:rPr lang="ru-RU" sz="2000"/>
              <a:t> за счет контроля продукции наименее предпочтительно</a:t>
            </a:r>
          </a:p>
        </p:txBody>
      </p:sp>
      <p:sp>
        <p:nvSpPr>
          <p:cNvPr id="72709" name="Rectangle 5"/>
          <p:cNvSpPr>
            <a:spLocks noChangeArrowheads="1"/>
          </p:cNvSpPr>
          <p:nvPr/>
        </p:nvSpPr>
        <p:spPr bwMode="auto">
          <a:xfrm>
            <a:off x="542925" y="80963"/>
            <a:ext cx="882650" cy="336550"/>
          </a:xfrm>
          <a:prstGeom prst="rect">
            <a:avLst/>
          </a:prstGeom>
          <a:noFill/>
          <a:ln w="9525">
            <a:noFill/>
            <a:miter lim="800000"/>
            <a:headEnd/>
            <a:tailEnd/>
          </a:ln>
          <a:effectLst/>
        </p:spPr>
        <p:txBody>
          <a:bodyPr wrap="none">
            <a:spAutoFit/>
          </a:bodyPr>
          <a:lstStyle/>
          <a:p>
            <a:r>
              <a:rPr lang="en-US" sz="1600"/>
              <a:t>PFMEA</a:t>
            </a:r>
            <a:endParaRPr lang="ru-RU" sz="16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65163" y="628650"/>
            <a:ext cx="7772400" cy="866775"/>
          </a:xfrm>
          <a:prstGeom prst="rect">
            <a:avLst/>
          </a:prstGeom>
          <a:noFill/>
          <a:ln w="9525">
            <a:noFill/>
            <a:miter lim="800000"/>
            <a:headEnd/>
            <a:tailEnd/>
          </a:ln>
          <a:effectLst/>
        </p:spPr>
        <p:txBody>
          <a:bodyPr lIns="92075" tIns="46038" rIns="92075" bIns="46038" anchor="ctr"/>
          <a:lstStyle/>
          <a:p>
            <a:pPr algn="ctr"/>
            <a:r>
              <a:rPr lang="ru-RU" sz="2600" b="1">
                <a:solidFill>
                  <a:srgbClr val="333399"/>
                </a:solidFill>
              </a:rPr>
              <a:t>РЕКОМЕНДУЕМЫЕ  ДЕЙСТВИЯ  </a:t>
            </a:r>
            <a:r>
              <a:rPr lang="en-US" sz="2600" b="1">
                <a:solidFill>
                  <a:srgbClr val="333399"/>
                </a:solidFill>
              </a:rPr>
              <a:t>PFMEA</a:t>
            </a:r>
            <a:r>
              <a:rPr lang="ru-RU" sz="2600" b="1">
                <a:solidFill>
                  <a:srgbClr val="333399"/>
                </a:solidFill>
              </a:rPr>
              <a:t/>
            </a:r>
            <a:br>
              <a:rPr lang="ru-RU" sz="2600" b="1">
                <a:solidFill>
                  <a:srgbClr val="333399"/>
                </a:solidFill>
              </a:rPr>
            </a:br>
            <a:r>
              <a:rPr lang="ru-RU" sz="2600" b="1">
                <a:solidFill>
                  <a:srgbClr val="333399"/>
                </a:solidFill>
              </a:rPr>
              <a:t>(но не только перечисленные)</a:t>
            </a:r>
          </a:p>
        </p:txBody>
      </p:sp>
      <p:sp>
        <p:nvSpPr>
          <p:cNvPr id="73731" name="Rectangle 3"/>
          <p:cNvSpPr>
            <a:spLocks noChangeArrowheads="1"/>
          </p:cNvSpPr>
          <p:nvPr/>
        </p:nvSpPr>
        <p:spPr bwMode="auto">
          <a:xfrm>
            <a:off x="525463" y="1666875"/>
            <a:ext cx="8124825" cy="5043488"/>
          </a:xfrm>
          <a:prstGeom prst="rect">
            <a:avLst/>
          </a:prstGeom>
          <a:noFill/>
          <a:ln w="9525">
            <a:noFill/>
            <a:miter lim="800000"/>
            <a:headEnd/>
            <a:tailEnd/>
          </a:ln>
          <a:effectLst/>
        </p:spPr>
        <p:txBody>
          <a:bodyPr lIns="92075" tIns="46038" rIns="92075" bIns="46038"/>
          <a:lstStyle/>
          <a:p>
            <a:pPr marL="630238" indent="-277813">
              <a:lnSpc>
                <a:spcPct val="125000"/>
              </a:lnSpc>
              <a:spcBef>
                <a:spcPct val="20000"/>
              </a:spcBef>
              <a:buFontTx/>
              <a:buChar char="•"/>
            </a:pPr>
            <a:r>
              <a:rPr lang="ru-RU" sz="2400"/>
              <a:t>Изменение технологического процесса, режимов, порядка операций, введение дополнительных операций и т.д. </a:t>
            </a:r>
          </a:p>
          <a:p>
            <a:pPr marL="630238" indent="-277813">
              <a:lnSpc>
                <a:spcPct val="125000"/>
              </a:lnSpc>
              <a:spcBef>
                <a:spcPct val="20000"/>
              </a:spcBef>
              <a:buFontTx/>
              <a:buChar char="•"/>
            </a:pPr>
            <a:r>
              <a:rPr lang="ru-RU" sz="2400"/>
              <a:t>Изменение конструкции оборудования, оснастки</a:t>
            </a:r>
          </a:p>
          <a:p>
            <a:pPr marL="630238" indent="-277813">
              <a:lnSpc>
                <a:spcPct val="125000"/>
              </a:lnSpc>
              <a:spcBef>
                <a:spcPct val="20000"/>
              </a:spcBef>
              <a:buFontTx/>
              <a:buChar char="•"/>
            </a:pPr>
            <a:r>
              <a:rPr lang="ru-RU" sz="2400"/>
              <a:t>Планирование эксперимента</a:t>
            </a:r>
            <a:br>
              <a:rPr lang="ru-RU" sz="2400"/>
            </a:br>
            <a:r>
              <a:rPr lang="ru-RU" sz="2400"/>
              <a:t>и другие методы разрешения проблем</a:t>
            </a:r>
          </a:p>
          <a:p>
            <a:pPr marL="630238" indent="-277813">
              <a:lnSpc>
                <a:spcPct val="125000"/>
              </a:lnSpc>
              <a:spcBef>
                <a:spcPct val="20000"/>
              </a:spcBef>
              <a:buFontTx/>
              <a:buChar char="•"/>
            </a:pPr>
            <a:r>
              <a:rPr lang="ru-RU" sz="2400"/>
              <a:t>Введение слежения за важнейшими параметрами, режимами и действиями в ТП</a:t>
            </a:r>
          </a:p>
          <a:p>
            <a:pPr marL="630238" indent="-277813">
              <a:lnSpc>
                <a:spcPct val="125000"/>
              </a:lnSpc>
              <a:spcBef>
                <a:spcPct val="20000"/>
              </a:spcBef>
              <a:buFontTx/>
              <a:buChar char="•"/>
            </a:pPr>
            <a:r>
              <a:rPr lang="ru-RU" sz="2400"/>
              <a:t>Предупредительное обслуживание оборудования</a:t>
            </a:r>
          </a:p>
        </p:txBody>
      </p:sp>
      <p:sp>
        <p:nvSpPr>
          <p:cNvPr id="73732" name="Text Box 4"/>
          <p:cNvSpPr txBox="1">
            <a:spLocks noChangeArrowheads="1"/>
          </p:cNvSpPr>
          <p:nvPr/>
        </p:nvSpPr>
        <p:spPr bwMode="auto">
          <a:xfrm>
            <a:off x="104775" y="6451600"/>
            <a:ext cx="3187700" cy="30480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ru-RU" sz="1400" b="1">
                <a:solidFill>
                  <a:srgbClr val="006600"/>
                </a:solidFill>
                <a:effectLst>
                  <a:outerShdw blurRad="38100" dist="38100" dir="2700000" algn="tl">
                    <a:srgbClr val="C0C0C0"/>
                  </a:outerShdw>
                </a:effectLst>
              </a:rPr>
              <a:t>стр. </a:t>
            </a:r>
            <a:r>
              <a:rPr lang="en-US" sz="1400" b="1">
                <a:solidFill>
                  <a:srgbClr val="006600"/>
                </a:solidFill>
                <a:effectLst>
                  <a:outerShdw blurRad="38100" dist="38100" dir="2700000" algn="tl">
                    <a:srgbClr val="C0C0C0"/>
                  </a:outerShdw>
                </a:effectLst>
              </a:rPr>
              <a:t>10</a:t>
            </a:r>
            <a:r>
              <a:rPr lang="ru-RU" sz="1400" b="1">
                <a:solidFill>
                  <a:srgbClr val="006600"/>
                </a:solidFill>
                <a:effectLst>
                  <a:outerShdw blurRad="38100" dist="38100" dir="2700000" algn="tl">
                    <a:srgbClr val="C0C0C0"/>
                  </a:outerShdw>
                </a:effectLst>
              </a:rPr>
              <a:t>5</a:t>
            </a:r>
            <a:r>
              <a:rPr lang="en-US" sz="1400" b="1">
                <a:solidFill>
                  <a:srgbClr val="006600"/>
                </a:solidFill>
                <a:effectLst>
                  <a:outerShdw blurRad="38100" dist="38100" dir="2700000" algn="tl">
                    <a:srgbClr val="C0C0C0"/>
                  </a:outerShdw>
                </a:effectLst>
              </a:rPr>
              <a:t>-109, FMEA (4</a:t>
            </a:r>
            <a:r>
              <a:rPr lang="ru-RU" sz="1400" b="1">
                <a:solidFill>
                  <a:srgbClr val="006600"/>
                </a:solidFill>
                <a:effectLst>
                  <a:outerShdw blurRad="38100" dist="38100" dir="2700000" algn="tl">
                    <a:srgbClr val="C0C0C0"/>
                  </a:outerShdw>
                </a:effectLst>
              </a:rPr>
              <a:t>-е издание</a:t>
            </a:r>
            <a:r>
              <a:rPr lang="en-US" sz="1400" b="1">
                <a:solidFill>
                  <a:srgbClr val="006600"/>
                </a:solidFill>
                <a:effectLst>
                  <a:outerShdw blurRad="38100" dist="38100" dir="2700000" algn="tl">
                    <a:srgbClr val="C0C0C0"/>
                  </a:outerShdw>
                </a:effectLst>
              </a:rPr>
              <a:t>)</a:t>
            </a:r>
            <a:endParaRPr lang="ru-RU" sz="1400" b="1">
              <a:solidFill>
                <a:srgbClr val="006600"/>
              </a:solidFill>
              <a:effectLst>
                <a:outerShdw blurRad="38100" dist="38100" dir="2700000" algn="tl">
                  <a:srgbClr val="C0C0C0"/>
                </a:outerShdw>
              </a:effectLst>
            </a:endParaRPr>
          </a:p>
        </p:txBody>
      </p:sp>
      <p:sp>
        <p:nvSpPr>
          <p:cNvPr id="73733" name="Rectangle 5"/>
          <p:cNvSpPr>
            <a:spLocks noChangeArrowheads="1"/>
          </p:cNvSpPr>
          <p:nvPr/>
        </p:nvSpPr>
        <p:spPr bwMode="auto">
          <a:xfrm>
            <a:off x="542925" y="80963"/>
            <a:ext cx="882650" cy="336550"/>
          </a:xfrm>
          <a:prstGeom prst="rect">
            <a:avLst/>
          </a:prstGeom>
          <a:noFill/>
          <a:ln w="9525">
            <a:noFill/>
            <a:miter lim="800000"/>
            <a:headEnd/>
            <a:tailEnd/>
          </a:ln>
          <a:effectLst/>
        </p:spPr>
        <p:txBody>
          <a:bodyPr wrap="none">
            <a:spAutoFit/>
          </a:bodyPr>
          <a:lstStyle/>
          <a:p>
            <a:r>
              <a:rPr lang="en-US" sz="1600"/>
              <a:t>PFMEA</a:t>
            </a:r>
            <a:endParaRPr lang="ru-RU" sz="16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715000"/>
          </a:xfrm>
        </p:spPr>
        <p:txBody>
          <a:bodyPr>
            <a:normAutofit lnSpcReduction="10000"/>
          </a:bodyPr>
          <a:lstStyle/>
          <a:p>
            <a:pPr lvl="0" algn="just">
              <a:buNone/>
            </a:pPr>
            <a:r>
              <a:rPr lang="ru-RU" b="1" i="1" u="sng" dirty="0" smtClean="0">
                <a:solidFill>
                  <a:srgbClr val="00B050"/>
                </a:solidFill>
                <a:latin typeface="Arial" pitchFamily="34" charset="0"/>
                <a:cs typeface="Arial" pitchFamily="34" charset="0"/>
              </a:rPr>
              <a:t>параметр (ПЧР) риска потребителя. </a:t>
            </a:r>
            <a:r>
              <a:rPr lang="ru-RU" b="1" dirty="0" smtClean="0">
                <a:latin typeface="Arial" pitchFamily="34" charset="0"/>
                <a:cs typeface="Arial" pitchFamily="34" charset="0"/>
              </a:rPr>
              <a:t>Он определяется как произведение значений параметров </a:t>
            </a:r>
            <a:r>
              <a:rPr lang="en-US" b="1" dirty="0" smtClean="0">
                <a:latin typeface="Arial" pitchFamily="34" charset="0"/>
                <a:cs typeface="Arial" pitchFamily="34" charset="0"/>
              </a:rPr>
              <a:t>S</a:t>
            </a:r>
            <a:r>
              <a:rPr lang="ru-RU" b="1" dirty="0" smtClean="0">
                <a:latin typeface="Arial" pitchFamily="34" charset="0"/>
                <a:cs typeface="Arial" pitchFamily="34" charset="0"/>
              </a:rPr>
              <a:t>, </a:t>
            </a:r>
            <a:r>
              <a:rPr lang="en-US" b="1" dirty="0" smtClean="0">
                <a:latin typeface="Arial" pitchFamily="34" charset="0"/>
                <a:cs typeface="Arial" pitchFamily="34" charset="0"/>
              </a:rPr>
              <a:t>O</a:t>
            </a:r>
            <a:r>
              <a:rPr lang="ru-RU" b="1" dirty="0" smtClean="0">
                <a:latin typeface="Arial" pitchFamily="34" charset="0"/>
                <a:cs typeface="Arial" pitchFamily="34" charset="0"/>
              </a:rPr>
              <a:t> и </a:t>
            </a:r>
            <a:r>
              <a:rPr lang="en-US" b="1" dirty="0" smtClean="0">
                <a:latin typeface="Arial" pitchFamily="34" charset="0"/>
                <a:cs typeface="Arial" pitchFamily="34" charset="0"/>
              </a:rPr>
              <a:t>D</a:t>
            </a:r>
            <a:r>
              <a:rPr lang="ru-RU" b="1" dirty="0" smtClean="0">
                <a:latin typeface="Arial" pitchFamily="34" charset="0"/>
                <a:cs typeface="Arial" pitchFamily="34" charset="0"/>
              </a:rPr>
              <a:t>. Дефекты с наибольшим параметром риска (ПЧР ≥ 125) подлежат устранению в первую очередь. При ПЧР ≤ 60 корректирующие мероприятия, как правило, не разрабатываются. FMEA-анализ обычно проводится в режиме «мозгового штурма» командой специалистов.</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69925"/>
            <a:ext cx="9144000" cy="457200"/>
          </a:xfrm>
          <a:ln/>
        </p:spPr>
        <p:txBody>
          <a:bodyPr>
            <a:normAutofit fontScale="90000"/>
          </a:bodyPr>
          <a:lstStyle/>
          <a:p>
            <a:r>
              <a:rPr lang="ru-RU" sz="2400" b="1">
                <a:solidFill>
                  <a:srgbClr val="333399"/>
                </a:solidFill>
              </a:rPr>
              <a:t>ПОДХОД  ФОРДА  </a:t>
            </a:r>
            <a:br>
              <a:rPr lang="ru-RU" sz="2400" b="1">
                <a:solidFill>
                  <a:srgbClr val="333399"/>
                </a:solidFill>
              </a:rPr>
            </a:br>
            <a:r>
              <a:rPr lang="ru-RU" sz="2400" b="1">
                <a:solidFill>
                  <a:srgbClr val="333399"/>
                </a:solidFill>
              </a:rPr>
              <a:t>К  ВЫДЕЛЕНИЮ  КЛЮЧЕВЫХ  ПОКАЗАТЕЛЕЙ</a:t>
            </a:r>
          </a:p>
        </p:txBody>
      </p:sp>
      <p:sp>
        <p:nvSpPr>
          <p:cNvPr id="77827" name="Text Box 3"/>
          <p:cNvSpPr txBox="1">
            <a:spLocks noChangeArrowheads="1"/>
          </p:cNvSpPr>
          <p:nvPr/>
        </p:nvSpPr>
        <p:spPr bwMode="auto">
          <a:xfrm>
            <a:off x="261938" y="1519238"/>
            <a:ext cx="3278187" cy="1281112"/>
          </a:xfrm>
          <a:prstGeom prst="rect">
            <a:avLst/>
          </a:prstGeom>
          <a:noFill/>
          <a:ln w="12700">
            <a:noFill/>
            <a:miter lim="800000"/>
            <a:headEnd type="none" w="sm" len="sm"/>
            <a:tailEnd type="none" w="sm" len="sm"/>
          </a:ln>
          <a:effectLst/>
        </p:spPr>
        <p:txBody>
          <a:bodyPr wrap="none">
            <a:spAutoFit/>
          </a:bodyPr>
          <a:lstStyle/>
          <a:p>
            <a:pPr algn="ctr"/>
            <a:r>
              <a:rPr lang="ru-RU" b="1"/>
              <a:t>Если по критерию </a:t>
            </a:r>
            <a:endParaRPr lang="en-US" b="1"/>
          </a:p>
          <a:p>
            <a:pPr algn="ctr"/>
            <a:r>
              <a:rPr lang="en-US" sz="2400" b="1">
                <a:solidFill>
                  <a:srgbClr val="FF0000"/>
                </a:solidFill>
              </a:rPr>
              <a:t>S</a:t>
            </a:r>
          </a:p>
          <a:p>
            <a:pPr algn="ctr"/>
            <a:r>
              <a:rPr lang="ru-RU" b="1"/>
              <a:t>при нарушении показателя</a:t>
            </a:r>
          </a:p>
          <a:p>
            <a:pPr algn="ctr"/>
            <a:r>
              <a:rPr lang="en-US" b="1"/>
              <a:t>(DFMEA,  PFMEA)</a:t>
            </a:r>
            <a:endParaRPr lang="ru-RU" b="1"/>
          </a:p>
        </p:txBody>
      </p:sp>
      <p:sp>
        <p:nvSpPr>
          <p:cNvPr id="77828" name="Text Box 4"/>
          <p:cNvSpPr txBox="1">
            <a:spLocks noChangeArrowheads="1"/>
          </p:cNvSpPr>
          <p:nvPr/>
        </p:nvSpPr>
        <p:spPr bwMode="auto">
          <a:xfrm>
            <a:off x="261938" y="3108325"/>
            <a:ext cx="3278187" cy="1281113"/>
          </a:xfrm>
          <a:prstGeom prst="rect">
            <a:avLst/>
          </a:prstGeom>
          <a:noFill/>
          <a:ln w="12700">
            <a:noFill/>
            <a:miter lim="800000"/>
            <a:headEnd type="none" w="sm" len="sm"/>
            <a:tailEnd type="none" w="sm" len="sm"/>
          </a:ln>
          <a:effectLst/>
        </p:spPr>
        <p:txBody>
          <a:bodyPr>
            <a:spAutoFit/>
          </a:bodyPr>
          <a:lstStyle/>
          <a:p>
            <a:pPr algn="ctr"/>
            <a:r>
              <a:rPr lang="ru-RU" b="1"/>
              <a:t>Если по критериям </a:t>
            </a:r>
            <a:endParaRPr lang="en-US" b="1"/>
          </a:p>
          <a:p>
            <a:pPr algn="ctr"/>
            <a:r>
              <a:rPr lang="en-US" sz="2400" b="1">
                <a:solidFill>
                  <a:srgbClr val="FF0000"/>
                </a:solidFill>
              </a:rPr>
              <a:t>S</a:t>
            </a:r>
            <a:r>
              <a:rPr lang="ru-RU" sz="2400" b="1">
                <a:solidFill>
                  <a:srgbClr val="FF0000"/>
                </a:solidFill>
              </a:rPr>
              <a:t>  </a:t>
            </a:r>
            <a:r>
              <a:rPr lang="en-US" sz="2400" b="1">
                <a:solidFill>
                  <a:srgbClr val="FF0000"/>
                </a:solidFill>
              </a:rPr>
              <a:t> </a:t>
            </a:r>
            <a:r>
              <a:rPr lang="ru-RU" b="1"/>
              <a:t>и</a:t>
            </a:r>
            <a:r>
              <a:rPr lang="en-US" sz="2400" b="1">
                <a:solidFill>
                  <a:srgbClr val="FF0000"/>
                </a:solidFill>
              </a:rPr>
              <a:t> </a:t>
            </a:r>
            <a:r>
              <a:rPr lang="ru-RU" sz="2400" b="1">
                <a:solidFill>
                  <a:srgbClr val="FF0000"/>
                </a:solidFill>
              </a:rPr>
              <a:t>  </a:t>
            </a:r>
            <a:r>
              <a:rPr lang="en-US" sz="2400" b="1">
                <a:solidFill>
                  <a:srgbClr val="FF0000"/>
                </a:solidFill>
              </a:rPr>
              <a:t>O</a:t>
            </a:r>
          </a:p>
          <a:p>
            <a:pPr algn="ctr"/>
            <a:r>
              <a:rPr lang="ru-RU" b="1"/>
              <a:t>при нарушении показателя</a:t>
            </a:r>
          </a:p>
          <a:p>
            <a:pPr algn="ctr"/>
            <a:r>
              <a:rPr lang="en-US" b="1"/>
              <a:t>(DFMEA,  PFMEA)</a:t>
            </a:r>
            <a:endParaRPr lang="ru-RU" b="1"/>
          </a:p>
        </p:txBody>
      </p:sp>
      <p:sp>
        <p:nvSpPr>
          <p:cNvPr id="77829" name="Rectangle 5"/>
          <p:cNvSpPr>
            <a:spLocks noChangeArrowheads="1"/>
          </p:cNvSpPr>
          <p:nvPr/>
        </p:nvSpPr>
        <p:spPr bwMode="auto">
          <a:xfrm>
            <a:off x="303213" y="3068638"/>
            <a:ext cx="3217862" cy="1446212"/>
          </a:xfrm>
          <a:prstGeom prst="rect">
            <a:avLst/>
          </a:prstGeom>
          <a:noFill/>
          <a:ln w="38100" algn="ctr">
            <a:solidFill>
              <a:srgbClr val="0000FF"/>
            </a:solidFill>
            <a:miter lim="800000"/>
            <a:headEnd type="none" w="sm" len="sm"/>
            <a:tailEnd type="none" w="sm" len="sm"/>
          </a:ln>
          <a:effectLst/>
        </p:spPr>
        <p:txBody>
          <a:bodyPr wrap="none" anchor="ctr"/>
          <a:lstStyle/>
          <a:p>
            <a:endParaRPr lang="ru-RU"/>
          </a:p>
        </p:txBody>
      </p:sp>
      <p:sp>
        <p:nvSpPr>
          <p:cNvPr id="77830" name="Rectangle 6"/>
          <p:cNvSpPr>
            <a:spLocks noChangeArrowheads="1"/>
          </p:cNvSpPr>
          <p:nvPr/>
        </p:nvSpPr>
        <p:spPr bwMode="auto">
          <a:xfrm>
            <a:off x="303213" y="1431925"/>
            <a:ext cx="3217862" cy="1425575"/>
          </a:xfrm>
          <a:prstGeom prst="rect">
            <a:avLst/>
          </a:prstGeom>
          <a:noFill/>
          <a:ln w="38100">
            <a:solidFill>
              <a:srgbClr val="0000FF"/>
            </a:solidFill>
            <a:miter lim="800000"/>
            <a:headEnd type="none" w="sm" len="sm"/>
            <a:tailEnd type="none" w="sm" len="sm"/>
          </a:ln>
          <a:effectLst/>
        </p:spPr>
        <p:txBody>
          <a:bodyPr wrap="none" anchor="ctr"/>
          <a:lstStyle/>
          <a:p>
            <a:endParaRPr lang="ru-RU"/>
          </a:p>
        </p:txBody>
      </p:sp>
      <p:sp>
        <p:nvSpPr>
          <p:cNvPr id="77831" name="Text Box 7"/>
          <p:cNvSpPr txBox="1">
            <a:spLocks noChangeArrowheads="1"/>
          </p:cNvSpPr>
          <p:nvPr/>
        </p:nvSpPr>
        <p:spPr bwMode="auto">
          <a:xfrm>
            <a:off x="4162425" y="1833563"/>
            <a:ext cx="1495425" cy="457200"/>
          </a:xfrm>
          <a:prstGeom prst="rect">
            <a:avLst/>
          </a:prstGeom>
          <a:noFill/>
          <a:ln w="12700">
            <a:noFill/>
            <a:miter lim="800000"/>
            <a:headEnd type="none" w="sm" len="sm"/>
            <a:tailEnd type="none" w="sm" len="sm"/>
          </a:ln>
          <a:effectLst/>
        </p:spPr>
        <p:txBody>
          <a:bodyPr wrap="none">
            <a:spAutoFit/>
          </a:bodyPr>
          <a:lstStyle/>
          <a:p>
            <a:r>
              <a:rPr lang="en-US" sz="2400" b="1">
                <a:solidFill>
                  <a:srgbClr val="FF0000"/>
                </a:solidFill>
              </a:rPr>
              <a:t>S = 9...10</a:t>
            </a:r>
            <a:endParaRPr lang="ru-RU" sz="2400" b="1">
              <a:solidFill>
                <a:srgbClr val="FF0000"/>
              </a:solidFill>
            </a:endParaRPr>
          </a:p>
        </p:txBody>
      </p:sp>
      <p:sp>
        <p:nvSpPr>
          <p:cNvPr id="77832" name="Text Box 8"/>
          <p:cNvSpPr txBox="1">
            <a:spLocks noChangeArrowheads="1"/>
          </p:cNvSpPr>
          <p:nvPr/>
        </p:nvSpPr>
        <p:spPr bwMode="auto">
          <a:xfrm>
            <a:off x="4132263" y="3149600"/>
            <a:ext cx="1528762" cy="1096963"/>
          </a:xfrm>
          <a:prstGeom prst="rect">
            <a:avLst/>
          </a:prstGeom>
          <a:noFill/>
          <a:ln w="12700">
            <a:noFill/>
            <a:miter lim="800000"/>
            <a:headEnd type="none" w="sm" len="sm"/>
            <a:tailEnd type="none" w="sm" len="sm"/>
          </a:ln>
          <a:effectLst/>
        </p:spPr>
        <p:txBody>
          <a:bodyPr wrap="none">
            <a:spAutoFit/>
          </a:bodyPr>
          <a:lstStyle/>
          <a:p>
            <a:pPr algn="ctr"/>
            <a:r>
              <a:rPr lang="en-US" sz="2400" b="1">
                <a:solidFill>
                  <a:srgbClr val="FF0000"/>
                </a:solidFill>
              </a:rPr>
              <a:t>S = 5...8</a:t>
            </a:r>
            <a:endParaRPr lang="en-US" b="1">
              <a:solidFill>
                <a:srgbClr val="FF0000"/>
              </a:solidFill>
            </a:endParaRPr>
          </a:p>
          <a:p>
            <a:pPr algn="ctr"/>
            <a:r>
              <a:rPr lang="ru-RU" b="1"/>
              <a:t>и при этом</a:t>
            </a:r>
          </a:p>
          <a:p>
            <a:pPr algn="ctr"/>
            <a:r>
              <a:rPr lang="en-US" sz="2400" b="1">
                <a:solidFill>
                  <a:srgbClr val="FF0000"/>
                </a:solidFill>
              </a:rPr>
              <a:t>O = 4...10</a:t>
            </a:r>
            <a:endParaRPr lang="ru-RU" sz="2400" b="1">
              <a:solidFill>
                <a:srgbClr val="FF0000"/>
              </a:solidFill>
            </a:endParaRPr>
          </a:p>
        </p:txBody>
      </p:sp>
      <p:sp>
        <p:nvSpPr>
          <p:cNvPr id="77833" name="Oval 9"/>
          <p:cNvSpPr>
            <a:spLocks noChangeArrowheads="1"/>
          </p:cNvSpPr>
          <p:nvPr/>
        </p:nvSpPr>
        <p:spPr bwMode="auto">
          <a:xfrm>
            <a:off x="3981450" y="1662113"/>
            <a:ext cx="1800225" cy="809625"/>
          </a:xfrm>
          <a:prstGeom prst="ellipse">
            <a:avLst/>
          </a:prstGeom>
          <a:noFill/>
          <a:ln w="38100">
            <a:solidFill>
              <a:srgbClr val="FF0000"/>
            </a:solidFill>
            <a:round/>
            <a:headEnd type="none" w="sm" len="sm"/>
            <a:tailEnd type="none" w="sm" len="sm"/>
          </a:ln>
          <a:effectLst/>
        </p:spPr>
        <p:txBody>
          <a:bodyPr wrap="none" anchor="ctr"/>
          <a:lstStyle/>
          <a:p>
            <a:endParaRPr lang="ru-RU"/>
          </a:p>
        </p:txBody>
      </p:sp>
      <p:sp>
        <p:nvSpPr>
          <p:cNvPr id="77834" name="Oval 10"/>
          <p:cNvSpPr>
            <a:spLocks noChangeArrowheads="1"/>
          </p:cNvSpPr>
          <p:nvPr/>
        </p:nvSpPr>
        <p:spPr bwMode="auto">
          <a:xfrm>
            <a:off x="3981450" y="3044825"/>
            <a:ext cx="1800225" cy="1368425"/>
          </a:xfrm>
          <a:prstGeom prst="ellipse">
            <a:avLst/>
          </a:prstGeom>
          <a:noFill/>
          <a:ln w="38100">
            <a:solidFill>
              <a:srgbClr val="FF0000"/>
            </a:solidFill>
            <a:round/>
            <a:headEnd type="none" w="sm" len="sm"/>
            <a:tailEnd type="none" w="sm" len="sm"/>
          </a:ln>
          <a:effectLst/>
        </p:spPr>
        <p:txBody>
          <a:bodyPr wrap="none" anchor="ctr"/>
          <a:lstStyle/>
          <a:p>
            <a:pPr algn="ctr"/>
            <a:endParaRPr lang="ru-RU" sz="2400" b="1">
              <a:solidFill>
                <a:srgbClr val="FF0000"/>
              </a:solidFill>
            </a:endParaRPr>
          </a:p>
        </p:txBody>
      </p:sp>
      <p:sp>
        <p:nvSpPr>
          <p:cNvPr id="77835" name="Text Box 11"/>
          <p:cNvSpPr txBox="1">
            <a:spLocks noChangeArrowheads="1"/>
          </p:cNvSpPr>
          <p:nvPr/>
        </p:nvSpPr>
        <p:spPr bwMode="auto">
          <a:xfrm>
            <a:off x="6415088" y="1543050"/>
            <a:ext cx="2355850" cy="1189038"/>
          </a:xfrm>
          <a:prstGeom prst="rect">
            <a:avLst/>
          </a:prstGeom>
          <a:noFill/>
          <a:ln w="12700">
            <a:noFill/>
            <a:miter lim="800000"/>
            <a:headEnd type="none" w="sm" len="sm"/>
            <a:tailEnd type="none" w="sm" len="sm"/>
          </a:ln>
          <a:effectLst/>
        </p:spPr>
        <p:txBody>
          <a:bodyPr>
            <a:spAutoFit/>
          </a:bodyPr>
          <a:lstStyle/>
          <a:p>
            <a:pPr algn="ctr"/>
            <a:r>
              <a:rPr lang="ru-RU" sz="2000" b="1" dirty="0"/>
              <a:t>Тогда это – </a:t>
            </a:r>
          </a:p>
          <a:p>
            <a:pPr algn="ctr"/>
            <a:r>
              <a:rPr lang="ru-RU" sz="2400" b="1" i="1" dirty="0">
                <a:solidFill>
                  <a:srgbClr val="FF0000"/>
                </a:solidFill>
              </a:rPr>
              <a:t>критический</a:t>
            </a:r>
            <a:r>
              <a:rPr lang="ru-RU" sz="2000" b="1" dirty="0"/>
              <a:t> </a:t>
            </a:r>
          </a:p>
          <a:p>
            <a:pPr algn="ctr"/>
            <a:r>
              <a:rPr lang="ru-RU" sz="2000" b="1" dirty="0"/>
              <a:t>показатель </a:t>
            </a:r>
            <a:r>
              <a:rPr lang="en-US" sz="2800" dirty="0">
                <a:solidFill>
                  <a:srgbClr val="FF0000"/>
                </a:solidFill>
              </a:rPr>
              <a:t>[</a:t>
            </a:r>
            <a:r>
              <a:rPr lang="en-US" sz="2400" b="1" dirty="0">
                <a:solidFill>
                  <a:srgbClr val="FF0000"/>
                </a:solidFill>
                <a:sym typeface="Symbol" pitchFamily="18" charset="2"/>
              </a:rPr>
              <a:t></a:t>
            </a:r>
            <a:r>
              <a:rPr lang="en-US" sz="2800" dirty="0">
                <a:solidFill>
                  <a:srgbClr val="FF0000"/>
                </a:solidFill>
              </a:rPr>
              <a:t>]</a:t>
            </a:r>
            <a:endParaRPr lang="ru-RU" sz="2800" dirty="0">
              <a:solidFill>
                <a:srgbClr val="FF0000"/>
              </a:solidFill>
            </a:endParaRPr>
          </a:p>
        </p:txBody>
      </p:sp>
      <p:sp>
        <p:nvSpPr>
          <p:cNvPr id="77836" name="Text Box 12"/>
          <p:cNvSpPr txBox="1">
            <a:spLocks noChangeArrowheads="1"/>
          </p:cNvSpPr>
          <p:nvPr/>
        </p:nvSpPr>
        <p:spPr bwMode="auto">
          <a:xfrm>
            <a:off x="6313488" y="3117850"/>
            <a:ext cx="2582862" cy="1249363"/>
          </a:xfrm>
          <a:prstGeom prst="rect">
            <a:avLst/>
          </a:prstGeom>
          <a:noFill/>
          <a:ln w="12700">
            <a:noFill/>
            <a:miter lim="800000"/>
            <a:headEnd type="none" w="sm" len="sm"/>
            <a:tailEnd type="none" w="sm" len="sm"/>
          </a:ln>
          <a:effectLst/>
        </p:spPr>
        <p:txBody>
          <a:bodyPr wrap="none">
            <a:spAutoFit/>
          </a:bodyPr>
          <a:lstStyle/>
          <a:p>
            <a:pPr algn="ctr"/>
            <a:r>
              <a:rPr lang="ru-RU" sz="2000" b="1"/>
              <a:t>Тогда это –</a:t>
            </a:r>
            <a:r>
              <a:rPr lang="ru-RU" sz="2400" b="1"/>
              <a:t> </a:t>
            </a:r>
          </a:p>
          <a:p>
            <a:pPr algn="ctr"/>
            <a:r>
              <a:rPr lang="ru-RU" sz="2400" b="1" i="1">
                <a:solidFill>
                  <a:srgbClr val="FF0000"/>
                </a:solidFill>
              </a:rPr>
              <a:t>значительный</a:t>
            </a:r>
            <a:r>
              <a:rPr lang="ru-RU" sz="2400" b="1"/>
              <a:t> </a:t>
            </a:r>
          </a:p>
          <a:p>
            <a:pPr algn="ctr"/>
            <a:r>
              <a:rPr lang="ru-RU" sz="2000" b="1"/>
              <a:t>показатель</a:t>
            </a:r>
            <a:r>
              <a:rPr lang="en-US" sz="2000" b="1"/>
              <a:t>  </a:t>
            </a:r>
            <a:r>
              <a:rPr lang="en-US" sz="2800">
                <a:solidFill>
                  <a:srgbClr val="FF0000"/>
                </a:solidFill>
              </a:rPr>
              <a:t>[</a:t>
            </a:r>
            <a:r>
              <a:rPr lang="en-US" sz="2000" b="1">
                <a:solidFill>
                  <a:srgbClr val="FF0000"/>
                </a:solidFill>
              </a:rPr>
              <a:t>SC</a:t>
            </a:r>
            <a:r>
              <a:rPr lang="en-US" sz="2800">
                <a:solidFill>
                  <a:srgbClr val="FF0000"/>
                </a:solidFill>
              </a:rPr>
              <a:t>]</a:t>
            </a:r>
            <a:endParaRPr lang="ru-RU" sz="2800">
              <a:solidFill>
                <a:srgbClr val="FF0000"/>
              </a:solidFill>
            </a:endParaRPr>
          </a:p>
        </p:txBody>
      </p:sp>
      <p:sp>
        <p:nvSpPr>
          <p:cNvPr id="77837" name="Rectangle 13"/>
          <p:cNvSpPr>
            <a:spLocks noChangeArrowheads="1"/>
          </p:cNvSpPr>
          <p:nvPr/>
        </p:nvSpPr>
        <p:spPr bwMode="auto">
          <a:xfrm>
            <a:off x="6286500" y="1431925"/>
            <a:ext cx="2625725" cy="1425575"/>
          </a:xfrm>
          <a:prstGeom prst="rect">
            <a:avLst/>
          </a:prstGeom>
          <a:noFill/>
          <a:ln w="38100">
            <a:solidFill>
              <a:srgbClr val="0000FF"/>
            </a:solidFill>
            <a:miter lim="800000"/>
            <a:headEnd type="none" w="sm" len="sm"/>
            <a:tailEnd type="none" w="sm" len="sm"/>
          </a:ln>
          <a:effectLst/>
        </p:spPr>
        <p:txBody>
          <a:bodyPr wrap="none" anchor="ctr"/>
          <a:lstStyle/>
          <a:p>
            <a:endParaRPr lang="ru-RU"/>
          </a:p>
        </p:txBody>
      </p:sp>
      <p:sp>
        <p:nvSpPr>
          <p:cNvPr id="77838" name="Rectangle 14"/>
          <p:cNvSpPr>
            <a:spLocks noChangeArrowheads="1"/>
          </p:cNvSpPr>
          <p:nvPr/>
        </p:nvSpPr>
        <p:spPr bwMode="auto">
          <a:xfrm>
            <a:off x="6286500" y="3044825"/>
            <a:ext cx="2625725" cy="1425575"/>
          </a:xfrm>
          <a:prstGeom prst="rect">
            <a:avLst/>
          </a:prstGeom>
          <a:noFill/>
          <a:ln w="38100">
            <a:solidFill>
              <a:srgbClr val="0000FF"/>
            </a:solidFill>
            <a:miter lim="800000"/>
            <a:headEnd type="none" w="sm" len="sm"/>
            <a:tailEnd type="none" w="sm" len="sm"/>
          </a:ln>
          <a:effectLst/>
        </p:spPr>
        <p:txBody>
          <a:bodyPr wrap="none" anchor="ctr"/>
          <a:lstStyle/>
          <a:p>
            <a:endParaRPr lang="ru-RU"/>
          </a:p>
        </p:txBody>
      </p:sp>
      <p:sp>
        <p:nvSpPr>
          <p:cNvPr id="77839" name="Line 15"/>
          <p:cNvSpPr>
            <a:spLocks noChangeShapeType="1"/>
          </p:cNvSpPr>
          <p:nvPr/>
        </p:nvSpPr>
        <p:spPr bwMode="auto">
          <a:xfrm>
            <a:off x="3021013" y="1431925"/>
            <a:ext cx="0" cy="0"/>
          </a:xfrm>
          <a:prstGeom prst="line">
            <a:avLst/>
          </a:prstGeom>
          <a:noFill/>
          <a:ln w="12700">
            <a:solidFill>
              <a:schemeClr val="tx1"/>
            </a:solidFill>
            <a:round/>
            <a:headEnd type="none" w="sm" len="sm"/>
            <a:tailEnd type="triangle" w="sm" len="sm"/>
          </a:ln>
          <a:effectLst/>
        </p:spPr>
        <p:txBody>
          <a:bodyPr/>
          <a:lstStyle/>
          <a:p>
            <a:endParaRPr lang="ru-RU"/>
          </a:p>
        </p:txBody>
      </p:sp>
      <p:sp>
        <p:nvSpPr>
          <p:cNvPr id="77840" name="AutoShape 16"/>
          <p:cNvSpPr>
            <a:spLocks noChangeArrowheads="1"/>
          </p:cNvSpPr>
          <p:nvPr/>
        </p:nvSpPr>
        <p:spPr bwMode="auto">
          <a:xfrm>
            <a:off x="3587750" y="1847850"/>
            <a:ext cx="346075" cy="485775"/>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77841" name="AutoShape 17"/>
          <p:cNvSpPr>
            <a:spLocks noChangeArrowheads="1"/>
          </p:cNvSpPr>
          <p:nvPr/>
        </p:nvSpPr>
        <p:spPr bwMode="auto">
          <a:xfrm>
            <a:off x="3587750" y="3511550"/>
            <a:ext cx="346075" cy="485775"/>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77842" name="AutoShape 18"/>
          <p:cNvSpPr>
            <a:spLocks noChangeArrowheads="1"/>
          </p:cNvSpPr>
          <p:nvPr/>
        </p:nvSpPr>
        <p:spPr bwMode="auto">
          <a:xfrm>
            <a:off x="5848350" y="1843088"/>
            <a:ext cx="346075" cy="485775"/>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77843" name="AutoShape 19"/>
          <p:cNvSpPr>
            <a:spLocks noChangeArrowheads="1"/>
          </p:cNvSpPr>
          <p:nvPr/>
        </p:nvSpPr>
        <p:spPr bwMode="auto">
          <a:xfrm>
            <a:off x="5854700" y="3492500"/>
            <a:ext cx="346075" cy="485775"/>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ru-RU"/>
          </a:p>
        </p:txBody>
      </p:sp>
      <p:sp>
        <p:nvSpPr>
          <p:cNvPr id="77844" name="Text Box 20"/>
          <p:cNvSpPr txBox="1">
            <a:spLocks noChangeArrowheads="1"/>
          </p:cNvSpPr>
          <p:nvPr/>
        </p:nvSpPr>
        <p:spPr bwMode="auto">
          <a:xfrm>
            <a:off x="376238" y="5753100"/>
            <a:ext cx="8729662" cy="1006475"/>
          </a:xfrm>
          <a:prstGeom prst="rect">
            <a:avLst/>
          </a:prstGeom>
          <a:noFill/>
          <a:ln w="12700">
            <a:noFill/>
            <a:miter lim="800000"/>
            <a:headEnd type="none" w="sm" len="sm"/>
            <a:tailEnd type="none" w="sm" len="sm"/>
          </a:ln>
          <a:effectLst/>
        </p:spPr>
        <p:txBody>
          <a:bodyPr>
            <a:spAutoFit/>
          </a:bodyPr>
          <a:lstStyle/>
          <a:p>
            <a:r>
              <a:rPr lang="ru-RU" b="1"/>
              <a:t>Вполне возможно выделение и других ключевых показателей, например, </a:t>
            </a:r>
          </a:p>
          <a:p>
            <a:r>
              <a:rPr lang="ru-RU" sz="2400" b="1" i="1">
                <a:solidFill>
                  <a:srgbClr val="FF0000"/>
                </a:solidFill>
              </a:rPr>
              <a:t>экономических</a:t>
            </a:r>
            <a:r>
              <a:rPr lang="ru-RU" b="1"/>
              <a:t>  </a:t>
            </a:r>
            <a:r>
              <a:rPr lang="en-US" sz="2400" b="1">
                <a:solidFill>
                  <a:srgbClr val="FF0000"/>
                </a:solidFill>
              </a:rPr>
              <a:t>[</a:t>
            </a:r>
            <a:r>
              <a:rPr lang="en-US" sz="2000" b="1">
                <a:solidFill>
                  <a:srgbClr val="FF0000"/>
                </a:solidFill>
              </a:rPr>
              <a:t>EC</a:t>
            </a:r>
            <a:r>
              <a:rPr lang="en-US" sz="2400" b="1">
                <a:solidFill>
                  <a:srgbClr val="FF0000"/>
                </a:solidFill>
              </a:rPr>
              <a:t>]</a:t>
            </a:r>
            <a:r>
              <a:rPr lang="ru-RU" sz="2400" b="1">
                <a:solidFill>
                  <a:srgbClr val="FF0000"/>
                </a:solidFill>
              </a:rPr>
              <a:t> </a:t>
            </a:r>
            <a:r>
              <a:rPr lang="ru-RU" b="1"/>
              <a:t>, нарушение которых ведет к большим потерям в производстве.</a:t>
            </a:r>
          </a:p>
        </p:txBody>
      </p:sp>
      <p:grpSp>
        <p:nvGrpSpPr>
          <p:cNvPr id="2" name="Group 21"/>
          <p:cNvGrpSpPr>
            <a:grpSpLocks/>
          </p:cNvGrpSpPr>
          <p:nvPr/>
        </p:nvGrpSpPr>
        <p:grpSpPr bwMode="auto">
          <a:xfrm>
            <a:off x="1350963" y="4641850"/>
            <a:ext cx="6664325" cy="1127125"/>
            <a:chOff x="923" y="2868"/>
            <a:chExt cx="4198" cy="710"/>
          </a:xfrm>
        </p:grpSpPr>
        <p:sp>
          <p:nvSpPr>
            <p:cNvPr id="77846" name="Text Box 22"/>
            <p:cNvSpPr txBox="1">
              <a:spLocks noChangeArrowheads="1"/>
            </p:cNvSpPr>
            <p:nvPr/>
          </p:nvSpPr>
          <p:spPr bwMode="auto">
            <a:xfrm>
              <a:off x="932" y="2868"/>
              <a:ext cx="4134" cy="710"/>
            </a:xfrm>
            <a:prstGeom prst="rect">
              <a:avLst/>
            </a:prstGeom>
            <a:noFill/>
            <a:ln w="12700">
              <a:noFill/>
              <a:miter lim="800000"/>
              <a:headEnd type="none" w="sm" len="sm"/>
              <a:tailEnd type="none" w="sm" len="sm"/>
            </a:ln>
            <a:effectLst/>
          </p:spPr>
          <p:txBody>
            <a:bodyPr wrap="none">
              <a:spAutoFit/>
            </a:bodyPr>
            <a:lstStyle/>
            <a:p>
              <a:r>
                <a:rPr lang="en-US" sz="2000" b="1" i="1"/>
                <a:t>                      </a:t>
              </a:r>
              <a:r>
                <a:rPr lang="ru-RU" sz="2000" b="1" i="1">
                  <a:solidFill>
                    <a:schemeClr val="tx2"/>
                  </a:solidFill>
                </a:rPr>
                <a:t>ФОРД выделяет также:</a:t>
              </a:r>
              <a:r>
                <a:rPr lang="ru-RU" b="1"/>
                <a:t> </a:t>
              </a:r>
              <a:r>
                <a:rPr lang="en-US" b="1"/>
                <a:t>  </a:t>
              </a:r>
            </a:p>
            <a:p>
              <a:r>
                <a:rPr lang="en-US" sz="2400">
                  <a:solidFill>
                    <a:srgbClr val="FF0000"/>
                  </a:solidFill>
                </a:rPr>
                <a:t>[</a:t>
              </a:r>
              <a:r>
                <a:rPr lang="en-US" sz="2000" b="1">
                  <a:solidFill>
                    <a:srgbClr val="FF0000"/>
                  </a:solidFill>
                </a:rPr>
                <a:t>OS</a:t>
              </a:r>
              <a:r>
                <a:rPr lang="en-US" sz="2400">
                  <a:solidFill>
                    <a:srgbClr val="FF0000"/>
                  </a:solidFill>
                </a:rPr>
                <a:t>]</a:t>
              </a:r>
              <a:r>
                <a:rPr lang="ru-RU" b="1"/>
                <a:t> </a:t>
              </a:r>
              <a:r>
                <a:rPr lang="en-US" b="1"/>
                <a:t>– (Operator Safety) – </a:t>
              </a:r>
              <a:r>
                <a:rPr lang="ru-RU" b="1"/>
                <a:t>безопасность оператора ТП;</a:t>
              </a:r>
            </a:p>
            <a:p>
              <a:r>
                <a:rPr lang="en-US" sz="2400">
                  <a:solidFill>
                    <a:srgbClr val="FF0000"/>
                  </a:solidFill>
                </a:rPr>
                <a:t>[</a:t>
              </a:r>
              <a:r>
                <a:rPr lang="en-US" sz="2000" b="1">
                  <a:solidFill>
                    <a:srgbClr val="FF0000"/>
                  </a:solidFill>
                </a:rPr>
                <a:t>HI</a:t>
              </a:r>
              <a:r>
                <a:rPr lang="en-US" sz="2400">
                  <a:solidFill>
                    <a:srgbClr val="FF0000"/>
                  </a:solidFill>
                </a:rPr>
                <a:t>]</a:t>
              </a:r>
              <a:r>
                <a:rPr lang="en-US" sz="2000" b="1">
                  <a:solidFill>
                    <a:srgbClr val="FF0000"/>
                  </a:solidFill>
                </a:rPr>
                <a:t> </a:t>
              </a:r>
              <a:r>
                <a:rPr lang="ru-RU" b="1"/>
                <a:t>– (</a:t>
              </a:r>
              <a:r>
                <a:rPr lang="en-US" b="1"/>
                <a:t>High Impact</a:t>
              </a:r>
              <a:r>
                <a:rPr lang="ru-RU" b="1"/>
                <a:t>)</a:t>
              </a:r>
              <a:r>
                <a:rPr lang="en-US" b="1"/>
                <a:t> - </a:t>
              </a:r>
              <a:r>
                <a:rPr lang="ru-RU" b="1"/>
                <a:t>сильно влияющие</a:t>
              </a:r>
              <a:r>
                <a:rPr lang="en-US" b="1"/>
                <a:t> </a:t>
              </a:r>
              <a:r>
                <a:rPr lang="ru-RU" b="1"/>
                <a:t>характеристики.</a:t>
              </a:r>
              <a:endParaRPr lang="ru-RU" sz="2400" b="1">
                <a:solidFill>
                  <a:srgbClr val="FF0000"/>
                </a:solidFill>
              </a:endParaRPr>
            </a:p>
          </p:txBody>
        </p:sp>
        <p:sp>
          <p:nvSpPr>
            <p:cNvPr id="77847" name="Rectangle 23"/>
            <p:cNvSpPr>
              <a:spLocks noChangeArrowheads="1"/>
            </p:cNvSpPr>
            <p:nvPr/>
          </p:nvSpPr>
          <p:spPr bwMode="auto">
            <a:xfrm>
              <a:off x="923" y="2884"/>
              <a:ext cx="4198" cy="691"/>
            </a:xfrm>
            <a:prstGeom prst="rect">
              <a:avLst/>
            </a:prstGeom>
            <a:noFill/>
            <a:ln w="28575">
              <a:solidFill>
                <a:srgbClr val="0000FF"/>
              </a:solidFill>
              <a:miter lim="800000"/>
              <a:headEnd type="none" w="sm" len="sm"/>
              <a:tailEnd type="none" w="sm" len="sm"/>
            </a:ln>
            <a:effectLst/>
          </p:spPr>
          <p:txBody>
            <a:bodyPr wrap="none" anchor="ctr"/>
            <a:lstStyle/>
            <a:p>
              <a:endParaRPr lang="ru-RU"/>
            </a:p>
          </p:txBody>
        </p:sp>
      </p:grpSp>
      <p:sp>
        <p:nvSpPr>
          <p:cNvPr id="77848" name="Rectangle 24"/>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547688"/>
            <a:ext cx="7772400" cy="658812"/>
          </a:xfrm>
        </p:spPr>
        <p:txBody>
          <a:bodyPr/>
          <a:lstStyle/>
          <a:p>
            <a:r>
              <a:rPr lang="ru-RU" sz="2600" b="1">
                <a:solidFill>
                  <a:schemeClr val="accent2"/>
                </a:solidFill>
              </a:rPr>
              <a:t>РЕЗУЛЬТАТЫ  ПРОВЕДЕНИЯ  </a:t>
            </a:r>
            <a:r>
              <a:rPr lang="en-US" sz="2600" b="1">
                <a:solidFill>
                  <a:schemeClr val="accent2"/>
                </a:solidFill>
              </a:rPr>
              <a:t>FMEA</a:t>
            </a:r>
            <a:endParaRPr lang="ru-RU" sz="2600" b="1">
              <a:solidFill>
                <a:schemeClr val="accent2"/>
              </a:solidFill>
            </a:endParaRPr>
          </a:p>
        </p:txBody>
      </p:sp>
      <p:grpSp>
        <p:nvGrpSpPr>
          <p:cNvPr id="2" name="Group 15"/>
          <p:cNvGrpSpPr>
            <a:grpSpLocks/>
          </p:cNvGrpSpPr>
          <p:nvPr/>
        </p:nvGrpSpPr>
        <p:grpSpPr bwMode="auto">
          <a:xfrm>
            <a:off x="771525" y="1541463"/>
            <a:ext cx="2089150" cy="576262"/>
            <a:chOff x="486" y="1187"/>
            <a:chExt cx="1316" cy="363"/>
          </a:xfrm>
        </p:grpSpPr>
        <p:sp>
          <p:nvSpPr>
            <p:cNvPr id="79875" name="Text Box 3"/>
            <p:cNvSpPr txBox="1">
              <a:spLocks noChangeArrowheads="1"/>
            </p:cNvSpPr>
            <p:nvPr/>
          </p:nvSpPr>
          <p:spPr bwMode="auto">
            <a:xfrm>
              <a:off x="735" y="1217"/>
              <a:ext cx="799" cy="288"/>
            </a:xfrm>
            <a:prstGeom prst="rect">
              <a:avLst/>
            </a:prstGeom>
            <a:noFill/>
            <a:ln w="9525">
              <a:noFill/>
              <a:miter lim="800000"/>
              <a:headEnd/>
              <a:tailEnd/>
            </a:ln>
            <a:effectLst/>
          </p:spPr>
          <p:txBody>
            <a:bodyPr wrap="none">
              <a:spAutoFit/>
            </a:bodyPr>
            <a:lstStyle/>
            <a:p>
              <a:r>
                <a:rPr lang="en-US" sz="2400" b="1">
                  <a:solidFill>
                    <a:srgbClr val="CC0000"/>
                  </a:solidFill>
                </a:rPr>
                <a:t>DFMEA</a:t>
              </a:r>
              <a:endParaRPr lang="ru-RU" sz="2400" b="1">
                <a:solidFill>
                  <a:srgbClr val="CC0000"/>
                </a:solidFill>
              </a:endParaRPr>
            </a:p>
          </p:txBody>
        </p:sp>
        <p:sp>
          <p:nvSpPr>
            <p:cNvPr id="79876" name="Oval 4"/>
            <p:cNvSpPr>
              <a:spLocks noChangeArrowheads="1"/>
            </p:cNvSpPr>
            <p:nvPr/>
          </p:nvSpPr>
          <p:spPr bwMode="auto">
            <a:xfrm>
              <a:off x="486" y="1187"/>
              <a:ext cx="1316" cy="363"/>
            </a:xfrm>
            <a:prstGeom prst="ellipse">
              <a:avLst/>
            </a:prstGeom>
            <a:noFill/>
            <a:ln w="38100">
              <a:solidFill>
                <a:srgbClr val="CC0000"/>
              </a:solidFill>
              <a:round/>
              <a:headEnd/>
              <a:tailEnd/>
            </a:ln>
            <a:effectLst/>
          </p:spPr>
          <p:txBody>
            <a:bodyPr wrap="none" anchor="ctr"/>
            <a:lstStyle/>
            <a:p>
              <a:endParaRPr lang="ru-RU"/>
            </a:p>
          </p:txBody>
        </p:sp>
      </p:grpSp>
      <p:sp>
        <p:nvSpPr>
          <p:cNvPr id="79877" name="Text Box 5"/>
          <p:cNvSpPr txBox="1">
            <a:spLocks noChangeArrowheads="1"/>
          </p:cNvSpPr>
          <p:nvPr/>
        </p:nvSpPr>
        <p:spPr bwMode="auto">
          <a:xfrm>
            <a:off x="3833813" y="1158875"/>
            <a:ext cx="4999037" cy="2255838"/>
          </a:xfrm>
          <a:prstGeom prst="rect">
            <a:avLst/>
          </a:prstGeom>
          <a:noFill/>
          <a:ln w="9525">
            <a:noFill/>
            <a:miter lim="800000"/>
            <a:headEnd/>
            <a:tailEnd/>
          </a:ln>
          <a:effectLst/>
        </p:spPr>
        <p:txBody>
          <a:bodyPr>
            <a:spAutoFit/>
          </a:bodyPr>
          <a:lstStyle/>
          <a:p>
            <a:pPr marL="457200" indent="-457200">
              <a:buFontTx/>
              <a:buAutoNum type="arabicPeriod"/>
            </a:pPr>
            <a:r>
              <a:rPr lang="ru-RU" sz="2000"/>
              <a:t>Улучшенная конструкция </a:t>
            </a:r>
            <a:br>
              <a:rPr lang="ru-RU" sz="2000"/>
            </a:br>
            <a:r>
              <a:rPr lang="ru-RU" sz="2000"/>
              <a:t>без «слабых» и «сомнительных» </a:t>
            </a:r>
            <a:br>
              <a:rPr lang="ru-RU" sz="2000"/>
            </a:br>
            <a:r>
              <a:rPr lang="ru-RU" sz="2000"/>
              <a:t>мест.</a:t>
            </a:r>
          </a:p>
          <a:p>
            <a:pPr marL="457200" indent="-457200">
              <a:buFontTx/>
              <a:buAutoNum type="arabicPeriod"/>
            </a:pPr>
            <a:r>
              <a:rPr lang="ru-RU" sz="2000"/>
              <a:t>Выделенные Ключевые характеристики конструкции, включая характеристики компонентов</a:t>
            </a:r>
            <a:r>
              <a:rPr lang="ru-RU" sz="2200"/>
              <a:t>.</a:t>
            </a:r>
          </a:p>
        </p:txBody>
      </p:sp>
      <p:sp>
        <p:nvSpPr>
          <p:cNvPr id="79878" name="AutoShape 6"/>
          <p:cNvSpPr>
            <a:spLocks noChangeArrowheads="1"/>
          </p:cNvSpPr>
          <p:nvPr/>
        </p:nvSpPr>
        <p:spPr bwMode="auto">
          <a:xfrm rot="-1105919">
            <a:off x="2989263" y="1389063"/>
            <a:ext cx="719137" cy="288925"/>
          </a:xfrm>
          <a:prstGeom prst="rightArrow">
            <a:avLst>
              <a:gd name="adj1" fmla="val 50000"/>
              <a:gd name="adj2" fmla="val 62225"/>
            </a:avLst>
          </a:prstGeom>
          <a:solidFill>
            <a:schemeClr val="accent1"/>
          </a:solidFill>
          <a:ln w="9525">
            <a:solidFill>
              <a:schemeClr val="tx1"/>
            </a:solidFill>
            <a:miter lim="800000"/>
            <a:headEnd/>
            <a:tailEnd/>
          </a:ln>
          <a:effectLst/>
        </p:spPr>
        <p:txBody>
          <a:bodyPr wrap="none" anchor="ctr"/>
          <a:lstStyle/>
          <a:p>
            <a:endParaRPr lang="ru-RU"/>
          </a:p>
        </p:txBody>
      </p:sp>
      <p:sp>
        <p:nvSpPr>
          <p:cNvPr id="79879" name="AutoShape 7"/>
          <p:cNvSpPr>
            <a:spLocks noChangeArrowheads="1"/>
          </p:cNvSpPr>
          <p:nvPr/>
        </p:nvSpPr>
        <p:spPr bwMode="auto">
          <a:xfrm rot="1042365">
            <a:off x="2987675" y="1954213"/>
            <a:ext cx="719138" cy="288925"/>
          </a:xfrm>
          <a:prstGeom prst="rightArrow">
            <a:avLst>
              <a:gd name="adj1" fmla="val 50000"/>
              <a:gd name="adj2" fmla="val 62225"/>
            </a:avLst>
          </a:prstGeom>
          <a:solidFill>
            <a:schemeClr val="accent1"/>
          </a:solidFill>
          <a:ln w="9525">
            <a:solidFill>
              <a:schemeClr val="tx1"/>
            </a:solidFill>
            <a:miter lim="800000"/>
            <a:headEnd/>
            <a:tailEnd/>
          </a:ln>
          <a:effectLst/>
        </p:spPr>
        <p:txBody>
          <a:bodyPr wrap="none" anchor="ctr"/>
          <a:lstStyle/>
          <a:p>
            <a:endParaRPr lang="ru-RU"/>
          </a:p>
        </p:txBody>
      </p:sp>
      <p:grpSp>
        <p:nvGrpSpPr>
          <p:cNvPr id="3" name="Group 14"/>
          <p:cNvGrpSpPr>
            <a:grpSpLocks/>
          </p:cNvGrpSpPr>
          <p:nvPr/>
        </p:nvGrpSpPr>
        <p:grpSpPr bwMode="auto">
          <a:xfrm>
            <a:off x="784225" y="3746500"/>
            <a:ext cx="2089150" cy="576263"/>
            <a:chOff x="494" y="2872"/>
            <a:chExt cx="1316" cy="363"/>
          </a:xfrm>
        </p:grpSpPr>
        <p:sp>
          <p:nvSpPr>
            <p:cNvPr id="79880" name="Text Box 8"/>
            <p:cNvSpPr txBox="1">
              <a:spLocks noChangeArrowheads="1"/>
            </p:cNvSpPr>
            <p:nvPr/>
          </p:nvSpPr>
          <p:spPr bwMode="auto">
            <a:xfrm>
              <a:off x="743" y="2902"/>
              <a:ext cx="788" cy="288"/>
            </a:xfrm>
            <a:prstGeom prst="rect">
              <a:avLst/>
            </a:prstGeom>
            <a:noFill/>
            <a:ln w="9525">
              <a:noFill/>
              <a:miter lim="800000"/>
              <a:headEnd/>
              <a:tailEnd/>
            </a:ln>
            <a:effectLst/>
          </p:spPr>
          <p:txBody>
            <a:bodyPr wrap="none">
              <a:spAutoFit/>
            </a:bodyPr>
            <a:lstStyle/>
            <a:p>
              <a:r>
                <a:rPr lang="en-US" sz="2400" b="1">
                  <a:solidFill>
                    <a:srgbClr val="CC0000"/>
                  </a:solidFill>
                </a:rPr>
                <a:t>PFMEA</a:t>
              </a:r>
              <a:endParaRPr lang="ru-RU" sz="2400" b="1">
                <a:solidFill>
                  <a:srgbClr val="CC0000"/>
                </a:solidFill>
              </a:endParaRPr>
            </a:p>
          </p:txBody>
        </p:sp>
        <p:sp>
          <p:nvSpPr>
            <p:cNvPr id="79881" name="Oval 9"/>
            <p:cNvSpPr>
              <a:spLocks noChangeArrowheads="1"/>
            </p:cNvSpPr>
            <p:nvPr/>
          </p:nvSpPr>
          <p:spPr bwMode="auto">
            <a:xfrm>
              <a:off x="494" y="2872"/>
              <a:ext cx="1316" cy="363"/>
            </a:xfrm>
            <a:prstGeom prst="ellipse">
              <a:avLst/>
            </a:prstGeom>
            <a:noFill/>
            <a:ln w="38100">
              <a:solidFill>
                <a:srgbClr val="CC0000"/>
              </a:solidFill>
              <a:round/>
              <a:headEnd/>
              <a:tailEnd/>
            </a:ln>
            <a:effectLst/>
          </p:spPr>
          <p:txBody>
            <a:bodyPr wrap="none" anchor="ctr"/>
            <a:lstStyle/>
            <a:p>
              <a:endParaRPr lang="ru-RU"/>
            </a:p>
          </p:txBody>
        </p:sp>
      </p:grpSp>
      <p:sp>
        <p:nvSpPr>
          <p:cNvPr id="79882" name="Text Box 10"/>
          <p:cNvSpPr txBox="1">
            <a:spLocks noChangeArrowheads="1"/>
          </p:cNvSpPr>
          <p:nvPr/>
        </p:nvSpPr>
        <p:spPr bwMode="auto">
          <a:xfrm>
            <a:off x="3833813" y="3440113"/>
            <a:ext cx="4999037" cy="1920875"/>
          </a:xfrm>
          <a:prstGeom prst="rect">
            <a:avLst/>
          </a:prstGeom>
          <a:noFill/>
          <a:ln w="9525">
            <a:noFill/>
            <a:miter lim="800000"/>
            <a:headEnd/>
            <a:tailEnd/>
          </a:ln>
          <a:effectLst/>
        </p:spPr>
        <p:txBody>
          <a:bodyPr>
            <a:spAutoFit/>
          </a:bodyPr>
          <a:lstStyle/>
          <a:p>
            <a:pPr marL="457200" indent="-457200">
              <a:buFontTx/>
              <a:buAutoNum type="arabicPeriod"/>
            </a:pPr>
            <a:r>
              <a:rPr lang="ru-RU" sz="2000"/>
              <a:t>Улучшенная технология </a:t>
            </a:r>
            <a:br>
              <a:rPr lang="ru-RU" sz="2000"/>
            </a:br>
            <a:r>
              <a:rPr lang="ru-RU" sz="2000"/>
              <a:t>без «слабых» и «сомнительных» </a:t>
            </a:r>
            <a:br>
              <a:rPr lang="ru-RU" sz="2000"/>
            </a:br>
            <a:r>
              <a:rPr lang="ru-RU" sz="2000"/>
              <a:t>мест.</a:t>
            </a:r>
          </a:p>
          <a:p>
            <a:pPr marL="457200" indent="-457200">
              <a:buFontTx/>
              <a:buAutoNum type="arabicPeriod"/>
            </a:pPr>
            <a:r>
              <a:rPr lang="ru-RU" sz="2000"/>
              <a:t>Выделенные Ключевые характеристики технологических процессов.</a:t>
            </a:r>
          </a:p>
        </p:txBody>
      </p:sp>
      <p:sp>
        <p:nvSpPr>
          <p:cNvPr id="79883" name="AutoShape 11"/>
          <p:cNvSpPr>
            <a:spLocks noChangeArrowheads="1"/>
          </p:cNvSpPr>
          <p:nvPr/>
        </p:nvSpPr>
        <p:spPr bwMode="auto">
          <a:xfrm rot="-920476">
            <a:off x="3001963" y="3657600"/>
            <a:ext cx="719137" cy="288925"/>
          </a:xfrm>
          <a:prstGeom prst="rightArrow">
            <a:avLst>
              <a:gd name="adj1" fmla="val 50000"/>
              <a:gd name="adj2" fmla="val 62225"/>
            </a:avLst>
          </a:prstGeom>
          <a:solidFill>
            <a:schemeClr val="accent1"/>
          </a:solidFill>
          <a:ln w="9525">
            <a:solidFill>
              <a:schemeClr val="tx1"/>
            </a:solidFill>
            <a:miter lim="800000"/>
            <a:headEnd/>
            <a:tailEnd/>
          </a:ln>
          <a:effectLst/>
        </p:spPr>
        <p:txBody>
          <a:bodyPr wrap="none" anchor="ctr"/>
          <a:lstStyle/>
          <a:p>
            <a:endParaRPr lang="ru-RU"/>
          </a:p>
        </p:txBody>
      </p:sp>
      <p:sp>
        <p:nvSpPr>
          <p:cNvPr id="79884" name="AutoShape 12"/>
          <p:cNvSpPr>
            <a:spLocks noChangeArrowheads="1"/>
          </p:cNvSpPr>
          <p:nvPr/>
        </p:nvSpPr>
        <p:spPr bwMode="auto">
          <a:xfrm rot="888224">
            <a:off x="3000375" y="4197350"/>
            <a:ext cx="719138" cy="288925"/>
          </a:xfrm>
          <a:prstGeom prst="rightArrow">
            <a:avLst>
              <a:gd name="adj1" fmla="val 50000"/>
              <a:gd name="adj2" fmla="val 62225"/>
            </a:avLst>
          </a:prstGeom>
          <a:solidFill>
            <a:schemeClr val="accent1"/>
          </a:solidFill>
          <a:ln w="9525">
            <a:solidFill>
              <a:schemeClr val="tx1"/>
            </a:solidFill>
            <a:miter lim="800000"/>
            <a:headEnd/>
            <a:tailEnd/>
          </a:ln>
          <a:effectLst/>
        </p:spPr>
        <p:txBody>
          <a:bodyPr wrap="none" anchor="ctr"/>
          <a:lstStyle/>
          <a:p>
            <a:endParaRPr lang="ru-RU"/>
          </a:p>
        </p:txBody>
      </p:sp>
      <p:sp>
        <p:nvSpPr>
          <p:cNvPr id="79885" name="Text Box 13"/>
          <p:cNvSpPr txBox="1">
            <a:spLocks noChangeArrowheads="1"/>
          </p:cNvSpPr>
          <p:nvPr/>
        </p:nvSpPr>
        <p:spPr bwMode="auto">
          <a:xfrm>
            <a:off x="401638" y="5418138"/>
            <a:ext cx="8353425" cy="1339850"/>
          </a:xfrm>
          <a:prstGeom prst="rect">
            <a:avLst/>
          </a:prstGeom>
          <a:noFill/>
          <a:ln w="28575">
            <a:solidFill>
              <a:srgbClr val="CC0000"/>
            </a:solidFill>
            <a:miter lim="800000"/>
            <a:headEnd/>
            <a:tailEnd/>
          </a:ln>
          <a:effectLst/>
        </p:spPr>
        <p:txBody>
          <a:bodyPr wrap="none">
            <a:spAutoFit/>
          </a:bodyPr>
          <a:lstStyle/>
          <a:p>
            <a:pPr algn="ctr"/>
            <a:r>
              <a:rPr lang="ru-RU" sz="2000" b="1">
                <a:solidFill>
                  <a:srgbClr val="CC0000"/>
                </a:solidFill>
              </a:rPr>
              <a:t>Все выделенные </a:t>
            </a:r>
            <a:r>
              <a:rPr lang="ru-RU" sz="2000" b="1" u="sng">
                <a:solidFill>
                  <a:srgbClr val="CC0000"/>
                </a:solidFill>
              </a:rPr>
              <a:t>ключевые характеристики</a:t>
            </a:r>
            <a:r>
              <a:rPr lang="ru-RU" sz="2000" b="1">
                <a:solidFill>
                  <a:srgbClr val="CC0000"/>
                </a:solidFill>
              </a:rPr>
              <a:t> подлежат особому </a:t>
            </a:r>
            <a:br>
              <a:rPr lang="ru-RU" sz="2000" b="1">
                <a:solidFill>
                  <a:srgbClr val="CC0000"/>
                </a:solidFill>
              </a:rPr>
            </a:br>
            <a:r>
              <a:rPr lang="ru-RU" sz="2000" b="1">
                <a:solidFill>
                  <a:srgbClr val="CC0000"/>
                </a:solidFill>
              </a:rPr>
              <a:t>слежению и своевременной коррекции в ходе производства. </a:t>
            </a:r>
            <a:br>
              <a:rPr lang="ru-RU" sz="2000" b="1">
                <a:solidFill>
                  <a:srgbClr val="CC0000"/>
                </a:solidFill>
              </a:rPr>
            </a:br>
            <a:r>
              <a:rPr lang="ru-RU" sz="2000" b="1">
                <a:solidFill>
                  <a:srgbClr val="CC0000"/>
                </a:solidFill>
              </a:rPr>
              <a:t>Ключевые характеристики, относящиеся к этапу эксплуатации, </a:t>
            </a:r>
            <a:br>
              <a:rPr lang="ru-RU" sz="2000" b="1">
                <a:solidFill>
                  <a:srgbClr val="CC0000"/>
                </a:solidFill>
              </a:rPr>
            </a:br>
            <a:r>
              <a:rPr lang="ru-RU" sz="2000" b="1">
                <a:solidFill>
                  <a:srgbClr val="CC0000"/>
                </a:solidFill>
              </a:rPr>
              <a:t>также подлежат особому слежению и коррекции при ТО</a:t>
            </a:r>
          </a:p>
        </p:txBody>
      </p:sp>
      <p:sp>
        <p:nvSpPr>
          <p:cNvPr id="79888" name="Rectangle 16"/>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prstGeom prst="rect">
            <a:avLst/>
          </a:prstGeom>
          <a:noFill/>
          <a:ln w="9525">
            <a:noFill/>
            <a:miter lim="800000"/>
            <a:headEnd/>
            <a:tailEnd/>
          </a:ln>
          <a:effectLst/>
        </p:spPr>
        <p:txBody>
          <a:bodyPr wrap="none" lIns="92075" tIns="46038" rIns="92075" bIns="46038">
            <a:spAutoFit/>
          </a:bodyPr>
          <a:lstStyle/>
          <a:p>
            <a:r>
              <a:rPr lang="ru-RU" sz="2400" dirty="0">
                <a:solidFill>
                  <a:schemeClr val="tx2"/>
                </a:solidFill>
              </a:rPr>
              <a:t>ШКАЛА ОЦЕНОК ЗНАЧИМОСТИ S (</a:t>
            </a:r>
            <a:r>
              <a:rPr lang="en-US" sz="2400" dirty="0">
                <a:solidFill>
                  <a:schemeClr val="tx2"/>
                </a:solidFill>
              </a:rPr>
              <a:t>DFMEA</a:t>
            </a:r>
            <a:r>
              <a:rPr lang="ru-RU" sz="2400" dirty="0">
                <a:solidFill>
                  <a:schemeClr val="tx2"/>
                </a:solidFill>
              </a:rPr>
              <a:t>)</a:t>
            </a:r>
          </a:p>
        </p:txBody>
      </p:sp>
      <p:graphicFrame>
        <p:nvGraphicFramePr>
          <p:cNvPr id="5" name="Group 3"/>
          <p:cNvGraphicFramePr>
            <a:graphicFrameLocks noGrp="1"/>
          </p:cNvGraphicFramePr>
          <p:nvPr>
            <p:ph idx="1"/>
          </p:nvPr>
        </p:nvGraphicFramePr>
        <p:xfrm>
          <a:off x="457200" y="1600200"/>
          <a:ext cx="8462963" cy="4792713"/>
        </p:xfrm>
        <a:graphic>
          <a:graphicData uri="http://schemas.openxmlformats.org/drawingml/2006/table">
            <a:tbl>
              <a:tblPr/>
              <a:tblGrid>
                <a:gridCol w="2178050"/>
                <a:gridCol w="5626100"/>
                <a:gridCol w="658813"/>
              </a:tblGrid>
              <a:tr h="479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Последствие</a:t>
                      </a:r>
                    </a:p>
                  </a:txBody>
                  <a:tcPr marL="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Критерий значимости последствия</a:t>
                      </a:r>
                    </a:p>
                  </a:txBody>
                  <a:tcPr marL="36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Ранг</a:t>
                      </a:r>
                    </a:p>
                  </a:txBody>
                  <a:tcPr marL="36000" marR="36000" marT="18000" marB="18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1462088">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Несоответствие требованиям безопасности и/или управления</a:t>
                      </a:r>
                      <a:r>
                        <a:rPr kumimoji="0" lang="ru-RU" sz="1800" b="0" i="0" u="none" strike="noStrike" cap="none" normalizeH="0" baseline="0" smtClean="0">
                          <a:ln>
                            <a:noFill/>
                          </a:ln>
                          <a:solidFill>
                            <a:schemeClr val="tx1"/>
                          </a:solidFill>
                          <a:effectLst/>
                          <a:latin typeface="Arial" pitchFamily="34" charset="0"/>
                        </a:rPr>
                        <a:t> </a:t>
                      </a:r>
                    </a:p>
                  </a:txBody>
                  <a:tcPr marL="12600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Вид потенциального отказа негативно влияет на безопасную работу транспортного средства и/или влечет несоответствия государственным нормативам без предупреждения </a:t>
                      </a:r>
                    </a:p>
                  </a:txBody>
                  <a:tcPr marL="72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10</a:t>
                      </a:r>
                    </a:p>
                  </a:txBody>
                  <a:tcPr marL="36000" marR="36000" marT="18000" marB="18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vMerge="1">
                  <a:txBody>
                    <a:bodyPr/>
                    <a:lstStyle/>
                    <a:p>
                      <a:endParaRPr lang="ru-RU"/>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Вид потенциального отказа негативно влияет на безопасную работу транспортного средства и/или влечет несоответствия государственным нормативам с предупреждением </a:t>
                      </a:r>
                    </a:p>
                  </a:txBody>
                  <a:tcPr marL="72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9</a:t>
                      </a:r>
                    </a:p>
                  </a:txBody>
                  <a:tcPr marL="36000" marR="36000" marT="18000" marB="18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Потеря или снижение первичной функции</a:t>
                      </a:r>
                      <a:r>
                        <a:rPr kumimoji="0" lang="ru-RU" sz="1800" b="0" i="0" u="none" strike="noStrike" cap="none" normalizeH="0" baseline="0" smtClean="0">
                          <a:ln>
                            <a:noFill/>
                          </a:ln>
                          <a:solidFill>
                            <a:schemeClr val="tx1"/>
                          </a:solidFill>
                          <a:effectLst/>
                          <a:latin typeface="Arial" pitchFamily="34" charset="0"/>
                        </a:rPr>
                        <a:t> </a:t>
                      </a:r>
                    </a:p>
                  </a:txBody>
                  <a:tcPr marL="12600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Потеря первичной функции (транспортное средство в нерабочем состоянии, нет влияния на безопасность работы транспортного средства) </a:t>
                      </a:r>
                    </a:p>
                  </a:txBody>
                  <a:tcPr marL="72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8</a:t>
                      </a:r>
                    </a:p>
                  </a:txBody>
                  <a:tcPr marL="36000" marR="36000" marT="18000" marB="18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4538">
                <a:tc vMerge="1">
                  <a:txBody>
                    <a:bodyPr/>
                    <a:lstStyle/>
                    <a:p>
                      <a:endParaRPr lang="ru-RU"/>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Снижение первичной функции (транспортное средство в рабочем состоянии, но со сниженными показателями работы) </a:t>
                      </a:r>
                    </a:p>
                  </a:txBody>
                  <a:tcPr marL="72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7</a:t>
                      </a:r>
                    </a:p>
                  </a:txBody>
                  <a:tcPr marL="36000" marR="36000" marT="18000" marB="18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1"/>
          </p:nvPr>
        </p:nvGraphicFramePr>
        <p:xfrm>
          <a:off x="457200" y="1600200"/>
          <a:ext cx="8462963" cy="5259488"/>
        </p:xfrm>
        <a:graphic>
          <a:graphicData uri="http://schemas.openxmlformats.org/drawingml/2006/table">
            <a:tbl>
              <a:tblPr/>
              <a:tblGrid>
                <a:gridCol w="1981200"/>
                <a:gridCol w="5822950"/>
                <a:gridCol w="658813"/>
              </a:tblGrid>
              <a:tr h="4905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Последствие</a:t>
                      </a:r>
                    </a:p>
                  </a:txBody>
                  <a:tcPr marL="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Критерий значимости последствия</a:t>
                      </a:r>
                    </a:p>
                  </a:txBody>
                  <a:tcPr marL="36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Ранг</a:t>
                      </a:r>
                    </a:p>
                  </a:txBody>
                  <a:tcPr marL="36000" marR="36000" marT="18000" marB="18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92710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Потеря или снижение вторичной функции</a:t>
                      </a:r>
                      <a:r>
                        <a:rPr kumimoji="0" lang="ru-RU" sz="1800" b="0" i="0" u="none" strike="noStrike" cap="none" normalizeH="0" baseline="0" smtClean="0">
                          <a:ln>
                            <a:noFill/>
                          </a:ln>
                          <a:solidFill>
                            <a:schemeClr val="tx1"/>
                          </a:solidFill>
                          <a:effectLst/>
                          <a:latin typeface="Arial" pitchFamily="34" charset="0"/>
                        </a:rPr>
                        <a:t> </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Потеря вторичной функции (транспортное средство в рабочем состоянии, но функции комфорта/удобства  не работают) </a:t>
                      </a:r>
                    </a:p>
                  </a:txBody>
                  <a:tcPr marL="72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6</a:t>
                      </a:r>
                    </a:p>
                  </a:txBody>
                  <a:tcPr marL="72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vMerge="1">
                  <a:txBody>
                    <a:bodyPr/>
                    <a:lstStyle/>
                    <a:p>
                      <a:endParaRPr lang="ru-RU"/>
                    </a:p>
                  </a:txBody>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Снижение вторичной функции (транспортное средство в рабочем состоянии, но снижены показатели функций комфорта/удобства) </a:t>
                      </a:r>
                    </a:p>
                  </a:txBody>
                  <a:tcPr marL="72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5</a:t>
                      </a:r>
                    </a:p>
                  </a:txBody>
                  <a:tcPr marL="72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9288">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Помехи</a:t>
                      </a:r>
                      <a:r>
                        <a:rPr kumimoji="0" lang="ru-RU" sz="1800" b="0" i="0" u="none" strike="noStrike" cap="none" normalizeH="0" baseline="0" smtClean="0">
                          <a:ln>
                            <a:noFill/>
                          </a:ln>
                          <a:solidFill>
                            <a:schemeClr val="tx1"/>
                          </a:solidFill>
                          <a:effectLst/>
                          <a:latin typeface="Arial" pitchFamily="34" charset="0"/>
                        </a:rPr>
                        <a:t> </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Появляющийся или постоянно слышимый шум, транспорт-ное средство в рабочем состоянии, изделие неудобно, что отмечается большинством потребителей (&gt; 75%) </a:t>
                      </a:r>
                    </a:p>
                  </a:txBody>
                  <a:tcPr marL="72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4</a:t>
                      </a:r>
                    </a:p>
                  </a:txBody>
                  <a:tcPr marL="72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9763">
                <a:tc vMerge="1">
                  <a:txBody>
                    <a:bodyPr/>
                    <a:lstStyle/>
                    <a:p>
                      <a:endParaRPr lang="ru-RU"/>
                    </a:p>
                  </a:txBody>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Появляющийся или постоянно слышимый шум, транспортное средство в рабочем состоянии, изделие неудобно, что отмечается меньшим количеством потребителей (50%) </a:t>
                      </a:r>
                    </a:p>
                  </a:txBody>
                  <a:tcPr marL="72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3</a:t>
                      </a:r>
                    </a:p>
                  </a:txBody>
                  <a:tcPr marL="72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23888">
                <a:tc vMerge="1">
                  <a:txBody>
                    <a:bodyPr/>
                    <a:lstStyle/>
                    <a:p>
                      <a:endParaRPr lang="ru-RU"/>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Появляющийся или постоянно слышимый шум, транспорт-ное средство в рабочем состоянии, изделие неудобно, что отмечается малым количеством потребителей (&lt; 25%) </a:t>
                      </a:r>
                    </a:p>
                  </a:txBody>
                  <a:tcPr marL="72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2</a:t>
                      </a:r>
                    </a:p>
                  </a:txBody>
                  <a:tcPr marL="72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Нет</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Нет ощутимых последствий</a:t>
                      </a:r>
                    </a:p>
                  </a:txBody>
                  <a:tcPr marL="72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1</a:t>
                      </a:r>
                    </a:p>
                  </a:txBody>
                  <a:tcPr marL="72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Rectangle 2"/>
          <p:cNvSpPr>
            <a:spLocks noGrp="1" noChangeArrowheads="1"/>
          </p:cNvSpPr>
          <p:nvPr>
            <p:ph type="title"/>
          </p:nvPr>
        </p:nvSpPr>
        <p:spPr bwMode="auto">
          <a:prstGeom prst="rect">
            <a:avLst/>
          </a:prstGeom>
          <a:noFill/>
          <a:ln w="9525">
            <a:noFill/>
            <a:miter lim="800000"/>
            <a:headEnd/>
            <a:tailEnd/>
          </a:ln>
          <a:effectLst/>
        </p:spPr>
        <p:txBody>
          <a:bodyPr wrap="none" lIns="92075" tIns="46038" rIns="92075" bIns="46038">
            <a:spAutoFit/>
          </a:bodyPr>
          <a:lstStyle/>
          <a:p>
            <a:r>
              <a:rPr lang="ru-RU" sz="2400" dirty="0">
                <a:solidFill>
                  <a:schemeClr val="tx2"/>
                </a:solidFill>
              </a:rPr>
              <a:t>ШКАЛА ОЦЕНОК ЗНАЧИМОСТИ S (</a:t>
            </a:r>
            <a:r>
              <a:rPr lang="en-US" sz="2400" dirty="0">
                <a:solidFill>
                  <a:schemeClr val="tx2"/>
                </a:solidFill>
              </a:rPr>
              <a:t>DFMEA</a:t>
            </a:r>
            <a:r>
              <a:rPr lang="ru-RU" sz="2400" dirty="0">
                <a:solidFill>
                  <a:schemeClr val="tx2"/>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95375" y="1997075"/>
            <a:ext cx="7289800" cy="3376613"/>
            <a:chOff x="690" y="1258"/>
            <a:chExt cx="4592" cy="2127"/>
          </a:xfrm>
        </p:grpSpPr>
        <p:pic>
          <p:nvPicPr>
            <p:cNvPr id="26628" name="Picture 4" descr="человек"/>
            <p:cNvPicPr>
              <a:picLocks noChangeAspect="1" noChangeArrowheads="1"/>
            </p:cNvPicPr>
            <p:nvPr/>
          </p:nvPicPr>
          <p:blipFill>
            <a:blip r:embed="rId3" cstate="print"/>
            <a:srcRect/>
            <a:stretch>
              <a:fillRect/>
            </a:stretch>
          </p:blipFill>
          <p:spPr bwMode="auto">
            <a:xfrm>
              <a:off x="690" y="1258"/>
              <a:ext cx="1149" cy="1815"/>
            </a:xfrm>
            <a:prstGeom prst="rect">
              <a:avLst/>
            </a:prstGeom>
            <a:noFill/>
          </p:spPr>
        </p:pic>
        <p:pic>
          <p:nvPicPr>
            <p:cNvPr id="26629" name="Picture 5" descr="баран"/>
            <p:cNvPicPr>
              <a:picLocks noChangeAspect="1" noChangeArrowheads="1"/>
            </p:cNvPicPr>
            <p:nvPr/>
          </p:nvPicPr>
          <p:blipFill>
            <a:blip r:embed="rId4" cstate="print"/>
            <a:srcRect/>
            <a:stretch>
              <a:fillRect/>
            </a:stretch>
          </p:blipFill>
          <p:spPr bwMode="auto">
            <a:xfrm>
              <a:off x="3981" y="1447"/>
              <a:ext cx="1301" cy="1497"/>
            </a:xfrm>
            <a:prstGeom prst="rect">
              <a:avLst/>
            </a:prstGeom>
            <a:noFill/>
          </p:spPr>
        </p:pic>
        <p:grpSp>
          <p:nvGrpSpPr>
            <p:cNvPr id="3" name="Group 6"/>
            <p:cNvGrpSpPr>
              <a:grpSpLocks/>
            </p:cNvGrpSpPr>
            <p:nvPr/>
          </p:nvGrpSpPr>
          <p:grpSpPr bwMode="auto">
            <a:xfrm>
              <a:off x="1927" y="1559"/>
              <a:ext cx="1951" cy="692"/>
              <a:chOff x="1927" y="1468"/>
              <a:chExt cx="1951" cy="692"/>
            </a:xfrm>
          </p:grpSpPr>
          <p:sp>
            <p:nvSpPr>
              <p:cNvPr id="26631" name="AutoShape 7"/>
              <p:cNvSpPr>
                <a:spLocks noChangeArrowheads="1"/>
              </p:cNvSpPr>
              <p:nvPr/>
            </p:nvSpPr>
            <p:spPr bwMode="auto">
              <a:xfrm>
                <a:off x="1927" y="1797"/>
                <a:ext cx="1951" cy="363"/>
              </a:xfrm>
              <a:prstGeom prst="leftRightArrow">
                <a:avLst>
                  <a:gd name="adj1" fmla="val 50000"/>
                  <a:gd name="adj2" fmla="val 107493"/>
                </a:avLst>
              </a:prstGeom>
              <a:solidFill>
                <a:schemeClr val="accent1"/>
              </a:solidFill>
              <a:ln w="9525">
                <a:solidFill>
                  <a:schemeClr val="tx1"/>
                </a:solidFill>
                <a:miter lim="800000"/>
                <a:headEnd/>
                <a:tailEnd/>
              </a:ln>
              <a:effectLst/>
            </p:spPr>
            <p:txBody>
              <a:bodyPr wrap="none" anchor="ctr"/>
              <a:lstStyle/>
              <a:p>
                <a:endParaRPr lang="ru-RU"/>
              </a:p>
            </p:txBody>
          </p:sp>
          <p:grpSp>
            <p:nvGrpSpPr>
              <p:cNvPr id="4" name="Group 8"/>
              <p:cNvGrpSpPr>
                <a:grpSpLocks/>
              </p:cNvGrpSpPr>
              <p:nvPr/>
            </p:nvGrpSpPr>
            <p:grpSpPr bwMode="auto">
              <a:xfrm>
                <a:off x="2707" y="1468"/>
                <a:ext cx="453" cy="692"/>
                <a:chOff x="2827" y="2614"/>
                <a:chExt cx="453" cy="692"/>
              </a:xfrm>
            </p:grpSpPr>
            <p:sp>
              <p:nvSpPr>
                <p:cNvPr id="26633" name="Oval 9"/>
                <p:cNvSpPr>
                  <a:spLocks noChangeArrowheads="1"/>
                </p:cNvSpPr>
                <p:nvPr/>
              </p:nvSpPr>
              <p:spPr bwMode="auto">
                <a:xfrm>
                  <a:off x="2827" y="2638"/>
                  <a:ext cx="453" cy="635"/>
                </a:xfrm>
                <a:prstGeom prst="ellipse">
                  <a:avLst/>
                </a:prstGeom>
                <a:solidFill>
                  <a:schemeClr val="bg1"/>
                </a:solidFill>
                <a:ln w="57150">
                  <a:solidFill>
                    <a:srgbClr val="FF0000"/>
                  </a:solidFill>
                  <a:round/>
                  <a:headEnd/>
                  <a:tailEnd/>
                </a:ln>
                <a:effectLst/>
              </p:spPr>
              <p:txBody>
                <a:bodyPr wrap="none" anchor="ctr"/>
                <a:lstStyle/>
                <a:p>
                  <a:endParaRPr lang="ru-RU"/>
                </a:p>
              </p:txBody>
            </p:sp>
            <p:sp>
              <p:nvSpPr>
                <p:cNvPr id="26634" name="Text Box 10"/>
                <p:cNvSpPr txBox="1">
                  <a:spLocks noChangeArrowheads="1"/>
                </p:cNvSpPr>
                <p:nvPr/>
              </p:nvSpPr>
              <p:spPr bwMode="auto">
                <a:xfrm>
                  <a:off x="2841" y="2614"/>
                  <a:ext cx="439" cy="692"/>
                </a:xfrm>
                <a:prstGeom prst="rect">
                  <a:avLst/>
                </a:prstGeom>
                <a:noFill/>
                <a:ln w="9525">
                  <a:noFill/>
                  <a:miter lim="800000"/>
                  <a:headEnd/>
                  <a:tailEnd/>
                </a:ln>
                <a:effectLst/>
              </p:spPr>
              <p:txBody>
                <a:bodyPr>
                  <a:spAutoFit/>
                </a:bodyPr>
                <a:lstStyle/>
                <a:p>
                  <a:r>
                    <a:rPr lang="ru-RU" sz="6600" b="1">
                      <a:solidFill>
                        <a:srgbClr val="FF0000"/>
                      </a:solidFill>
                    </a:rPr>
                    <a:t>?</a:t>
                  </a:r>
                </a:p>
              </p:txBody>
            </p:sp>
          </p:grpSp>
        </p:grpSp>
        <p:sp>
          <p:nvSpPr>
            <p:cNvPr id="26635" name="Text Box 11"/>
            <p:cNvSpPr txBox="1">
              <a:spLocks noChangeArrowheads="1"/>
            </p:cNvSpPr>
            <p:nvPr/>
          </p:nvSpPr>
          <p:spPr bwMode="auto">
            <a:xfrm>
              <a:off x="2447" y="2366"/>
              <a:ext cx="988" cy="558"/>
            </a:xfrm>
            <a:prstGeom prst="rect">
              <a:avLst/>
            </a:prstGeom>
            <a:noFill/>
            <a:ln w="9525">
              <a:noFill/>
              <a:miter lim="800000"/>
              <a:headEnd/>
              <a:tailEnd/>
            </a:ln>
            <a:effectLst/>
          </p:spPr>
          <p:txBody>
            <a:bodyPr wrap="none">
              <a:spAutoFit/>
            </a:bodyPr>
            <a:lstStyle/>
            <a:p>
              <a:pPr algn="ctr"/>
              <a:r>
                <a:rPr lang="ru-RU" sz="2600" b="1">
                  <a:solidFill>
                    <a:srgbClr val="990033"/>
                  </a:solidFill>
                </a:rPr>
                <a:t>Найдите</a:t>
              </a:r>
              <a:br>
                <a:rPr lang="ru-RU" sz="2600" b="1">
                  <a:solidFill>
                    <a:srgbClr val="990033"/>
                  </a:solidFill>
                </a:rPr>
              </a:br>
              <a:r>
                <a:rPr lang="ru-RU" sz="2600" b="1">
                  <a:solidFill>
                    <a:srgbClr val="990033"/>
                  </a:solidFill>
                </a:rPr>
                <a:t>отличие</a:t>
              </a:r>
            </a:p>
          </p:txBody>
        </p:sp>
        <p:sp>
          <p:nvSpPr>
            <p:cNvPr id="26636" name="Line 12"/>
            <p:cNvSpPr>
              <a:spLocks noChangeShapeType="1"/>
            </p:cNvSpPr>
            <p:nvPr/>
          </p:nvSpPr>
          <p:spPr bwMode="auto">
            <a:xfrm>
              <a:off x="932" y="3385"/>
              <a:ext cx="3992" cy="0"/>
            </a:xfrm>
            <a:prstGeom prst="line">
              <a:avLst/>
            </a:prstGeom>
            <a:noFill/>
            <a:ln w="57150">
              <a:solidFill>
                <a:schemeClr val="accent2"/>
              </a:solidFill>
              <a:round/>
              <a:headEnd/>
              <a:tailEnd/>
            </a:ln>
            <a:effectLst/>
          </p:spPr>
          <p:txBody>
            <a:bodyPr/>
            <a:lstStyle/>
            <a:p>
              <a:endParaRPr lang="ru-RU"/>
            </a:p>
          </p:txBody>
        </p:sp>
      </p:grpSp>
      <p:sp>
        <p:nvSpPr>
          <p:cNvPr id="26637" name="Text Box 13"/>
          <p:cNvSpPr txBox="1">
            <a:spLocks noChangeArrowheads="1"/>
          </p:cNvSpPr>
          <p:nvPr/>
        </p:nvSpPr>
        <p:spPr bwMode="auto">
          <a:xfrm>
            <a:off x="458788" y="5484813"/>
            <a:ext cx="8383587" cy="946150"/>
          </a:xfrm>
          <a:prstGeom prst="rect">
            <a:avLst/>
          </a:prstGeom>
          <a:noFill/>
          <a:ln w="9525">
            <a:noFill/>
            <a:miter lim="800000"/>
            <a:headEnd/>
            <a:tailEnd/>
          </a:ln>
          <a:effectLst/>
        </p:spPr>
        <p:txBody>
          <a:bodyPr wrap="none">
            <a:spAutoFit/>
          </a:bodyPr>
          <a:lstStyle/>
          <a:p>
            <a:pPr algn="ctr"/>
            <a:r>
              <a:rPr lang="ru-RU" sz="2800" b="1">
                <a:solidFill>
                  <a:srgbClr val="FF0000"/>
                </a:solidFill>
              </a:rPr>
              <a:t>Способностью  предвидеть</a:t>
            </a:r>
            <a:br>
              <a:rPr lang="ru-RU" sz="2800" b="1">
                <a:solidFill>
                  <a:srgbClr val="FF0000"/>
                </a:solidFill>
              </a:rPr>
            </a:br>
            <a:r>
              <a:rPr lang="ru-RU" sz="2800" b="1">
                <a:solidFill>
                  <a:srgbClr val="FF0000"/>
                </a:solidFill>
              </a:rPr>
              <a:t>и поступать в соответствии с предвидением !</a:t>
            </a:r>
          </a:p>
        </p:txBody>
      </p:sp>
      <p:sp>
        <p:nvSpPr>
          <p:cNvPr id="26639" name="Rectangle 15"/>
          <p:cNvSpPr>
            <a:spLocks noGrp="1" noChangeArrowheads="1"/>
          </p:cNvSpPr>
          <p:nvPr>
            <p:ph type="title"/>
          </p:nvPr>
        </p:nvSpPr>
        <p:spPr>
          <a:xfrm>
            <a:off x="611188" y="622300"/>
            <a:ext cx="7847012" cy="862013"/>
          </a:xfrm>
          <a:noFill/>
          <a:ln/>
        </p:spPr>
        <p:txBody>
          <a:bodyPr>
            <a:normAutofit fontScale="90000"/>
          </a:bodyPr>
          <a:lstStyle/>
          <a:p>
            <a:r>
              <a:rPr lang="ru-RU" sz="2800" b="1">
                <a:solidFill>
                  <a:srgbClr val="333399"/>
                </a:solidFill>
              </a:rPr>
              <a:t>ЧЕМ  ЧЕЛОВЕК  ОТЛИЧАЕТСЯ </a:t>
            </a:r>
            <a:br>
              <a:rPr lang="ru-RU" sz="2800" b="1">
                <a:solidFill>
                  <a:srgbClr val="333399"/>
                </a:solidFill>
              </a:rPr>
            </a:br>
            <a:r>
              <a:rPr lang="ru-RU" sz="2800" b="1">
                <a:solidFill>
                  <a:srgbClr val="333399"/>
                </a:solidFill>
              </a:rPr>
              <a:t>ОТ  ДРУГИХ  ЖИВОТНЫХ</a:t>
            </a:r>
            <a:r>
              <a:rPr lang="ru-RU" sz="2800">
                <a:solidFill>
                  <a:srgbClr val="333399"/>
                </a:solidFill>
              </a:rPr>
              <a:t> </a:t>
            </a:r>
            <a:r>
              <a:rPr lang="ru-RU" sz="2800" b="1">
                <a:solidFill>
                  <a:srgbClr val="333399"/>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fade">
                                      <p:cBhvr>
                                        <p:cTn id="7" dur="1600" decel="100000"/>
                                        <p:tgtEl>
                                          <p:spTgt spid="26637"/>
                                        </p:tgtEl>
                                      </p:cBhvr>
                                    </p:animEffect>
                                    <p:anim calcmode="lin" valueType="num">
                                      <p:cBhvr>
                                        <p:cTn id="8" dur="1600" decel="100000" fill="hold"/>
                                        <p:tgtEl>
                                          <p:spTgt spid="26637"/>
                                        </p:tgtEl>
                                        <p:attrNameLst>
                                          <p:attrName>style.rotation</p:attrName>
                                        </p:attrNameLst>
                                      </p:cBhvr>
                                      <p:tavLst>
                                        <p:tav tm="0">
                                          <p:val>
                                            <p:fltVal val="-90"/>
                                          </p:val>
                                        </p:tav>
                                        <p:tav tm="100000">
                                          <p:val>
                                            <p:fltVal val="0"/>
                                          </p:val>
                                        </p:tav>
                                      </p:tavLst>
                                    </p:anim>
                                    <p:anim calcmode="lin" valueType="num">
                                      <p:cBhvr>
                                        <p:cTn id="9" dur="1600" decel="100000" fill="hold"/>
                                        <p:tgtEl>
                                          <p:spTgt spid="26637"/>
                                        </p:tgtEl>
                                        <p:attrNameLst>
                                          <p:attrName>ppt_x</p:attrName>
                                        </p:attrNameLst>
                                      </p:cBhvr>
                                      <p:tavLst>
                                        <p:tav tm="0">
                                          <p:val>
                                            <p:strVal val="#ppt_x+0.4"/>
                                          </p:val>
                                        </p:tav>
                                        <p:tav tm="100000">
                                          <p:val>
                                            <p:strVal val="#ppt_x-0.05"/>
                                          </p:val>
                                        </p:tav>
                                      </p:tavLst>
                                    </p:anim>
                                    <p:anim calcmode="lin" valueType="num">
                                      <p:cBhvr>
                                        <p:cTn id="10" dur="1600" decel="100000" fill="hold"/>
                                        <p:tgtEl>
                                          <p:spTgt spid="2663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663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66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81000" y="914401"/>
          <a:ext cx="8229599" cy="4688972"/>
        </p:xfrm>
        <a:graphic>
          <a:graphicData uri="http://schemas.openxmlformats.org/drawingml/2006/table">
            <a:tbl>
              <a:tblPr/>
              <a:tblGrid>
                <a:gridCol w="3244363"/>
                <a:gridCol w="3921206"/>
                <a:gridCol w="1064030"/>
              </a:tblGrid>
              <a:tr h="478589">
                <a:tc>
                  <a:txBody>
                    <a:bodyPr/>
                    <a:lstStyle/>
                    <a:p>
                      <a:pPr algn="ctr">
                        <a:spcAft>
                          <a:spcPts val="0"/>
                        </a:spcAft>
                      </a:pPr>
                      <a:r>
                        <a:rPr lang="ru-RU" sz="2000" b="1" dirty="0">
                          <a:latin typeface="Times New Roman"/>
                          <a:ea typeface="Times New Roman"/>
                        </a:rPr>
                        <a:t>Вероятность отказа</a:t>
                      </a:r>
                      <a:endParaRPr lang="ru-RU" sz="2000" dirty="0">
                        <a:latin typeface="Times New Roman"/>
                        <a:ea typeface="Times New Roman"/>
                      </a:endParaRP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latin typeface="Times New Roman"/>
                          <a:ea typeface="Times New Roman"/>
                        </a:rPr>
                        <a:t>Критерии: Возникновение причины</a:t>
                      </a:r>
                      <a:endParaRPr lang="ru-RU" sz="2000" dirty="0">
                        <a:latin typeface="Times New Roman"/>
                        <a:ea typeface="Times New Roman"/>
                      </a:endParaRP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latin typeface="Times New Roman"/>
                          <a:ea typeface="Times New Roman"/>
                        </a:rPr>
                        <a:t>Ранг</a:t>
                      </a:r>
                      <a:endParaRPr lang="ru-RU" sz="2000">
                        <a:latin typeface="Times New Roman"/>
                        <a:ea typeface="Times New Roman"/>
                      </a:endParaRP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589">
                <a:tc>
                  <a:txBody>
                    <a:bodyPr/>
                    <a:lstStyle/>
                    <a:p>
                      <a:pPr algn="ctr">
                        <a:spcAft>
                          <a:spcPts val="0"/>
                        </a:spcAft>
                      </a:pPr>
                      <a:r>
                        <a:rPr lang="ru-RU" sz="2000" dirty="0">
                          <a:latin typeface="Times New Roman"/>
                          <a:ea typeface="Times New Roman"/>
                        </a:rPr>
                        <a:t>Очень высокая</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&gt;</a:t>
                      </a:r>
                      <a:r>
                        <a:rPr lang="ru-RU" sz="2000">
                          <a:latin typeface="Times New Roman"/>
                          <a:ea typeface="Times New Roman"/>
                        </a:rPr>
                        <a:t>3,9 на 1 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10</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rowSpan="3">
                  <a:txBody>
                    <a:bodyPr/>
                    <a:lstStyle/>
                    <a:p>
                      <a:pPr algn="ctr">
                        <a:spcAft>
                          <a:spcPts val="0"/>
                        </a:spcAft>
                      </a:pPr>
                      <a:r>
                        <a:rPr lang="ru-RU" sz="2000" dirty="0">
                          <a:latin typeface="Times New Roman"/>
                          <a:ea typeface="Times New Roman"/>
                        </a:rPr>
                        <a:t>Высокая</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&gt;3,6 на 1 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9</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vMerge="1">
                  <a:txBody>
                    <a:bodyPr/>
                    <a:lstStyle/>
                    <a:p>
                      <a:endParaRPr lang="ru-RU"/>
                    </a:p>
                  </a:txBody>
                  <a:tcPr/>
                </a:tc>
                <a:tc>
                  <a:txBody>
                    <a:bodyPr/>
                    <a:lstStyle/>
                    <a:p>
                      <a:pPr algn="ctr">
                        <a:spcAft>
                          <a:spcPts val="0"/>
                        </a:spcAft>
                      </a:pPr>
                      <a:r>
                        <a:rPr lang="ru-RU" sz="2000">
                          <a:latin typeface="Times New Roman"/>
                          <a:ea typeface="Times New Roman"/>
                        </a:rPr>
                        <a:t>&gt;2,5 на 1 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8</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vMerge="1">
                  <a:txBody>
                    <a:bodyPr/>
                    <a:lstStyle/>
                    <a:p>
                      <a:endParaRPr lang="ru-RU"/>
                    </a:p>
                  </a:txBody>
                  <a:tcPr/>
                </a:tc>
                <a:tc>
                  <a:txBody>
                    <a:bodyPr/>
                    <a:lstStyle/>
                    <a:p>
                      <a:pPr algn="ctr">
                        <a:spcAft>
                          <a:spcPts val="0"/>
                        </a:spcAft>
                      </a:pPr>
                      <a:r>
                        <a:rPr lang="ru-RU" sz="2000">
                          <a:latin typeface="Times New Roman"/>
                          <a:ea typeface="Times New Roman"/>
                        </a:rPr>
                        <a:t>&gt;1.9 на 1 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7</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rowSpan="3">
                  <a:txBody>
                    <a:bodyPr/>
                    <a:lstStyle/>
                    <a:p>
                      <a:pPr algn="ctr">
                        <a:spcAft>
                          <a:spcPts val="0"/>
                        </a:spcAft>
                      </a:pPr>
                      <a:r>
                        <a:rPr lang="ru-RU" sz="2000" dirty="0">
                          <a:latin typeface="Times New Roman"/>
                          <a:ea typeface="Times New Roman"/>
                        </a:rPr>
                        <a:t>Умеренная</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&gt;0.67 на 1 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6</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237">
                <a:tc vMerge="1">
                  <a:txBody>
                    <a:bodyPr/>
                    <a:lstStyle/>
                    <a:p>
                      <a:endParaRPr lang="ru-RU"/>
                    </a:p>
                  </a:txBody>
                  <a:tcPr/>
                </a:tc>
                <a:tc>
                  <a:txBody>
                    <a:bodyPr/>
                    <a:lstStyle/>
                    <a:p>
                      <a:pPr algn="ctr">
                        <a:spcAft>
                          <a:spcPts val="0"/>
                        </a:spcAft>
                      </a:pPr>
                      <a:r>
                        <a:rPr lang="ru-RU" sz="2000">
                          <a:latin typeface="Times New Roman"/>
                          <a:ea typeface="Times New Roman"/>
                        </a:rPr>
                        <a:t>&gt;0.61 на 1 </a:t>
                      </a:r>
                    </a:p>
                    <a:p>
                      <a:pPr algn="ctr">
                        <a:spcAft>
                          <a:spcPts val="0"/>
                        </a:spcAft>
                      </a:pPr>
                      <a:r>
                        <a:rPr lang="ru-RU" sz="2000">
                          <a:latin typeface="Times New Roman"/>
                          <a:ea typeface="Times New Roman"/>
                        </a:rPr>
                        <a:t>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5</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589">
                <a:tc vMerge="1">
                  <a:txBody>
                    <a:bodyPr/>
                    <a:lstStyle/>
                    <a:p>
                      <a:endParaRPr lang="ru-RU"/>
                    </a:p>
                  </a:txBody>
                  <a:tcPr/>
                </a:tc>
                <a:tc>
                  <a:txBody>
                    <a:bodyPr/>
                    <a:lstStyle/>
                    <a:p>
                      <a:pPr algn="ctr">
                        <a:spcAft>
                          <a:spcPts val="0"/>
                        </a:spcAft>
                      </a:pPr>
                      <a:r>
                        <a:rPr lang="ru-RU" sz="2000">
                          <a:latin typeface="Times New Roman"/>
                          <a:ea typeface="Times New Roman"/>
                        </a:rPr>
                        <a:t>&gt;0.53 на 1 млн.поездо-км</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4</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rowSpan="2">
                  <a:txBody>
                    <a:bodyPr/>
                    <a:lstStyle/>
                    <a:p>
                      <a:pPr algn="ctr">
                        <a:spcAft>
                          <a:spcPts val="0"/>
                        </a:spcAft>
                      </a:pPr>
                      <a:r>
                        <a:rPr lang="ru-RU" sz="2000" dirty="0">
                          <a:latin typeface="Times New Roman"/>
                          <a:ea typeface="Times New Roman"/>
                        </a:rPr>
                        <a:t>Низкая</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&gt;0.17 на 1 </a:t>
                      </a:r>
                      <a:r>
                        <a:rPr lang="ru-RU" sz="2000" dirty="0" err="1">
                          <a:latin typeface="Times New Roman"/>
                          <a:ea typeface="Times New Roman"/>
                        </a:rPr>
                        <a:t>млн.поездо-км</a:t>
                      </a:r>
                      <a:endParaRPr lang="ru-RU" sz="2000" dirty="0">
                        <a:latin typeface="Times New Roman"/>
                        <a:ea typeface="Times New Roman"/>
                      </a:endParaRP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3</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vMerge="1">
                  <a:txBody>
                    <a:bodyPr/>
                    <a:lstStyle/>
                    <a:p>
                      <a:endParaRPr lang="ru-RU"/>
                    </a:p>
                  </a:txBody>
                  <a:tcPr/>
                </a:tc>
                <a:tc>
                  <a:txBody>
                    <a:bodyPr/>
                    <a:lstStyle/>
                    <a:p>
                      <a:pPr algn="ctr">
                        <a:spcAft>
                          <a:spcPts val="0"/>
                        </a:spcAft>
                      </a:pPr>
                      <a:r>
                        <a:rPr lang="ru-RU" sz="2000" dirty="0">
                          <a:latin typeface="Times New Roman"/>
                          <a:ea typeface="Times New Roman"/>
                        </a:rPr>
                        <a:t>&gt;0.</a:t>
                      </a:r>
                      <a:r>
                        <a:rPr lang="en-US" sz="2000" dirty="0">
                          <a:latin typeface="Times New Roman"/>
                          <a:ea typeface="Times New Roman"/>
                        </a:rPr>
                        <a:t>0</a:t>
                      </a:r>
                      <a:r>
                        <a:rPr lang="ru-RU" sz="2000" dirty="0">
                          <a:latin typeface="Times New Roman"/>
                          <a:ea typeface="Times New Roman"/>
                        </a:rPr>
                        <a:t>6 на 1 </a:t>
                      </a:r>
                      <a:r>
                        <a:rPr lang="ru-RU" sz="2000" dirty="0" err="1">
                          <a:latin typeface="Times New Roman"/>
                          <a:ea typeface="Times New Roman"/>
                        </a:rPr>
                        <a:t>млн.поездо-км</a:t>
                      </a:r>
                      <a:endParaRPr lang="ru-RU" sz="2000" dirty="0">
                        <a:latin typeface="Times New Roman"/>
                        <a:ea typeface="Times New Roman"/>
                      </a:endParaRP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Times New Roman"/>
                          <a:ea typeface="Times New Roman"/>
                        </a:rPr>
                        <a:t>2</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42">
                <a:tc>
                  <a:txBody>
                    <a:bodyPr/>
                    <a:lstStyle/>
                    <a:p>
                      <a:pPr algn="ctr">
                        <a:spcAft>
                          <a:spcPts val="0"/>
                        </a:spcAft>
                      </a:pPr>
                      <a:r>
                        <a:rPr lang="ru-RU" sz="2000">
                          <a:latin typeface="Times New Roman"/>
                          <a:ea typeface="Times New Roman"/>
                        </a:rPr>
                        <a:t>Малая</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&gt;0.</a:t>
                      </a:r>
                      <a:r>
                        <a:rPr lang="en-US" sz="2000" dirty="0">
                          <a:latin typeface="Times New Roman"/>
                          <a:ea typeface="Times New Roman"/>
                        </a:rPr>
                        <a:t>0</a:t>
                      </a:r>
                      <a:r>
                        <a:rPr lang="ru-RU" sz="2000" dirty="0">
                          <a:latin typeface="Times New Roman"/>
                          <a:ea typeface="Times New Roman"/>
                        </a:rPr>
                        <a:t>2 на 1 </a:t>
                      </a:r>
                      <a:r>
                        <a:rPr lang="ru-RU" sz="2000" dirty="0" err="1">
                          <a:latin typeface="Times New Roman"/>
                          <a:ea typeface="Times New Roman"/>
                        </a:rPr>
                        <a:t>млн.поездо-км</a:t>
                      </a:r>
                      <a:endParaRPr lang="ru-RU" sz="2000" dirty="0">
                        <a:latin typeface="Times New Roman"/>
                        <a:ea typeface="Times New Roman"/>
                      </a:endParaRP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1</a:t>
                      </a:r>
                    </a:p>
                  </a:txBody>
                  <a:tcPr marL="30079" marR="3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2" name="Rectangle 2"/>
          <p:cNvSpPr>
            <a:spLocks noChangeArrowheads="1"/>
          </p:cNvSpPr>
          <p:nvPr/>
        </p:nvSpPr>
        <p:spPr bwMode="auto">
          <a:xfrm>
            <a:off x="1447800" y="228600"/>
            <a:ext cx="616329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Шкала оценок возникновения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O</a:t>
            </a:r>
            <a:r>
              <a:rPr kumimoji="0" lang="ru-RU"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DFMEA</a:t>
            </a:r>
            <a:r>
              <a:rPr kumimoji="0" lang="ru-RU"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prstGeom prst="rect">
            <a:avLst/>
          </a:prstGeom>
          <a:noFill/>
          <a:ln w="9525">
            <a:noFill/>
            <a:miter lim="800000"/>
            <a:headEnd/>
            <a:tailEnd/>
          </a:ln>
          <a:effectLst/>
        </p:spPr>
        <p:txBody>
          <a:bodyPr wrap="none" lIns="92075" tIns="46038" rIns="92075" bIns="46038">
            <a:spAutoFit/>
          </a:bodyPr>
          <a:lstStyle/>
          <a:p>
            <a:r>
              <a:rPr lang="ru-RU" sz="2400" dirty="0">
                <a:solidFill>
                  <a:schemeClr val="tx2"/>
                </a:solidFill>
              </a:rPr>
              <a:t>ШКАЛА ОЦЕНОК ВОЗНИКНОВЕНИЯ O</a:t>
            </a:r>
            <a:r>
              <a:rPr lang="en-US" sz="2400" dirty="0">
                <a:solidFill>
                  <a:schemeClr val="tx2"/>
                </a:solidFill>
              </a:rPr>
              <a:t> </a:t>
            </a:r>
            <a:r>
              <a:rPr lang="ru-RU" sz="2400" dirty="0">
                <a:solidFill>
                  <a:schemeClr val="tx2"/>
                </a:solidFill>
              </a:rPr>
              <a:t>(</a:t>
            </a:r>
            <a:r>
              <a:rPr lang="en-US" sz="2400" dirty="0">
                <a:solidFill>
                  <a:schemeClr val="tx2"/>
                </a:solidFill>
              </a:rPr>
              <a:t>DFMEA</a:t>
            </a:r>
            <a:r>
              <a:rPr lang="ru-RU" sz="2400" dirty="0">
                <a:solidFill>
                  <a:schemeClr val="tx2"/>
                </a:solidFill>
              </a:rPr>
              <a:t>)</a:t>
            </a:r>
          </a:p>
        </p:txBody>
      </p:sp>
      <p:graphicFrame>
        <p:nvGraphicFramePr>
          <p:cNvPr id="5" name="Group 3"/>
          <p:cNvGraphicFramePr>
            <a:graphicFrameLocks noGrp="1"/>
          </p:cNvGraphicFramePr>
          <p:nvPr>
            <p:ph idx="1"/>
          </p:nvPr>
        </p:nvGraphicFramePr>
        <p:xfrm>
          <a:off x="457200" y="1600200"/>
          <a:ext cx="8597900" cy="4990338"/>
        </p:xfrm>
        <a:graphic>
          <a:graphicData uri="http://schemas.openxmlformats.org/drawingml/2006/table">
            <a:tbl>
              <a:tblPr/>
              <a:tblGrid>
                <a:gridCol w="1041400"/>
                <a:gridCol w="3975100"/>
                <a:gridCol w="2946400"/>
                <a:gridCol w="635000"/>
              </a:tblGrid>
              <a:tr h="490538">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Вероят-</a:t>
                      </a:r>
                      <a:br>
                        <a:rPr kumimoji="0" lang="ru-RU" sz="1600" b="1" i="0" u="none" strike="noStrike" cap="none" normalizeH="0" baseline="0" smtClean="0">
                          <a:ln>
                            <a:noFill/>
                          </a:ln>
                          <a:solidFill>
                            <a:schemeClr val="tx1"/>
                          </a:solidFill>
                          <a:effectLst/>
                          <a:latin typeface="Arial" pitchFamily="34" charset="0"/>
                        </a:rPr>
                      </a:br>
                      <a:r>
                        <a:rPr kumimoji="0" lang="ru-RU" sz="1600" b="1" i="0" u="none" strike="noStrike" cap="none" normalizeH="0" baseline="0" smtClean="0">
                          <a:ln>
                            <a:noFill/>
                          </a:ln>
                          <a:solidFill>
                            <a:schemeClr val="tx1"/>
                          </a:solidFill>
                          <a:effectLst/>
                          <a:latin typeface="Arial" pitchFamily="34" charset="0"/>
                        </a:rPr>
                        <a:t>ность </a:t>
                      </a:r>
                      <a:br>
                        <a:rPr kumimoji="0" lang="ru-RU" sz="1600" b="1" i="0" u="none" strike="noStrike" cap="none" normalizeH="0" baseline="0" smtClean="0">
                          <a:ln>
                            <a:noFill/>
                          </a:ln>
                          <a:solidFill>
                            <a:schemeClr val="tx1"/>
                          </a:solidFill>
                          <a:effectLst/>
                          <a:latin typeface="Arial" pitchFamily="34" charset="0"/>
                        </a:rPr>
                      </a:br>
                      <a:r>
                        <a:rPr kumimoji="0" lang="ru-RU" sz="1600" b="1" i="0" u="none" strike="noStrike" cap="none" normalizeH="0" baseline="0" smtClean="0">
                          <a:ln>
                            <a:noFill/>
                          </a:ln>
                          <a:solidFill>
                            <a:schemeClr val="tx1"/>
                          </a:solidFill>
                          <a:effectLst/>
                          <a:latin typeface="Arial" pitchFamily="34" charset="0"/>
                        </a:rPr>
                        <a:t>отказа</a:t>
                      </a:r>
                    </a:p>
                  </a:txBody>
                  <a:tcPr marL="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Критерии: возникновение причины - </a:t>
                      </a:r>
                      <a:r>
                        <a:rPr kumimoji="0" lang="en-US" sz="1600" b="1" i="0" u="none" strike="noStrike" cap="none" normalizeH="0" baseline="0" smtClean="0">
                          <a:ln>
                            <a:noFill/>
                          </a:ln>
                          <a:solidFill>
                            <a:schemeClr val="tx1"/>
                          </a:solidFill>
                          <a:effectLst/>
                          <a:latin typeface="Arial" pitchFamily="34" charset="0"/>
                        </a:rPr>
                        <a:t>DFMEA</a:t>
                      </a:r>
                      <a:r>
                        <a:rPr kumimoji="0" lang="ru-RU" sz="1600" b="1" i="0" u="none" strike="noStrike" cap="none" normalizeH="0" baseline="0" smtClean="0">
                          <a:ln>
                            <a:noFill/>
                          </a:ln>
                          <a:solidFill>
                            <a:schemeClr val="tx1"/>
                          </a:solidFill>
                          <a:effectLst/>
                          <a:latin typeface="Arial" pitchFamily="34" charset="0"/>
                        </a:rPr>
                        <a:t> (срок эксплуатации/ долговечности элемента/ транспортного средства)</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Критерии: Возникновение причины - </a:t>
                      </a:r>
                      <a:r>
                        <a:rPr kumimoji="0" lang="en-US" sz="1400" b="1" i="0" u="none" strike="noStrike" cap="none" normalizeH="0" baseline="0" smtClean="0">
                          <a:ln>
                            <a:noFill/>
                          </a:ln>
                          <a:solidFill>
                            <a:schemeClr val="tx1"/>
                          </a:solidFill>
                          <a:effectLst/>
                          <a:latin typeface="Arial" pitchFamily="34" charset="0"/>
                        </a:rPr>
                        <a:t>DFMEA</a:t>
                      </a:r>
                      <a:r>
                        <a:rPr kumimoji="0" lang="ru-RU" sz="1400" b="1" i="0" u="none" strike="noStrike" cap="none" normalizeH="0" baseline="0" smtClean="0">
                          <a:ln>
                            <a:noFill/>
                          </a:ln>
                          <a:solidFill>
                            <a:schemeClr val="tx1"/>
                          </a:solidFill>
                          <a:effectLst/>
                          <a:latin typeface="Arial" pitchFamily="34" charset="0"/>
                        </a:rPr>
                        <a:t/>
                      </a:r>
                      <a:br>
                        <a:rPr kumimoji="0" lang="ru-RU" sz="1400" b="1" i="0" u="none" strike="noStrike" cap="none" normalizeH="0" baseline="0" smtClean="0">
                          <a:ln>
                            <a:noFill/>
                          </a:ln>
                          <a:solidFill>
                            <a:schemeClr val="tx1"/>
                          </a:solidFill>
                          <a:effectLst/>
                          <a:latin typeface="Arial" pitchFamily="34" charset="0"/>
                        </a:rPr>
                      </a:br>
                      <a:r>
                        <a:rPr kumimoji="0" lang="ru-RU" sz="1400" b="1" i="0" u="none" strike="noStrike" cap="none" normalizeH="0" baseline="0" smtClean="0">
                          <a:ln>
                            <a:noFill/>
                          </a:ln>
                          <a:solidFill>
                            <a:schemeClr val="tx1"/>
                          </a:solidFill>
                          <a:effectLst/>
                          <a:latin typeface="Arial" pitchFamily="34" charset="0"/>
                        </a:rPr>
                        <a:t>(возможные частоты отказов)</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Ранг</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Очень </a:t>
                      </a:r>
                      <a:br>
                        <a:rPr kumimoji="0" lang="ru-RU" sz="1600" b="1" i="0" u="none" strike="noStrike" cap="none" normalizeH="0" baseline="0" smtClean="0">
                          <a:ln>
                            <a:noFill/>
                          </a:ln>
                          <a:solidFill>
                            <a:schemeClr val="tx1"/>
                          </a:solidFill>
                          <a:effectLst/>
                          <a:latin typeface="Arial" pitchFamily="34" charset="0"/>
                        </a:rPr>
                      </a:br>
                      <a:r>
                        <a:rPr kumimoji="0" lang="ru-RU" sz="1600" b="1" i="0" u="none" strike="noStrike" cap="none" normalizeH="0" baseline="0" smtClean="0">
                          <a:ln>
                            <a:noFill/>
                          </a:ln>
                          <a:solidFill>
                            <a:schemeClr val="tx1"/>
                          </a:solidFill>
                          <a:effectLst/>
                          <a:latin typeface="Arial" pitchFamily="34" charset="0"/>
                        </a:rPr>
                        <a:t>высо-</a:t>
                      </a:r>
                      <a:br>
                        <a:rPr kumimoji="0" lang="ru-RU" sz="1600" b="1" i="0" u="none" strike="noStrike" cap="none" normalizeH="0" baseline="0" smtClean="0">
                          <a:ln>
                            <a:noFill/>
                          </a:ln>
                          <a:solidFill>
                            <a:schemeClr val="tx1"/>
                          </a:solidFill>
                          <a:effectLst/>
                          <a:latin typeface="Arial" pitchFamily="34" charset="0"/>
                        </a:rPr>
                      </a:br>
                      <a:r>
                        <a:rPr kumimoji="0" lang="ru-RU" sz="1600" b="1" i="0" u="none" strike="noStrike" cap="none" normalizeH="0" baseline="0" smtClean="0">
                          <a:ln>
                            <a:noFill/>
                          </a:ln>
                          <a:solidFill>
                            <a:schemeClr val="tx1"/>
                          </a:solidFill>
                          <a:effectLst/>
                          <a:latin typeface="Arial" pitchFamily="34" charset="0"/>
                        </a:rPr>
                        <a:t>кая</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Новая технология/новая конструкция без истории</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rPr>
                        <a:t>100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10</a:t>
                      </a:r>
                      <a:r>
                        <a:rPr kumimoji="0" lang="ru-RU" sz="1600" b="0" i="0" u="none" strike="noStrike" cap="none" normalizeH="0" baseline="0" smtClean="0">
                          <a:ln>
                            <a:noFill/>
                          </a:ln>
                          <a:solidFill>
                            <a:schemeClr val="tx1"/>
                          </a:solidFill>
                          <a:effectLst/>
                          <a:latin typeface="Arial" pitchFamily="34" charset="0"/>
                        </a:rPr>
                        <a:t>)</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10</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300">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Высо-кая</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Отказ неизбежен в новой конструкции, при новом применении или при изменении в рабочем цикле/условиях эксплуатации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50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20</a:t>
                      </a:r>
                      <a:r>
                        <a:rPr kumimoji="0" lang="ru-RU" sz="1600" b="0" i="0" u="none" strike="noStrike" cap="none" normalizeH="0" baseline="0" smtClean="0">
                          <a:ln>
                            <a:noFill/>
                          </a:ln>
                          <a:solidFill>
                            <a:schemeClr val="tx1"/>
                          </a:solidFill>
                          <a:effectLst/>
                          <a:latin typeface="Arial" pitchFamily="34" charset="0"/>
                        </a:rPr>
                        <a:t>)</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9</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6088">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Отказ возможен в новой конструкции, новом применении или при изменении в рабочем цикле/условиях эксплуатации</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20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50</a:t>
                      </a:r>
                      <a:r>
                        <a:rPr kumimoji="0" lang="ru-RU" sz="1600" b="0" i="0" u="none" strike="noStrike" cap="none" normalizeH="0" baseline="0" smtClean="0">
                          <a:ln>
                            <a:noFill/>
                          </a:ln>
                          <a:solidFill>
                            <a:schemeClr val="tx1"/>
                          </a:solidFill>
                          <a:effectLst/>
                          <a:latin typeface="Arial" pitchFamily="34" charset="0"/>
                        </a:rPr>
                        <a:t>)</a:t>
                      </a:r>
                      <a:endParaRPr kumimoji="0" lang="ru-RU" sz="1800" b="0" i="0" u="none" strike="noStrike" cap="none" normalizeH="0" baseline="0" smtClean="0">
                        <a:ln>
                          <a:noFill/>
                        </a:ln>
                        <a:solidFill>
                          <a:schemeClr val="tx1"/>
                        </a:solidFill>
                        <a:effectLst/>
                        <a:latin typeface="Arial" pitchFamily="34" charset="0"/>
                      </a:endParaRP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8</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6088">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Отказ не ясен в новой конструкции, новом применении или при изменении в рабочем цикле/условиях эксплуатации</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10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100</a:t>
                      </a:r>
                      <a:r>
                        <a:rPr kumimoji="0" lang="ru-RU" sz="1600" b="0" i="0" u="none" strike="noStrike" cap="none" normalizeH="0" baseline="0" smtClean="0">
                          <a:ln>
                            <a:noFill/>
                          </a:ln>
                          <a:solidFill>
                            <a:schemeClr val="tx1"/>
                          </a:solidFill>
                          <a:effectLst/>
                          <a:latin typeface="Arial" pitchFamily="34" charset="0"/>
                        </a:rPr>
                        <a:t>)</a:t>
                      </a:r>
                      <a:endParaRPr kumimoji="0" lang="ru-RU" sz="1800" b="0" i="0" u="none" strike="noStrike" cap="none" normalizeH="0" baseline="0" smtClean="0">
                        <a:ln>
                          <a:noFill/>
                        </a:ln>
                        <a:solidFill>
                          <a:schemeClr val="tx1"/>
                        </a:solidFill>
                        <a:effectLst/>
                        <a:latin typeface="Arial" pitchFamily="34" charset="0"/>
                      </a:endParaRP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7</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6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Умерен-ная</a:t>
                      </a:r>
                      <a:r>
                        <a:rPr kumimoji="0" lang="ru-RU" sz="1600" b="0" i="0" u="none" strike="noStrike" cap="none" normalizeH="0" baseline="0" smtClean="0">
                          <a:ln>
                            <a:noFill/>
                          </a:ln>
                          <a:solidFill>
                            <a:schemeClr val="tx1"/>
                          </a:solidFill>
                          <a:effectLst/>
                          <a:latin typeface="Arial" pitchFamily="34" charset="0"/>
                        </a:rPr>
                        <a:t> </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Частое возникновение отказов, связанное с подобными конструкциями или  моделированием и тестированием конструкции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2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500</a:t>
                      </a:r>
                      <a:r>
                        <a:rPr kumimoji="0" lang="ru-RU" sz="1600" b="0" i="0" u="none" strike="noStrike" cap="none" normalizeH="0" baseline="0" smtClean="0">
                          <a:ln>
                            <a:noFill/>
                          </a:ln>
                          <a:solidFill>
                            <a:schemeClr val="tx1"/>
                          </a:solidFill>
                          <a:effectLst/>
                          <a:latin typeface="Arial" pitchFamily="34" charset="0"/>
                        </a:rPr>
                        <a:t>)</a:t>
                      </a:r>
                      <a:endParaRPr kumimoji="0" lang="ru-RU" sz="1800" b="0" i="0" u="none" strike="noStrike" cap="none" normalizeH="0" baseline="0" smtClean="0">
                        <a:ln>
                          <a:noFill/>
                        </a:ln>
                        <a:solidFill>
                          <a:schemeClr val="tx1"/>
                        </a:solidFill>
                        <a:effectLst/>
                        <a:latin typeface="Arial" pitchFamily="34" charset="0"/>
                      </a:endParaRP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6</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1"/>
          </p:nvPr>
        </p:nvGraphicFramePr>
        <p:xfrm>
          <a:off x="457200" y="1447800"/>
          <a:ext cx="8597900" cy="5542852"/>
        </p:xfrm>
        <a:graphic>
          <a:graphicData uri="http://schemas.openxmlformats.org/drawingml/2006/table">
            <a:tbl>
              <a:tblPr/>
              <a:tblGrid>
                <a:gridCol w="1041400"/>
                <a:gridCol w="3975100"/>
                <a:gridCol w="2946400"/>
                <a:gridCol w="635000"/>
              </a:tblGrid>
              <a:tr h="1158240">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Arial" pitchFamily="34" charset="0"/>
                        </a:rPr>
                        <a:t>Вероят</a:t>
                      </a:r>
                      <a:r>
                        <a:rPr kumimoji="0" lang="ru-RU" sz="1600" b="1" i="0" u="none" strike="noStrike" cap="none" normalizeH="0" baseline="0" dirty="0" smtClean="0">
                          <a:ln>
                            <a:noFill/>
                          </a:ln>
                          <a:solidFill>
                            <a:schemeClr val="tx1"/>
                          </a:solidFill>
                          <a:effectLst/>
                          <a:latin typeface="Arial" pitchFamily="34" charset="0"/>
                        </a:rPr>
                        <a:t>-</a:t>
                      </a:r>
                      <a:br>
                        <a:rPr kumimoji="0" lang="ru-RU" sz="1600" b="1" i="0" u="none" strike="noStrike" cap="none" normalizeH="0" baseline="0" dirty="0" smtClean="0">
                          <a:ln>
                            <a:noFill/>
                          </a:ln>
                          <a:solidFill>
                            <a:schemeClr val="tx1"/>
                          </a:solidFill>
                          <a:effectLst/>
                          <a:latin typeface="Arial" pitchFamily="34" charset="0"/>
                        </a:rPr>
                      </a:br>
                      <a:r>
                        <a:rPr kumimoji="0" lang="ru-RU" sz="1600" b="1" i="0" u="none" strike="noStrike" cap="none" normalizeH="0" baseline="0" dirty="0" err="1" smtClean="0">
                          <a:ln>
                            <a:noFill/>
                          </a:ln>
                          <a:solidFill>
                            <a:schemeClr val="tx1"/>
                          </a:solidFill>
                          <a:effectLst/>
                          <a:latin typeface="Arial" pitchFamily="34" charset="0"/>
                        </a:rPr>
                        <a:t>ность</a:t>
                      </a:r>
                      <a:r>
                        <a:rPr kumimoji="0" lang="ru-RU" sz="1600" b="1" i="0" u="none" strike="noStrike" cap="none" normalizeH="0" baseline="0" dirty="0" smtClean="0">
                          <a:ln>
                            <a:noFill/>
                          </a:ln>
                          <a:solidFill>
                            <a:schemeClr val="tx1"/>
                          </a:solidFill>
                          <a:effectLst/>
                          <a:latin typeface="Arial" pitchFamily="34" charset="0"/>
                        </a:rPr>
                        <a:t> </a:t>
                      </a:r>
                      <a:br>
                        <a:rPr kumimoji="0" lang="ru-RU" sz="1600" b="1" i="0" u="none" strike="noStrike" cap="none" normalizeH="0" baseline="0" dirty="0" smtClean="0">
                          <a:ln>
                            <a:noFill/>
                          </a:ln>
                          <a:solidFill>
                            <a:schemeClr val="tx1"/>
                          </a:solidFill>
                          <a:effectLst/>
                          <a:latin typeface="Arial" pitchFamily="34" charset="0"/>
                        </a:rPr>
                      </a:br>
                      <a:r>
                        <a:rPr kumimoji="0" lang="ru-RU" sz="1600" b="1" i="0" u="none" strike="noStrike" cap="none" normalizeH="0" baseline="0" dirty="0" smtClean="0">
                          <a:ln>
                            <a:noFill/>
                          </a:ln>
                          <a:solidFill>
                            <a:schemeClr val="tx1"/>
                          </a:solidFill>
                          <a:effectLst/>
                          <a:latin typeface="Arial" pitchFamily="34" charset="0"/>
                        </a:rPr>
                        <a:t>отказа</a:t>
                      </a:r>
                    </a:p>
                  </a:txBody>
                  <a:tcPr marL="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Критерии: возникновение причины - </a:t>
                      </a:r>
                      <a:r>
                        <a:rPr kumimoji="0" lang="en-US" sz="1600" b="1" i="0" u="none" strike="noStrike" cap="none" normalizeH="0" baseline="0" smtClean="0">
                          <a:ln>
                            <a:noFill/>
                          </a:ln>
                          <a:solidFill>
                            <a:schemeClr val="tx1"/>
                          </a:solidFill>
                          <a:effectLst/>
                          <a:latin typeface="Arial" pitchFamily="34" charset="0"/>
                        </a:rPr>
                        <a:t>DFMEA</a:t>
                      </a:r>
                      <a:r>
                        <a:rPr kumimoji="0" lang="ru-RU" sz="1600" b="1" i="0" u="none" strike="noStrike" cap="none" normalizeH="0" baseline="0" smtClean="0">
                          <a:ln>
                            <a:noFill/>
                          </a:ln>
                          <a:solidFill>
                            <a:schemeClr val="tx1"/>
                          </a:solidFill>
                          <a:effectLst/>
                          <a:latin typeface="Arial" pitchFamily="34" charset="0"/>
                        </a:rPr>
                        <a:t> (срок эксплуатации/ долговечности элемента/ транспортного средства)</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Критерии: Возникновение причины - </a:t>
                      </a:r>
                      <a:r>
                        <a:rPr kumimoji="0" lang="en-US" sz="1400" b="1" i="0" u="none" strike="noStrike" cap="none" normalizeH="0" baseline="0" smtClean="0">
                          <a:ln>
                            <a:noFill/>
                          </a:ln>
                          <a:solidFill>
                            <a:schemeClr val="tx1"/>
                          </a:solidFill>
                          <a:effectLst/>
                          <a:latin typeface="Arial" pitchFamily="34" charset="0"/>
                        </a:rPr>
                        <a:t>DFMEA</a:t>
                      </a:r>
                      <a:r>
                        <a:rPr kumimoji="0" lang="ru-RU" sz="1400" b="1" i="0" u="none" strike="noStrike" cap="none" normalizeH="0" baseline="0" smtClean="0">
                          <a:ln>
                            <a:noFill/>
                          </a:ln>
                          <a:solidFill>
                            <a:schemeClr val="tx1"/>
                          </a:solidFill>
                          <a:effectLst/>
                          <a:latin typeface="Arial" pitchFamily="34" charset="0"/>
                        </a:rPr>
                        <a:t/>
                      </a:r>
                      <a:br>
                        <a:rPr kumimoji="0" lang="ru-RU" sz="1400" b="1" i="0" u="none" strike="noStrike" cap="none" normalizeH="0" baseline="0" smtClean="0">
                          <a:ln>
                            <a:noFill/>
                          </a:ln>
                          <a:solidFill>
                            <a:schemeClr val="tx1"/>
                          </a:solidFill>
                          <a:effectLst/>
                          <a:latin typeface="Arial" pitchFamily="34" charset="0"/>
                        </a:rPr>
                      </a:br>
                      <a:r>
                        <a:rPr kumimoji="0" lang="ru-RU" sz="1400" b="1" i="0" u="none" strike="noStrike" cap="none" normalizeH="0" baseline="0" smtClean="0">
                          <a:ln>
                            <a:noFill/>
                          </a:ln>
                          <a:solidFill>
                            <a:schemeClr val="tx1"/>
                          </a:solidFill>
                          <a:effectLst/>
                          <a:latin typeface="Arial" pitchFamily="34" charset="0"/>
                        </a:rPr>
                        <a:t>(возможные частоты отказов)</a:t>
                      </a:r>
                      <a:r>
                        <a:rPr kumimoji="0" lang="ru-RU" sz="1800" b="0" i="0" u="none" strike="noStrike" cap="none" normalizeH="0" baseline="0" smtClean="0">
                          <a:ln>
                            <a:noFill/>
                          </a:ln>
                          <a:solidFill>
                            <a:schemeClr val="tx1"/>
                          </a:solidFill>
                          <a:effectLst/>
                          <a:latin typeface="Arial" pitchFamily="34" charset="0"/>
                        </a:rPr>
                        <a:t> </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Ранг</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922338">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Умерен-ная</a:t>
                      </a:r>
                      <a:r>
                        <a:rPr kumimoji="0" lang="ru-RU" sz="1600" b="0" i="0" u="none" strike="noStrike" cap="none" normalizeH="0" baseline="0" smtClean="0">
                          <a:ln>
                            <a:noFill/>
                          </a:ln>
                          <a:solidFill>
                            <a:schemeClr val="tx1"/>
                          </a:solidFill>
                          <a:effectLst/>
                          <a:latin typeface="Arial" pitchFamily="34" charset="0"/>
                        </a:rPr>
                        <a:t> </a:t>
                      </a:r>
                      <a:endParaRPr kumimoji="0" lang="ru-RU" sz="1600" b="1" i="0" u="none" strike="noStrike" cap="none" normalizeH="0" baseline="0" smtClean="0">
                        <a:ln>
                          <a:noFill/>
                        </a:ln>
                        <a:solidFill>
                          <a:schemeClr val="tx1"/>
                        </a:solidFill>
                        <a:effectLst/>
                        <a:latin typeface="Arial" pitchFamily="34" charset="0"/>
                      </a:endParaRP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Умеренное возникновение отказов, связанное с подобными конструкциями или  моделированием и тестированием конструкции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0,5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2000</a:t>
                      </a:r>
                      <a:r>
                        <a:rPr kumimoji="0" lang="ru-RU" sz="1600" b="0" i="0" u="none" strike="noStrike" cap="none" normalizeH="0" baseline="0" smtClean="0">
                          <a:ln>
                            <a:noFill/>
                          </a:ln>
                          <a:solidFill>
                            <a:schemeClr val="tx1"/>
                          </a:solidFill>
                          <a:effectLst/>
                          <a:latin typeface="Arial" pitchFamily="34" charset="0"/>
                        </a:rPr>
                        <a:t>)</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5</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927100">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Редкое возникновение отказов, связанное с подобными конструкциями или  моделированием и тестированием конструкции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0,1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10</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000</a:t>
                      </a:r>
                      <a:r>
                        <a:rPr kumimoji="0" lang="ru-RU" sz="1600" b="0" i="0" u="none" strike="noStrike" cap="none" normalizeH="0" baseline="0" smtClean="0">
                          <a:ln>
                            <a:noFill/>
                          </a:ln>
                          <a:solidFill>
                            <a:schemeClr val="tx1"/>
                          </a:solidFill>
                          <a:effectLst/>
                          <a:latin typeface="Arial" pitchFamily="34" charset="0"/>
                        </a:rPr>
                        <a:t>)</a:t>
                      </a:r>
                    </a:p>
                    <a:p>
                      <a:pPr marL="0" marR="0" lvl="0" indent="0" algn="l" defTabSz="914400" rtl="0" eaLnBrk="0" fontAlgn="base" latinLnBrk="0" hangingPunct="0">
                        <a:lnSpc>
                          <a:spcPct val="9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pitchFamily="34" charset="0"/>
                      </a:endParaRP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4</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95250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Низкая</a:t>
                      </a:r>
                      <a:r>
                        <a:rPr kumimoji="0" lang="ru-RU" sz="1800" b="0" i="0" u="none" strike="noStrike" cap="none" normalizeH="0" baseline="0" smtClean="0">
                          <a:ln>
                            <a:noFill/>
                          </a:ln>
                          <a:solidFill>
                            <a:schemeClr val="tx1"/>
                          </a:solidFill>
                          <a:effectLst/>
                          <a:latin typeface="Arial" pitchFamily="34" charset="0"/>
                        </a:rPr>
                        <a:t> </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Очень редкое возникновение отказов, связанное с близким аналогом конструкции или в моделировании и тестировании конструкции.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0,01 на тысячу транспортных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100</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000</a:t>
                      </a:r>
                      <a:r>
                        <a:rPr kumimoji="0" lang="ru-RU" sz="1600" b="0" i="0" u="none" strike="noStrike" cap="none" normalizeH="0" baseline="0" smtClean="0">
                          <a:ln>
                            <a:noFill/>
                          </a:ln>
                          <a:solidFill>
                            <a:schemeClr val="tx1"/>
                          </a:solidFill>
                          <a:effectLst/>
                          <a:latin typeface="Arial" pitchFamily="34" charset="0"/>
                        </a:rPr>
                        <a:t>)</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3</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857250">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Практически не появляются отказы, в близких аналогах конструкции или в моделировании и тестировании конструкции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0,0</a:t>
                      </a:r>
                      <a:r>
                        <a:rPr kumimoji="0" lang="en-US" sz="1600" b="0" i="0" u="none" strike="noStrike" cap="none" normalizeH="0" baseline="0" smtClean="0">
                          <a:ln>
                            <a:noFill/>
                          </a:ln>
                          <a:solidFill>
                            <a:schemeClr val="tx1"/>
                          </a:solidFill>
                          <a:effectLst/>
                          <a:latin typeface="Arial" pitchFamily="34" charset="0"/>
                        </a:rPr>
                        <a:t>0</a:t>
                      </a:r>
                      <a:r>
                        <a:rPr kumimoji="0" lang="ru-RU" sz="1600" b="0" i="0" u="none" strike="noStrike" cap="none" normalizeH="0" baseline="0" smtClean="0">
                          <a:ln>
                            <a:noFill/>
                          </a:ln>
                          <a:solidFill>
                            <a:schemeClr val="tx1"/>
                          </a:solidFill>
                          <a:effectLst/>
                          <a:latin typeface="Arial" pitchFamily="34" charset="0"/>
                        </a:rPr>
                        <a:t>1 на тысячу транспорт</a:t>
                      </a:r>
                      <a:r>
                        <a:rPr kumimoji="0" lang="en-US" sz="1600" b="0" i="0" u="none" strike="noStrike" cap="none" normalizeH="0" baseline="0" smtClean="0">
                          <a:ln>
                            <a:noFill/>
                          </a:ln>
                          <a:solidFill>
                            <a:schemeClr val="tx1"/>
                          </a:solidFill>
                          <a:effectLst/>
                          <a:latin typeface="Arial" pitchFamily="34" charset="0"/>
                        </a:rPr>
                        <a:t>-</a:t>
                      </a:r>
                      <a:r>
                        <a:rPr kumimoji="0" lang="ru-RU" sz="1600" b="0" i="0" u="none" strike="noStrike" cap="none" normalizeH="0" baseline="0" smtClean="0">
                          <a:ln>
                            <a:noFill/>
                          </a:ln>
                          <a:solidFill>
                            <a:schemeClr val="tx1"/>
                          </a:solidFill>
                          <a:effectLst/>
                          <a:latin typeface="Arial" pitchFamily="34" charset="0"/>
                        </a:rPr>
                        <a:t>ных средств     (</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1</a:t>
                      </a:r>
                      <a:r>
                        <a:rPr kumimoji="0" lang="en-US" sz="1600" b="0" i="0" u="none" strike="noStrike" cap="none" normalizeH="0" baseline="0" smtClean="0">
                          <a:ln>
                            <a:noFill/>
                          </a:ln>
                          <a:solidFill>
                            <a:schemeClr val="tx1"/>
                          </a:solidFill>
                          <a:effectLst/>
                          <a:latin typeface="Arial" pitchFamily="34" charset="0"/>
                          <a:cs typeface="Arial" pitchFamily="34" charset="0"/>
                        </a:rPr>
                        <a:t>’0</a:t>
                      </a:r>
                      <a:r>
                        <a:rPr kumimoji="0" lang="ru-RU" sz="1600" b="0" i="0" u="none" strike="noStrike" cap="none" normalizeH="0" baseline="0" smtClean="0">
                          <a:ln>
                            <a:noFill/>
                          </a:ln>
                          <a:solidFill>
                            <a:schemeClr val="tx1"/>
                          </a:solidFill>
                          <a:effectLst/>
                          <a:latin typeface="Arial" pitchFamily="34" charset="0"/>
                          <a:cs typeface="Arial" pitchFamily="34" charset="0"/>
                        </a:rPr>
                        <a:t>00</a:t>
                      </a:r>
                      <a:r>
                        <a:rPr kumimoji="0" lang="en-US" sz="1600" b="0" i="0" u="none" strike="noStrike" cap="none" normalizeH="0" baseline="0" smtClean="0">
                          <a:ln>
                            <a:noFill/>
                          </a:ln>
                          <a:solidFill>
                            <a:schemeClr val="tx1"/>
                          </a:solidFill>
                          <a:effectLst/>
                          <a:latin typeface="Arial" pitchFamily="34" charset="0"/>
                          <a:cs typeface="Arial" pitchFamily="34" charset="0"/>
                        </a:rPr>
                        <a:t>’</a:t>
                      </a:r>
                      <a:r>
                        <a:rPr kumimoji="0" lang="ru-RU" sz="1600" b="0" i="0" u="none" strike="noStrike" cap="none" normalizeH="0" baseline="0" smtClean="0">
                          <a:ln>
                            <a:noFill/>
                          </a:ln>
                          <a:solidFill>
                            <a:schemeClr val="tx1"/>
                          </a:solidFill>
                          <a:effectLst/>
                          <a:latin typeface="Arial" pitchFamily="34" charset="0"/>
                          <a:cs typeface="Arial" pitchFamily="34" charset="0"/>
                        </a:rPr>
                        <a:t>000</a:t>
                      </a:r>
                      <a:r>
                        <a:rPr kumimoji="0" lang="ru-RU" sz="1600" b="0" i="0" u="none" strike="noStrike" cap="none" normalizeH="0" baseline="0" smtClean="0">
                          <a:ln>
                            <a:noFill/>
                          </a:ln>
                          <a:solidFill>
                            <a:schemeClr val="tx1"/>
                          </a:solidFill>
                          <a:effectLst/>
                          <a:latin typeface="Arial" pitchFamily="34" charset="0"/>
                        </a:rPr>
                        <a:t>)</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2</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4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Малая</a:t>
                      </a:r>
                      <a:r>
                        <a:rPr kumimoji="0" lang="ru-RU" sz="1800" b="0" i="0" u="none" strike="noStrike" cap="none" normalizeH="0" baseline="0" smtClean="0">
                          <a:ln>
                            <a:noFill/>
                          </a:ln>
                          <a:solidFill>
                            <a:schemeClr val="tx1"/>
                          </a:solidFill>
                          <a:effectLst/>
                          <a:latin typeface="Arial" pitchFamily="34" charset="0"/>
                        </a:rPr>
                        <a:t> </a:t>
                      </a:r>
                    </a:p>
                  </a:txBody>
                  <a:tcPr marL="126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pitchFamily="34" charset="0"/>
                        </a:rPr>
                        <a:t>Отказ исключен посредством предупреждающих мер управления </a:t>
                      </a:r>
                    </a:p>
                  </a:txBody>
                  <a:tcPr marL="72000" marR="36000" marT="0" marB="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rPr>
                        <a:t>Отказ исключен посредством предупреждающих мер управления </a:t>
                      </a:r>
                    </a:p>
                  </a:txBody>
                  <a:tcPr marL="72000" marR="36000" marT="0" marB="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1</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Rectangle 2"/>
          <p:cNvSpPr>
            <a:spLocks noGrp="1" noChangeArrowheads="1"/>
          </p:cNvSpPr>
          <p:nvPr>
            <p:ph type="title"/>
          </p:nvPr>
        </p:nvSpPr>
        <p:spPr bwMode="auto">
          <a:prstGeom prst="rect">
            <a:avLst/>
          </a:prstGeom>
          <a:noFill/>
          <a:ln w="9525">
            <a:noFill/>
            <a:miter lim="800000"/>
            <a:headEnd/>
            <a:tailEnd/>
          </a:ln>
          <a:effectLst/>
        </p:spPr>
        <p:txBody>
          <a:bodyPr wrap="none" lIns="92075" tIns="46038" rIns="92075" bIns="46038">
            <a:spAutoFit/>
          </a:bodyPr>
          <a:lstStyle/>
          <a:p>
            <a:r>
              <a:rPr lang="ru-RU" sz="2400" dirty="0">
                <a:solidFill>
                  <a:schemeClr val="tx2"/>
                </a:solidFill>
              </a:rPr>
              <a:t>ШКАЛА ОЦЕНОК ВОЗНИКНОВЕНИЯ O</a:t>
            </a:r>
            <a:r>
              <a:rPr lang="en-US" sz="2400" dirty="0">
                <a:solidFill>
                  <a:schemeClr val="tx2"/>
                </a:solidFill>
              </a:rPr>
              <a:t> </a:t>
            </a:r>
            <a:r>
              <a:rPr lang="ru-RU" sz="2400" dirty="0">
                <a:solidFill>
                  <a:schemeClr val="tx2"/>
                </a:solidFill>
              </a:rPr>
              <a:t>(</a:t>
            </a:r>
            <a:r>
              <a:rPr lang="en-US" sz="2400" dirty="0">
                <a:solidFill>
                  <a:schemeClr val="tx2"/>
                </a:solidFill>
              </a:rPr>
              <a:t>DFMEA</a:t>
            </a:r>
            <a:r>
              <a:rPr lang="ru-RU" sz="2400" dirty="0">
                <a:solidFill>
                  <a:schemeClr val="tx2"/>
                </a:solidFill>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762000"/>
          </a:xfrm>
        </p:spPr>
        <p:txBody>
          <a:bodyPr>
            <a:normAutofit fontScale="90000"/>
          </a:bodyPr>
          <a:lstStyle/>
          <a:p>
            <a:r>
              <a:rPr lang="ru-RU" dirty="0" smtClean="0">
                <a:solidFill>
                  <a:schemeClr val="tx2"/>
                </a:solidFill>
              </a:rPr>
              <a:t>ШКАЛА ОЦЕНОК ВОЗНИКНОВЕНИЯ O</a:t>
            </a:r>
            <a:r>
              <a:rPr lang="ru-RU" b="1" dirty="0" smtClean="0">
                <a:solidFill>
                  <a:srgbClr val="333399"/>
                </a:solidFill>
              </a:rPr>
              <a:t> </a:t>
            </a:r>
            <a:r>
              <a:rPr lang="ru-RU" sz="2200" b="1" dirty="0" smtClean="0">
                <a:solidFill>
                  <a:srgbClr val="333399"/>
                </a:solidFill>
                <a:latin typeface="Times New Roman" pitchFamily="18" charset="0"/>
                <a:cs typeface="Times New Roman" pitchFamily="18" charset="0"/>
              </a:rPr>
              <a:t>ГОСТ  Р</a:t>
            </a:r>
            <a:r>
              <a:rPr lang="en-US" sz="2200" b="1" dirty="0" smtClean="0">
                <a:solidFill>
                  <a:srgbClr val="333399"/>
                </a:solidFill>
                <a:latin typeface="Times New Roman" pitchFamily="18" charset="0"/>
                <a:cs typeface="Times New Roman" pitchFamily="18" charset="0"/>
              </a:rPr>
              <a:t> 51897-2002</a:t>
            </a:r>
            <a:r>
              <a:rPr lang="ru-RU" sz="2200" b="1" dirty="0" smtClean="0">
                <a:solidFill>
                  <a:srgbClr val="333399"/>
                </a:solidFill>
                <a:latin typeface="Times New Roman" pitchFamily="18" charset="0"/>
                <a:cs typeface="Times New Roman" pitchFamily="18" charset="0"/>
              </a:rPr>
              <a:t>  МЕНЕДЖМЕНТ РИСКА. </a:t>
            </a:r>
            <a:endParaRPr lang="ru-RU" sz="22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28601" y="1676402"/>
          <a:ext cx="8610600" cy="2605465"/>
        </p:xfrm>
        <a:graphic>
          <a:graphicData uri="http://schemas.openxmlformats.org/drawingml/2006/table">
            <a:tbl>
              <a:tblPr/>
              <a:tblGrid>
                <a:gridCol w="1904665"/>
                <a:gridCol w="916167"/>
                <a:gridCol w="1770340"/>
                <a:gridCol w="1365641"/>
                <a:gridCol w="1575740"/>
                <a:gridCol w="1078047"/>
              </a:tblGrid>
              <a:tr h="256096">
                <a:tc rowSpan="2">
                  <a:txBody>
                    <a:bodyPr/>
                    <a:lstStyle/>
                    <a:p>
                      <a:pPr algn="ctr">
                        <a:lnSpc>
                          <a:spcPct val="115000"/>
                        </a:lnSpc>
                        <a:spcAft>
                          <a:spcPts val="0"/>
                        </a:spcAft>
                      </a:pPr>
                      <a:r>
                        <a:rPr lang="ru-RU" sz="1600" b="1" dirty="0">
                          <a:latin typeface="Times New Roman"/>
                          <a:ea typeface="Times New Roman"/>
                          <a:cs typeface="Times New Roman"/>
                        </a:rPr>
                        <a:t>Качественная характеристика частоты события</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600" b="1">
                          <a:latin typeface="Times New Roman"/>
                          <a:ea typeface="Times New Roman"/>
                          <a:cs typeface="Times New Roman"/>
                        </a:rPr>
                        <a:t>Частота события в год</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600" b="1">
                          <a:latin typeface="Times New Roman"/>
                          <a:ea typeface="Times New Roman"/>
                          <a:cs typeface="Times New Roman"/>
                        </a:rPr>
                        <a:t>Серьезность последствия</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1219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b="1">
                          <a:latin typeface="Times New Roman"/>
                          <a:ea typeface="Times New Roman"/>
                          <a:cs typeface="Times New Roman"/>
                        </a:rPr>
                        <a:t>Катастрофическое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Times New Roman"/>
                          <a:ea typeface="Times New Roman"/>
                          <a:cs typeface="Times New Roman"/>
                        </a:rPr>
                        <a:t>Значительное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Times New Roman"/>
                          <a:ea typeface="Times New Roman"/>
                          <a:cs typeface="Times New Roman"/>
                        </a:rPr>
                        <a:t>Серьезное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Times New Roman"/>
                          <a:ea typeface="Times New Roman"/>
                          <a:cs typeface="Times New Roman"/>
                        </a:rPr>
                        <a:t>Незначительное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51">
                <a:tc>
                  <a:txBody>
                    <a:bodyPr/>
                    <a:lstStyle/>
                    <a:p>
                      <a:pPr algn="just">
                        <a:lnSpc>
                          <a:spcPct val="115000"/>
                        </a:lnSpc>
                        <a:spcAft>
                          <a:spcPts val="0"/>
                        </a:spcAft>
                      </a:pPr>
                      <a:r>
                        <a:rPr lang="ru-RU" sz="1600" dirty="0">
                          <a:latin typeface="Times New Roman"/>
                          <a:ea typeface="Times New Roman"/>
                          <a:cs typeface="Times New Roman"/>
                        </a:rPr>
                        <a:t>Частое</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&gt;1</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В</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В</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В</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С</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51">
                <a:tc>
                  <a:txBody>
                    <a:bodyPr/>
                    <a:lstStyle/>
                    <a:p>
                      <a:pPr algn="just">
                        <a:lnSpc>
                          <a:spcPct val="115000"/>
                        </a:lnSpc>
                        <a:spcAft>
                          <a:spcPts val="0"/>
                        </a:spcAft>
                      </a:pPr>
                      <a:r>
                        <a:rPr lang="ru-RU" sz="1600">
                          <a:latin typeface="Times New Roman"/>
                          <a:ea typeface="Times New Roman"/>
                          <a:cs typeface="Times New Roman"/>
                        </a:rPr>
                        <a:t>Вероятное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1 – 1</a:t>
                      </a:r>
                      <a:r>
                        <a:rPr lang="ru-RU" sz="1600" baseline="30000" dirty="0">
                          <a:latin typeface="Times New Roman"/>
                          <a:ea typeface="Times New Roman"/>
                          <a:cs typeface="Times New Roman"/>
                        </a:rPr>
                        <a:t>-1</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В</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В</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С</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М</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51">
                <a:tc>
                  <a:txBody>
                    <a:bodyPr/>
                    <a:lstStyle/>
                    <a:p>
                      <a:pPr algn="just">
                        <a:lnSpc>
                          <a:spcPct val="115000"/>
                        </a:lnSpc>
                        <a:spcAft>
                          <a:spcPts val="0"/>
                        </a:spcAft>
                      </a:pPr>
                      <a:r>
                        <a:rPr lang="ru-RU" sz="1600">
                          <a:latin typeface="Times New Roman"/>
                          <a:ea typeface="Times New Roman"/>
                          <a:cs typeface="Times New Roman"/>
                        </a:rPr>
                        <a:t>Случайное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1</a:t>
                      </a:r>
                      <a:r>
                        <a:rPr lang="ru-RU" sz="1600" baseline="30000">
                          <a:latin typeface="Times New Roman"/>
                          <a:ea typeface="Times New Roman"/>
                          <a:cs typeface="Times New Roman"/>
                        </a:rPr>
                        <a:t>-1</a:t>
                      </a:r>
                      <a:r>
                        <a:rPr lang="ru-RU" sz="1600">
                          <a:latin typeface="Times New Roman"/>
                          <a:ea typeface="Times New Roman"/>
                          <a:cs typeface="Times New Roman"/>
                        </a:rPr>
                        <a:t> - 1</a:t>
                      </a:r>
                      <a:r>
                        <a:rPr lang="ru-RU" sz="1600" baseline="30000">
                          <a:latin typeface="Times New Roman"/>
                          <a:ea typeface="Times New Roman"/>
                          <a:cs typeface="Times New Roman"/>
                        </a:rPr>
                        <a:t>-2</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В</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В</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М</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М</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51">
                <a:tc>
                  <a:txBody>
                    <a:bodyPr/>
                    <a:lstStyle/>
                    <a:p>
                      <a:pPr algn="just">
                        <a:lnSpc>
                          <a:spcPct val="115000"/>
                        </a:lnSpc>
                        <a:spcAft>
                          <a:spcPts val="0"/>
                        </a:spcAft>
                      </a:pPr>
                      <a:r>
                        <a:rPr lang="ru-RU" sz="1600">
                          <a:latin typeface="Times New Roman"/>
                          <a:ea typeface="Times New Roman"/>
                          <a:cs typeface="Times New Roman"/>
                        </a:rPr>
                        <a:t>Маловероятное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1</a:t>
                      </a:r>
                      <a:r>
                        <a:rPr lang="ru-RU" sz="1600" baseline="30000">
                          <a:latin typeface="Times New Roman"/>
                          <a:ea typeface="Times New Roman"/>
                          <a:cs typeface="Times New Roman"/>
                        </a:rPr>
                        <a:t>-2</a:t>
                      </a:r>
                      <a:r>
                        <a:rPr lang="ru-RU" sz="1600">
                          <a:latin typeface="Times New Roman"/>
                          <a:ea typeface="Times New Roman"/>
                          <a:cs typeface="Times New Roman"/>
                        </a:rPr>
                        <a:t> - 1</a:t>
                      </a:r>
                      <a:r>
                        <a:rPr lang="ru-RU" sz="1600" baseline="30000">
                          <a:latin typeface="Times New Roman"/>
                          <a:ea typeface="Times New Roman"/>
                          <a:cs typeface="Times New Roman"/>
                        </a:rPr>
                        <a:t>-4</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В</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В</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М</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М</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51">
                <a:tc>
                  <a:txBody>
                    <a:bodyPr/>
                    <a:lstStyle/>
                    <a:p>
                      <a:pPr algn="just">
                        <a:lnSpc>
                          <a:spcPct val="115000"/>
                        </a:lnSpc>
                        <a:spcAft>
                          <a:spcPts val="0"/>
                        </a:spcAft>
                      </a:pPr>
                      <a:r>
                        <a:rPr lang="ru-RU" sz="1600">
                          <a:latin typeface="Times New Roman"/>
                          <a:ea typeface="Times New Roman"/>
                          <a:cs typeface="Times New Roman"/>
                        </a:rPr>
                        <a:t>Неправдоподобное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1</a:t>
                      </a:r>
                      <a:r>
                        <a:rPr lang="ru-RU" sz="1600" baseline="30000">
                          <a:latin typeface="Times New Roman"/>
                          <a:ea typeface="Times New Roman"/>
                          <a:cs typeface="Times New Roman"/>
                        </a:rPr>
                        <a:t>-4</a:t>
                      </a:r>
                      <a:r>
                        <a:rPr lang="ru-RU" sz="1600">
                          <a:latin typeface="Times New Roman"/>
                          <a:ea typeface="Times New Roman"/>
                          <a:cs typeface="Times New Roman"/>
                        </a:rPr>
                        <a:t> - 1</a:t>
                      </a:r>
                      <a:r>
                        <a:rPr lang="ru-RU" sz="1600" baseline="30000">
                          <a:latin typeface="Times New Roman"/>
                          <a:ea typeface="Times New Roman"/>
                          <a:cs typeface="Times New Roman"/>
                        </a:rPr>
                        <a:t>-6</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В</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С</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Н</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Н</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62">
                <a:tc>
                  <a:txBody>
                    <a:bodyPr/>
                    <a:lstStyle/>
                    <a:p>
                      <a:pPr algn="just">
                        <a:lnSpc>
                          <a:spcPct val="115000"/>
                        </a:lnSpc>
                        <a:spcAft>
                          <a:spcPts val="0"/>
                        </a:spcAft>
                      </a:pPr>
                      <a:r>
                        <a:rPr lang="ru-RU" sz="1600">
                          <a:latin typeface="Times New Roman"/>
                          <a:ea typeface="Times New Roman"/>
                          <a:cs typeface="Times New Roman"/>
                        </a:rPr>
                        <a:t>Невероятное</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&lt;10</a:t>
                      </a:r>
                      <a:r>
                        <a:rPr lang="ru-RU" sz="1600" baseline="30000">
                          <a:latin typeface="Times New Roman"/>
                          <a:ea typeface="Times New Roman"/>
                          <a:cs typeface="Times New Roman"/>
                        </a:rPr>
                        <a:t>-6</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С</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a:ea typeface="Times New Roman"/>
                          <a:cs typeface="Times New Roman"/>
                        </a:rPr>
                        <a:t>С</a:t>
                      </a:r>
                      <a:endParaRPr lang="ru-RU"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 </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Times New Roman"/>
                          <a:cs typeface="Times New Roman"/>
                        </a:rPr>
                        <a:t>Н</a:t>
                      </a:r>
                      <a:endParaRPr lang="ru-RU"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9569" name="Rectangle 1"/>
          <p:cNvSpPr>
            <a:spLocks noChangeArrowheads="1"/>
          </p:cNvSpPr>
          <p:nvPr/>
        </p:nvSpPr>
        <p:spPr bwMode="auto">
          <a:xfrm>
            <a:off x="533400" y="4692134"/>
            <a:ext cx="3962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 высокая величина риска;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 средняя величина риска;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 - малая величина риска;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 - незначимая величина риска.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3"/>
          <p:cNvGraphicFramePr>
            <a:graphicFrameLocks noGrp="1"/>
          </p:cNvGraphicFramePr>
          <p:nvPr>
            <p:ph idx="1"/>
          </p:nvPr>
        </p:nvGraphicFramePr>
        <p:xfrm>
          <a:off x="0" y="1143001"/>
          <a:ext cx="9064625" cy="5867609"/>
        </p:xfrm>
        <a:graphic>
          <a:graphicData uri="http://schemas.openxmlformats.org/drawingml/2006/table">
            <a:tbl>
              <a:tblPr/>
              <a:tblGrid>
                <a:gridCol w="1849036"/>
                <a:gridCol w="5084014"/>
                <a:gridCol w="743962"/>
                <a:gridCol w="1387613"/>
              </a:tblGrid>
              <a:tr h="9813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Возможность</a:t>
                      </a:r>
                      <a:br>
                        <a:rPr kumimoji="0" lang="ru-RU" sz="1600" b="1" i="0" u="none" strike="noStrike" cap="none" normalizeH="0" baseline="0" smtClean="0">
                          <a:ln>
                            <a:noFill/>
                          </a:ln>
                          <a:solidFill>
                            <a:schemeClr val="tx1"/>
                          </a:solidFill>
                          <a:effectLst/>
                          <a:latin typeface="Arial" pitchFamily="34" charset="0"/>
                        </a:rPr>
                      </a:br>
                      <a:r>
                        <a:rPr kumimoji="0" lang="ru-RU" sz="1600" b="1" i="0" u="none" strike="noStrike" cap="none" normalizeH="0" baseline="0" smtClean="0">
                          <a:ln>
                            <a:noFill/>
                          </a:ln>
                          <a:solidFill>
                            <a:schemeClr val="tx1"/>
                          </a:solidFill>
                          <a:effectLst/>
                          <a:latin typeface="Arial" pitchFamily="34" charset="0"/>
                        </a:rPr>
                        <a:t>обнаружения</a:t>
                      </a:r>
                    </a:p>
                  </a:txBody>
                  <a:tcPr marL="9000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rPr>
                        <a:t>Критерии:  обнаружение потенциальной причины</a:t>
                      </a:r>
                      <a:r>
                        <a:rPr kumimoji="0" lang="en-US" sz="1600" b="1" i="0" u="none" strike="noStrike" cap="none" normalizeH="0" baseline="0" dirty="0" smtClean="0">
                          <a:ln>
                            <a:noFill/>
                          </a:ln>
                          <a:solidFill>
                            <a:schemeClr val="tx1"/>
                          </a:solidFill>
                          <a:effectLst/>
                          <a:latin typeface="Arial" pitchFamily="34" charset="0"/>
                        </a:rPr>
                        <a:t>/</a:t>
                      </a:r>
                      <a:r>
                        <a:rPr kumimoji="0" lang="ru-RU" sz="1600" b="1" i="0" u="none" strike="noStrike" cap="none" normalizeH="0" baseline="0" dirty="0" smtClean="0">
                          <a:ln>
                            <a:noFill/>
                          </a:ln>
                          <a:solidFill>
                            <a:schemeClr val="tx1"/>
                          </a:solidFill>
                          <a:effectLst/>
                          <a:latin typeface="Arial" pitchFamily="34" charset="0"/>
                        </a:rPr>
                        <a:t>вида отказа посредством мер изучения и управления проектированием</a:t>
                      </a:r>
                    </a:p>
                  </a:txBody>
                  <a:tcPr marL="90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Ранг</a:t>
                      </a:r>
                    </a:p>
                  </a:txBody>
                  <a:tcPr marL="7200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Вероят-ность обна-ружения</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59452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Обнаружить</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невозможно</a:t>
                      </a:r>
                    </a:p>
                  </a:txBody>
                  <a:tcPr marL="90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Нет управления процессом проектирования</a:t>
                      </a:r>
                      <a:r>
                        <a:rPr kumimoji="0" lang="ru-RU" sz="1800" b="0" i="0" u="none" strike="noStrike" cap="none" normalizeH="0" baseline="0" smtClean="0">
                          <a:ln>
                            <a:noFill/>
                          </a:ln>
                          <a:solidFill>
                            <a:schemeClr val="tx1"/>
                          </a:solidFill>
                          <a:effectLst/>
                          <a:latin typeface="Arial" pitchFamily="34" charset="0"/>
                        </a:rPr>
                        <a:t> </a:t>
                      </a:r>
                      <a:r>
                        <a:rPr kumimoji="0" lang="ru-RU" sz="1300" b="0" i="0" u="none" strike="noStrike" cap="none" normalizeH="0" baseline="0" smtClean="0">
                          <a:ln>
                            <a:noFill/>
                          </a:ln>
                          <a:solidFill>
                            <a:schemeClr val="tx1"/>
                          </a:solidFill>
                          <a:effectLst/>
                          <a:latin typeface="Arial" pitchFamily="34" charset="0"/>
                        </a:rPr>
                        <a:t>продукции, причина</a:t>
                      </a:r>
                      <a:r>
                        <a:rPr kumimoji="0" lang="en-US" sz="1300" b="0" i="0" u="none" strike="noStrike" cap="none" normalizeH="0" baseline="0" smtClean="0">
                          <a:ln>
                            <a:noFill/>
                          </a:ln>
                          <a:solidFill>
                            <a:schemeClr val="tx1"/>
                          </a:solidFill>
                          <a:effectLst/>
                          <a:latin typeface="Arial" pitchFamily="34" charset="0"/>
                        </a:rPr>
                        <a:t>/</a:t>
                      </a:r>
                      <a:r>
                        <a:rPr kumimoji="0" lang="ru-RU" sz="1300" b="0" i="0" u="none" strike="noStrike" cap="none" normalizeH="0" baseline="0" smtClean="0">
                          <a:ln>
                            <a:noFill/>
                          </a:ln>
                          <a:solidFill>
                            <a:schemeClr val="tx1"/>
                          </a:solidFill>
                          <a:effectLst/>
                          <a:latin typeface="Arial" pitchFamily="34" charset="0"/>
                        </a:rPr>
                        <a:t>вид отказа не может быть обнаружена или </a:t>
                      </a:r>
                      <a:br>
                        <a:rPr kumimoji="0" lang="ru-RU" sz="1300" b="0" i="0" u="none" strike="noStrike" cap="none" normalizeH="0" baseline="0" smtClean="0">
                          <a:ln>
                            <a:noFill/>
                          </a:ln>
                          <a:solidFill>
                            <a:schemeClr val="tx1"/>
                          </a:solidFill>
                          <a:effectLst/>
                          <a:latin typeface="Arial" pitchFamily="34" charset="0"/>
                        </a:rPr>
                      </a:br>
                      <a:r>
                        <a:rPr kumimoji="0" lang="ru-RU" sz="1300" b="0" i="0" u="none" strike="noStrike" cap="none" normalizeH="0" baseline="0" smtClean="0">
                          <a:ln>
                            <a:noFill/>
                          </a:ln>
                          <a:solidFill>
                            <a:schemeClr val="tx1"/>
                          </a:solidFill>
                          <a:effectLst/>
                          <a:latin typeface="Arial" pitchFamily="34" charset="0"/>
                        </a:rPr>
                        <a:t>не была проанализирована</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10</a:t>
                      </a:r>
                    </a:p>
                  </a:txBody>
                  <a:tcPr marL="7200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Практически отсутствует</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49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Маловероятно обнаружить </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на всех стадиях</a:t>
                      </a:r>
                      <a:r>
                        <a:rPr kumimoji="0" lang="ru-RU" sz="1800" b="0" i="0" u="none" strike="noStrike" cap="none" normalizeH="0" baseline="0" smtClean="0">
                          <a:ln>
                            <a:noFill/>
                          </a:ln>
                          <a:solidFill>
                            <a:schemeClr val="tx1"/>
                          </a:solidFill>
                          <a:effectLst/>
                          <a:latin typeface="Arial" pitchFamily="34" charset="0"/>
                        </a:rPr>
                        <a:t> </a:t>
                      </a:r>
                    </a:p>
                  </a:txBody>
                  <a:tcPr marL="90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Процесс анализа конструкции и меры по выявлению дефектов имеют малую вероятность обнаружения; модель-ный анализ (например, компьютерное моделирование (</a:t>
                      </a:r>
                      <a:r>
                        <a:rPr kumimoji="0" lang="en-US" sz="1300" b="0" i="0" u="none" strike="noStrike" cap="none" normalizeH="0" baseline="0" smtClean="0">
                          <a:ln>
                            <a:noFill/>
                          </a:ln>
                          <a:solidFill>
                            <a:schemeClr val="tx1"/>
                          </a:solidFill>
                          <a:effectLst/>
                          <a:latin typeface="Arial" pitchFamily="34" charset="0"/>
                        </a:rPr>
                        <a:t>CAE</a:t>
                      </a:r>
                      <a:r>
                        <a:rPr kumimoji="0" lang="ru-RU" sz="1300" b="0" i="0" u="none" strike="noStrike" cap="none" normalizeH="0" baseline="0" smtClean="0">
                          <a:ln>
                            <a:noFill/>
                          </a:ln>
                          <a:solidFill>
                            <a:schemeClr val="tx1"/>
                          </a:solidFill>
                          <a:effectLst/>
                          <a:latin typeface="Arial" pitchFamily="34" charset="0"/>
                        </a:rPr>
                        <a:t>), анализ потенциальных последствий (</a:t>
                      </a:r>
                      <a:r>
                        <a:rPr kumimoji="0" lang="en-US" sz="1300" b="0" i="0" u="none" strike="noStrike" cap="none" normalizeH="0" baseline="0" smtClean="0">
                          <a:ln>
                            <a:noFill/>
                          </a:ln>
                          <a:solidFill>
                            <a:schemeClr val="tx1"/>
                          </a:solidFill>
                          <a:effectLst/>
                          <a:latin typeface="Arial" pitchFamily="34" charset="0"/>
                        </a:rPr>
                        <a:t>FEA</a:t>
                      </a:r>
                      <a:r>
                        <a:rPr kumimoji="0" lang="ru-RU" sz="1300" b="0" i="0" u="none" strike="noStrike" cap="none" normalizeH="0" baseline="0" smtClean="0">
                          <a:ln>
                            <a:noFill/>
                          </a:ln>
                          <a:solidFill>
                            <a:schemeClr val="tx1"/>
                          </a:solidFill>
                          <a:effectLst/>
                          <a:latin typeface="Arial" pitchFamily="34" charset="0"/>
                        </a:rPr>
                        <a:t>) и т.д.) </a:t>
                      </a:r>
                      <a:br>
                        <a:rPr kumimoji="0" lang="ru-RU" sz="1300" b="0" i="0" u="none" strike="noStrike" cap="none" normalizeH="0" baseline="0" smtClean="0">
                          <a:ln>
                            <a:noFill/>
                          </a:ln>
                          <a:solidFill>
                            <a:schemeClr val="tx1"/>
                          </a:solidFill>
                          <a:effectLst/>
                          <a:latin typeface="Arial" pitchFamily="34" charset="0"/>
                        </a:rPr>
                      </a:br>
                      <a:r>
                        <a:rPr kumimoji="0" lang="ru-RU" sz="1300" b="1" i="0" u="sng" strike="noStrike" cap="none" normalizeH="0" baseline="0" smtClean="0">
                          <a:ln>
                            <a:noFill/>
                          </a:ln>
                          <a:solidFill>
                            <a:schemeClr val="tx1"/>
                          </a:solidFill>
                          <a:effectLst/>
                          <a:latin typeface="Arial" pitchFamily="34" charset="0"/>
                        </a:rPr>
                        <a:t>не соответствует</a:t>
                      </a:r>
                      <a:r>
                        <a:rPr kumimoji="0" lang="ru-RU" sz="1300" b="0" i="0" u="none" strike="noStrike" cap="none" normalizeH="0" baseline="0" smtClean="0">
                          <a:ln>
                            <a:noFill/>
                          </a:ln>
                          <a:solidFill>
                            <a:schemeClr val="tx1"/>
                          </a:solidFill>
                          <a:effectLst/>
                          <a:latin typeface="Arial" pitchFamily="34" charset="0"/>
                        </a:rPr>
                        <a:t> ожидаемым фактическим условиям эксплуатации.</a:t>
                      </a:r>
                      <a:r>
                        <a:rPr kumimoji="0" lang="ru-RU" sz="1200" b="0" i="0" u="none" strike="noStrike" cap="none" normalizeH="0" baseline="0" smtClean="0">
                          <a:ln>
                            <a:noFill/>
                          </a:ln>
                          <a:solidFill>
                            <a:schemeClr val="tx1"/>
                          </a:solidFill>
                          <a:effectLst/>
                          <a:latin typeface="Arial" pitchFamily="34" charset="0"/>
                        </a:rPr>
                        <a:t>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9</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Очень </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низкая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4965">
                <a:tc rowSpan="3">
                  <a:txBody>
                    <a:bodyPr/>
                    <a:lstStyle/>
                    <a:p>
                      <a:pPr marL="0" marR="0" lvl="0" indent="0" algn="ctr" defTabSz="914400" rtl="0" eaLnBrk="0" fontAlgn="base" latinLnBrk="0" hangingPunct="0">
                        <a:lnSpc>
                          <a:spcPct val="9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После утверждения конструкции, но </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до запуска изделия в производство</a:t>
                      </a:r>
                      <a:r>
                        <a:rPr kumimoji="0" lang="ru-RU" sz="1800" b="0" i="0" u="none" strike="noStrike" cap="none" normalizeH="0" baseline="0" smtClean="0">
                          <a:ln>
                            <a:noFill/>
                          </a:ln>
                          <a:solidFill>
                            <a:schemeClr val="tx1"/>
                          </a:solidFill>
                          <a:effectLst/>
                          <a:latin typeface="Arial" pitchFamily="34" charset="0"/>
                        </a:rPr>
                        <a:t> </a:t>
                      </a:r>
                    </a:p>
                  </a:txBody>
                  <a:tcPr marL="90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Верификация/валидация продукта после утверждения конструкции, но перед запуском в производство </a:t>
                      </a:r>
                      <a:r>
                        <a:rPr kumimoji="0" lang="ru-RU" sz="1300" b="1" i="0" u="none" strike="noStrike" cap="none" normalizeH="0" baseline="0" smtClean="0">
                          <a:ln>
                            <a:noFill/>
                          </a:ln>
                          <a:solidFill>
                            <a:schemeClr val="tx1"/>
                          </a:solidFill>
                          <a:effectLst/>
                          <a:latin typeface="Arial" pitchFamily="34" charset="0"/>
                        </a:rPr>
                        <a:t>с испытанием по альтернативному признаку (прошел/не прошел) </a:t>
                      </a:r>
                      <a:r>
                        <a:rPr kumimoji="0" lang="ru-RU" sz="1300" b="0" i="0" u="none" strike="noStrike" cap="none" normalizeH="0" baseline="0" smtClean="0">
                          <a:ln>
                            <a:noFill/>
                          </a:ln>
                          <a:solidFill>
                            <a:schemeClr val="tx1"/>
                          </a:solidFill>
                          <a:effectLst/>
                          <a:latin typeface="Arial" pitchFamily="34" charset="0"/>
                        </a:rPr>
                        <a:t> (испытание системы, подсистемы с такими критериями приемки, как: комфорт во время езды, управляемость, оценка перед отгрузкой и т.д.)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8</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Низкая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8032">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Верификация/валидация продукта после утверждения конструкции, но перед запуском в производство </a:t>
                      </a:r>
                      <a:r>
                        <a:rPr kumimoji="0" lang="ru-RU" sz="1300" b="1" i="0" u="sng" strike="noStrike" cap="none" normalizeH="0" baseline="0" smtClean="0">
                          <a:ln>
                            <a:noFill/>
                          </a:ln>
                          <a:solidFill>
                            <a:schemeClr val="tx1"/>
                          </a:solidFill>
                          <a:effectLst/>
                          <a:latin typeface="Arial" pitchFamily="34" charset="0"/>
                        </a:rPr>
                        <a:t>с испы-танием по наработке на отказ  </a:t>
                      </a:r>
                      <a:r>
                        <a:rPr kumimoji="0" lang="ru-RU" sz="1300" b="0" i="0" u="none" strike="noStrike" cap="none" normalizeH="0" baseline="0" smtClean="0">
                          <a:ln>
                            <a:noFill/>
                          </a:ln>
                          <a:solidFill>
                            <a:schemeClr val="tx1"/>
                          </a:solidFill>
                          <a:effectLst/>
                          <a:latin typeface="Arial" pitchFamily="34" charset="0"/>
                        </a:rPr>
                        <a:t>(испытание системы или подсистемы до возникновения отказа, испытание на взаимодействие систем и т.д.)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7</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Довольно</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низкая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00183">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Arial" pitchFamily="34" charset="0"/>
                        </a:rPr>
                        <a:t>Верификация/</a:t>
                      </a:r>
                      <a:r>
                        <a:rPr kumimoji="0" lang="ru-RU" sz="1300" b="0" i="0" u="none" strike="noStrike" cap="none" normalizeH="0" baseline="0" dirty="0" err="1" smtClean="0">
                          <a:ln>
                            <a:noFill/>
                          </a:ln>
                          <a:solidFill>
                            <a:schemeClr val="tx1"/>
                          </a:solidFill>
                          <a:effectLst/>
                          <a:latin typeface="Arial" pitchFamily="34" charset="0"/>
                        </a:rPr>
                        <a:t>валидация</a:t>
                      </a:r>
                      <a:r>
                        <a:rPr kumimoji="0" lang="ru-RU" sz="1300" b="0" i="0" u="none" strike="noStrike" cap="none" normalizeH="0" baseline="0" dirty="0" smtClean="0">
                          <a:ln>
                            <a:noFill/>
                          </a:ln>
                          <a:solidFill>
                            <a:schemeClr val="tx1"/>
                          </a:solidFill>
                          <a:effectLst/>
                          <a:latin typeface="Arial" pitchFamily="34" charset="0"/>
                        </a:rPr>
                        <a:t> продукта после утверждения конструкции, но перед запуском в производство </a:t>
                      </a:r>
                      <a:r>
                        <a:rPr kumimoji="0" lang="ru-RU" sz="1300" b="1" i="0" u="none" strike="noStrike" cap="none" normalizeH="0" baseline="0" dirty="0" smtClean="0">
                          <a:ln>
                            <a:noFill/>
                          </a:ln>
                          <a:solidFill>
                            <a:schemeClr val="tx1"/>
                          </a:solidFill>
                          <a:effectLst/>
                          <a:latin typeface="Arial" pitchFamily="34" charset="0"/>
                        </a:rPr>
                        <a:t>с </a:t>
                      </a:r>
                      <a:r>
                        <a:rPr kumimoji="0" lang="ru-RU" sz="1300" b="1" i="0" u="none" strike="noStrike" cap="none" normalizeH="0" baseline="0" dirty="0" err="1" smtClean="0">
                          <a:ln>
                            <a:noFill/>
                          </a:ln>
                          <a:solidFill>
                            <a:schemeClr val="tx1"/>
                          </a:solidFill>
                          <a:effectLst/>
                          <a:latin typeface="Arial" pitchFamily="34" charset="0"/>
                        </a:rPr>
                        <a:t>испыта-нием</a:t>
                      </a:r>
                      <a:r>
                        <a:rPr kumimoji="0" lang="ru-RU" sz="1300" b="1" i="0" u="none" strike="noStrike" cap="none" normalizeH="0" baseline="0" dirty="0" smtClean="0">
                          <a:ln>
                            <a:noFill/>
                          </a:ln>
                          <a:solidFill>
                            <a:schemeClr val="tx1"/>
                          </a:solidFill>
                          <a:effectLst/>
                          <a:latin typeface="Arial" pitchFamily="34" charset="0"/>
                        </a:rPr>
                        <a:t> на ресурс </a:t>
                      </a:r>
                      <a:r>
                        <a:rPr kumimoji="0" lang="ru-RU" sz="1300" b="0" i="0" u="none" strike="noStrike" cap="none" normalizeH="0" baseline="0" dirty="0" smtClean="0">
                          <a:ln>
                            <a:noFill/>
                          </a:ln>
                          <a:solidFill>
                            <a:schemeClr val="tx1"/>
                          </a:solidFill>
                          <a:effectLst/>
                          <a:latin typeface="Arial" pitchFamily="34" charset="0"/>
                        </a:rPr>
                        <a:t>(тестирование системы или подсистемы после испытания на долговечность, т.е. проверка функционирования после испытаний на долговечность)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6</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rPr>
                        <a:t>Невысокая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a:effectLst/>
        </p:spPr>
        <p:txBody>
          <a:bodyPr lIns="92075" tIns="46038" rIns="92075" bIns="46038">
            <a:spAutoFit/>
          </a:bodyPr>
          <a:lstStyle/>
          <a:p>
            <a:pPr algn="ctr"/>
            <a:r>
              <a:rPr lang="ru-RU" sz="2400" dirty="0">
                <a:solidFill>
                  <a:schemeClr val="tx2"/>
                </a:solidFill>
              </a:rPr>
              <a:t>ШКАЛА ОЦЕНОК ОБНАРУЖЕНИЯ D</a:t>
            </a:r>
            <a:r>
              <a:rPr lang="en-US" sz="2400" dirty="0">
                <a:solidFill>
                  <a:schemeClr val="tx2"/>
                </a:solidFill>
              </a:rPr>
              <a:t> </a:t>
            </a:r>
            <a:r>
              <a:rPr lang="ru-RU" sz="2400" dirty="0">
                <a:solidFill>
                  <a:schemeClr val="tx2"/>
                </a:solidFill>
              </a:rPr>
              <a:t>(</a:t>
            </a:r>
            <a:r>
              <a:rPr lang="en-US" sz="2400" dirty="0">
                <a:solidFill>
                  <a:schemeClr val="tx2"/>
                </a:solidFill>
              </a:rPr>
              <a:t>DFMEA</a:t>
            </a:r>
            <a:r>
              <a:rPr lang="ru-RU" sz="2400" dirty="0">
                <a:solidFill>
                  <a:schemeClr val="tx2"/>
                </a:solidFill>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0"/>
          <p:cNvGraphicFramePr>
            <a:graphicFrameLocks noGrp="1"/>
          </p:cNvGraphicFramePr>
          <p:nvPr>
            <p:ph idx="1"/>
          </p:nvPr>
        </p:nvGraphicFramePr>
        <p:xfrm>
          <a:off x="152400" y="1295401"/>
          <a:ext cx="8912225" cy="5640746"/>
        </p:xfrm>
        <a:graphic>
          <a:graphicData uri="http://schemas.openxmlformats.org/drawingml/2006/table">
            <a:tbl>
              <a:tblPr/>
              <a:tblGrid>
                <a:gridCol w="1592760"/>
                <a:gridCol w="5327282"/>
                <a:gridCol w="627899"/>
                <a:gridCol w="1364284"/>
              </a:tblGrid>
              <a:tr h="9327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Возможность</a:t>
                      </a:r>
                      <a:br>
                        <a:rPr kumimoji="0" lang="ru-RU" sz="1600" b="1" i="0" u="none" strike="noStrike" cap="none" normalizeH="0" baseline="0" smtClean="0">
                          <a:ln>
                            <a:noFill/>
                          </a:ln>
                          <a:solidFill>
                            <a:schemeClr val="tx1"/>
                          </a:solidFill>
                          <a:effectLst/>
                          <a:latin typeface="Arial" pitchFamily="34" charset="0"/>
                        </a:rPr>
                      </a:br>
                      <a:r>
                        <a:rPr kumimoji="0" lang="ru-RU" sz="1600" b="1" i="0" u="none" strike="noStrike" cap="none" normalizeH="0" baseline="0" smtClean="0">
                          <a:ln>
                            <a:noFill/>
                          </a:ln>
                          <a:solidFill>
                            <a:schemeClr val="tx1"/>
                          </a:solidFill>
                          <a:effectLst/>
                          <a:latin typeface="Arial" pitchFamily="34" charset="0"/>
                        </a:rPr>
                        <a:t>обнаружения</a:t>
                      </a:r>
                    </a:p>
                  </a:txBody>
                  <a:tcPr marL="90000" marR="36000" marT="18000" marB="18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rPr>
                        <a:t>Критерии: обнаружение потенциальной причины</a:t>
                      </a:r>
                      <a:r>
                        <a:rPr kumimoji="0" lang="en-US" sz="1600" b="1" i="0" u="none" strike="noStrike" cap="none" normalizeH="0" baseline="0" dirty="0" smtClean="0">
                          <a:ln>
                            <a:noFill/>
                          </a:ln>
                          <a:solidFill>
                            <a:schemeClr val="tx1"/>
                          </a:solidFill>
                          <a:effectLst/>
                          <a:latin typeface="Arial" pitchFamily="34" charset="0"/>
                        </a:rPr>
                        <a:t>/</a:t>
                      </a:r>
                      <a:r>
                        <a:rPr kumimoji="0" lang="ru-RU" sz="1600" b="1" i="0" u="none" strike="noStrike" cap="none" normalizeH="0" baseline="0" dirty="0" smtClean="0">
                          <a:ln>
                            <a:noFill/>
                          </a:ln>
                          <a:solidFill>
                            <a:schemeClr val="tx1"/>
                          </a:solidFill>
                          <a:effectLst/>
                          <a:latin typeface="Arial" pitchFamily="34" charset="0"/>
                        </a:rPr>
                        <a:t>вида отказа посредством мер изучения и управления проектированием</a:t>
                      </a:r>
                    </a:p>
                  </a:txBody>
                  <a:tcPr marL="90000" marR="36000" marT="18000" marB="18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Ранг</a:t>
                      </a:r>
                    </a:p>
                  </a:txBody>
                  <a:tcPr marL="7200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Вероят-ность обна-ружения</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899514">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Обнаружение </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до утверждения конструкции</a:t>
                      </a:r>
                      <a:r>
                        <a:rPr kumimoji="0" lang="ru-RU" sz="1300" b="0" i="0" u="none" strike="noStrike" cap="none" normalizeH="0" baseline="0" smtClean="0">
                          <a:ln>
                            <a:noFill/>
                          </a:ln>
                          <a:solidFill>
                            <a:schemeClr val="tx1"/>
                          </a:solidFill>
                          <a:effectLst/>
                          <a:latin typeface="Arial" pitchFamily="34" charset="0"/>
                        </a:rPr>
                        <a:t> </a:t>
                      </a:r>
                    </a:p>
                  </a:txBody>
                  <a:tcPr marL="90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Валидация продукта (испытания на долговечность, доводочные испытания или проверка пригодности) до утверждения конструкции, с </a:t>
                      </a:r>
                      <a:r>
                        <a:rPr kumimoji="0" lang="ru-RU" sz="1300" b="1" i="0" u="sng" strike="noStrike" cap="none" normalizeH="0" baseline="0" smtClean="0">
                          <a:ln>
                            <a:noFill/>
                          </a:ln>
                          <a:solidFill>
                            <a:schemeClr val="tx1"/>
                          </a:solidFill>
                          <a:effectLst/>
                          <a:latin typeface="Arial" pitchFamily="34" charset="0"/>
                        </a:rPr>
                        <a:t>испытаниями по альтернативному признаку</a:t>
                      </a:r>
                      <a:r>
                        <a:rPr kumimoji="0" lang="ru-RU" sz="1300" b="0" i="0" u="none" strike="noStrike" cap="none" normalizeH="0" baseline="0" smtClean="0">
                          <a:ln>
                            <a:noFill/>
                          </a:ln>
                          <a:solidFill>
                            <a:schemeClr val="tx1"/>
                          </a:solidFill>
                          <a:effectLst/>
                          <a:latin typeface="Arial" pitchFamily="34" charset="0"/>
                        </a:rPr>
                        <a:t> (например, критерии приемки технических характеристик, проверки функционирования и т.д.)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5</a:t>
                      </a:r>
                    </a:p>
                  </a:txBody>
                  <a:tcPr marL="7200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Умеренная</a:t>
                      </a:r>
                    </a:p>
                  </a:txBody>
                  <a:tcPr marL="7200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3054">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Валидация продукта (испытание на долговечность, доводочные испытания или проверка пригодности) до утверждения конструкции, с </a:t>
                      </a:r>
                      <a:r>
                        <a:rPr kumimoji="0" lang="ru-RU" sz="1300" b="1" i="0" u="sng" strike="noStrike" cap="none" normalizeH="0" baseline="0" smtClean="0">
                          <a:ln>
                            <a:noFill/>
                          </a:ln>
                          <a:solidFill>
                            <a:schemeClr val="tx1"/>
                          </a:solidFill>
                          <a:effectLst/>
                          <a:latin typeface="Arial" pitchFamily="34" charset="0"/>
                        </a:rPr>
                        <a:t>испытаниями по наработке на отказ </a:t>
                      </a:r>
                      <a:r>
                        <a:rPr kumimoji="0" lang="ru-RU" sz="1300" b="0" i="0" u="none" strike="noStrike" cap="none" normalizeH="0" baseline="0" smtClean="0">
                          <a:ln>
                            <a:noFill/>
                          </a:ln>
                          <a:solidFill>
                            <a:schemeClr val="tx1"/>
                          </a:solidFill>
                          <a:effectLst/>
                          <a:latin typeface="Arial" pitchFamily="34" charset="0"/>
                        </a:rPr>
                        <a:t>(до протечки, деформации, трещин и т.д.)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4</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Умеренно-</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высокая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39147">
                <a:tc vMerge="1">
                  <a:txBody>
                    <a:bodyPr/>
                    <a:lstStyle/>
                    <a:p>
                      <a:endParaRPr lang="ru-RU"/>
                    </a:p>
                  </a:txBody>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Валидация продукта (испытание на долговечность, доводочные испытания или проверка пригодности) до утверждения конструк-ции, </a:t>
                      </a:r>
                      <a:r>
                        <a:rPr kumimoji="0" lang="ru-RU" sz="1300" b="1" i="0" u="sng" strike="noStrike" cap="none" normalizeH="0" baseline="0" smtClean="0">
                          <a:ln>
                            <a:noFill/>
                          </a:ln>
                          <a:solidFill>
                            <a:schemeClr val="tx1"/>
                          </a:solidFill>
                          <a:effectLst/>
                          <a:latin typeface="Arial" pitchFamily="34" charset="0"/>
                        </a:rPr>
                        <a:t>с испытанием на ресурс</a:t>
                      </a:r>
                      <a:r>
                        <a:rPr kumimoji="0" lang="ru-RU" sz="1300" b="0" i="0" u="none" strike="noStrike" cap="none" normalizeH="0" baseline="0" smtClean="0">
                          <a:ln>
                            <a:noFill/>
                          </a:ln>
                          <a:solidFill>
                            <a:schemeClr val="tx1"/>
                          </a:solidFill>
                          <a:effectLst/>
                          <a:latin typeface="Arial" pitchFamily="34" charset="0"/>
                        </a:rPr>
                        <a:t> (например,  характеристики тренда, значения характеристик до и после испытаний и т.д. )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3</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Высокая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299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Анализ,</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моделирующий условия эксплуатации</a:t>
                      </a:r>
                      <a:r>
                        <a:rPr kumimoji="0" lang="ru-RU" sz="1300" b="0" i="0" u="none" strike="noStrike" cap="none" normalizeH="0" baseline="0" smtClean="0">
                          <a:ln>
                            <a:noFill/>
                          </a:ln>
                          <a:solidFill>
                            <a:schemeClr val="tx1"/>
                          </a:solidFill>
                          <a:effectLst/>
                          <a:latin typeface="Arial" pitchFamily="34" charset="0"/>
                        </a:rPr>
                        <a:t> </a:t>
                      </a:r>
                    </a:p>
                  </a:txBody>
                  <a:tcPr marL="90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Процесс анализа конструкции и меры по выявлению дефектов имеют высокую вероятность обнаружения до утверждения конструкции. Моделирование</a:t>
                      </a:r>
                      <a:r>
                        <a:rPr kumimoji="0" lang="ru-RU" sz="1800" b="0" i="0" u="none" strike="noStrike" cap="none" normalizeH="0" baseline="0" smtClean="0">
                          <a:ln>
                            <a:noFill/>
                          </a:ln>
                          <a:solidFill>
                            <a:schemeClr val="tx1"/>
                          </a:solidFill>
                          <a:effectLst/>
                          <a:latin typeface="Arial" pitchFamily="34" charset="0"/>
                        </a:rPr>
                        <a:t> </a:t>
                      </a:r>
                      <a:r>
                        <a:rPr kumimoji="0" lang="ru-RU" sz="1300" b="0" i="0" u="none" strike="noStrike" cap="none" normalizeH="0" baseline="0" smtClean="0">
                          <a:ln>
                            <a:noFill/>
                          </a:ln>
                          <a:solidFill>
                            <a:schemeClr val="tx1"/>
                          </a:solidFill>
                          <a:effectLst/>
                          <a:latin typeface="Arial" pitchFamily="34" charset="0"/>
                        </a:rPr>
                        <a:t>(например, компьютерное моделирование (</a:t>
                      </a:r>
                      <a:r>
                        <a:rPr kumimoji="0" lang="en-US" sz="1300" b="0" i="0" u="none" strike="noStrike" cap="none" normalizeH="0" baseline="0" smtClean="0">
                          <a:ln>
                            <a:noFill/>
                          </a:ln>
                          <a:solidFill>
                            <a:schemeClr val="tx1"/>
                          </a:solidFill>
                          <a:effectLst/>
                          <a:latin typeface="Arial" pitchFamily="34" charset="0"/>
                        </a:rPr>
                        <a:t>CAE</a:t>
                      </a:r>
                      <a:r>
                        <a:rPr kumimoji="0" lang="ru-RU" sz="1300" b="0" i="0" u="none" strike="noStrike" cap="none" normalizeH="0" baseline="0" smtClean="0">
                          <a:ln>
                            <a:noFill/>
                          </a:ln>
                          <a:solidFill>
                            <a:schemeClr val="tx1"/>
                          </a:solidFill>
                          <a:effectLst/>
                          <a:latin typeface="Arial" pitchFamily="34" charset="0"/>
                        </a:rPr>
                        <a:t>), анализ потенциальных последствий (</a:t>
                      </a:r>
                      <a:r>
                        <a:rPr kumimoji="0" lang="en-US" sz="1300" b="0" i="0" u="none" strike="noStrike" cap="none" normalizeH="0" baseline="0" smtClean="0">
                          <a:ln>
                            <a:noFill/>
                          </a:ln>
                          <a:solidFill>
                            <a:schemeClr val="tx1"/>
                          </a:solidFill>
                          <a:effectLst/>
                          <a:latin typeface="Arial" pitchFamily="34" charset="0"/>
                        </a:rPr>
                        <a:t>FEA</a:t>
                      </a:r>
                      <a:r>
                        <a:rPr kumimoji="0" lang="ru-RU" sz="1300" b="0" i="0" u="none" strike="noStrike" cap="none" normalizeH="0" baseline="0" smtClean="0">
                          <a:ln>
                            <a:noFill/>
                          </a:ln>
                          <a:solidFill>
                            <a:schemeClr val="tx1"/>
                          </a:solidFill>
                          <a:effectLst/>
                          <a:latin typeface="Arial" pitchFamily="34" charset="0"/>
                        </a:rPr>
                        <a:t>) и т.д.) </a:t>
                      </a:r>
                      <a:r>
                        <a:rPr kumimoji="0" lang="ru-RU" sz="1300" b="1" i="0" u="sng" strike="noStrike" cap="none" normalizeH="0" baseline="0" smtClean="0">
                          <a:ln>
                            <a:noFill/>
                          </a:ln>
                          <a:solidFill>
                            <a:schemeClr val="tx1"/>
                          </a:solidFill>
                          <a:effectLst/>
                          <a:latin typeface="Arial" pitchFamily="34" charset="0"/>
                        </a:rPr>
                        <a:t>высоко соответствует</a:t>
                      </a:r>
                      <a:r>
                        <a:rPr kumimoji="0" lang="ru-RU" sz="1300" b="0" i="0" u="none" strike="noStrike" cap="none" normalizeH="0" baseline="0" smtClean="0">
                          <a:ln>
                            <a:noFill/>
                          </a:ln>
                          <a:solidFill>
                            <a:schemeClr val="tx1"/>
                          </a:solidFill>
                          <a:effectLst/>
                          <a:latin typeface="Arial" pitchFamily="34" charset="0"/>
                        </a:rPr>
                        <a:t> фактическим или ожидаемым условиям эксплуатации.</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2</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Очень </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высокая</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99514">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Обнаружение не требуется, отказы предотвращаются </a:t>
                      </a:r>
                    </a:p>
                  </a:txBody>
                  <a:tcPr marL="90000" marR="36000" marT="36000" marB="36000"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Arial" pitchFamily="34" charset="0"/>
                        </a:rPr>
                        <a:t>Причина отказа или вид отказа не могут возникнуть ввиду  применения предупреждающих отказ конструкторских решений (например, конструкторские решения, проверенные временем, использование лучших практических конструкций или  общепризнанных фактов, и т.д.) </a:t>
                      </a:r>
                    </a:p>
                  </a:txBody>
                  <a:tcPr marL="90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1</a:t>
                      </a:r>
                    </a:p>
                  </a:txBody>
                  <a:tcPr marL="0" marR="36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rPr>
                        <a:t>Почти </a:t>
                      </a:r>
                      <a:br>
                        <a:rPr kumimoji="0" lang="ru-RU" sz="1400" b="0" i="0" u="none" strike="noStrike" cap="none" normalizeH="0" baseline="0" dirty="0" smtClean="0">
                          <a:ln>
                            <a:noFill/>
                          </a:ln>
                          <a:solidFill>
                            <a:schemeClr val="tx1"/>
                          </a:solidFill>
                          <a:effectLst/>
                          <a:latin typeface="Arial" pitchFamily="34" charset="0"/>
                        </a:rPr>
                      </a:br>
                      <a:r>
                        <a:rPr kumimoji="0" lang="ru-RU" sz="1400" b="0" i="0" u="none" strike="noStrike" cap="none" normalizeH="0" baseline="0" dirty="0" smtClean="0">
                          <a:ln>
                            <a:noFill/>
                          </a:ln>
                          <a:solidFill>
                            <a:schemeClr val="tx1"/>
                          </a:solidFill>
                          <a:effectLst/>
                          <a:latin typeface="Arial" pitchFamily="34" charset="0"/>
                        </a:rPr>
                        <a:t>наверняка</a:t>
                      </a:r>
                    </a:p>
                  </a:txBody>
                  <a:tcPr marL="0" marR="36000" marT="0" marB="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Rectangle 2"/>
          <p:cNvSpPr>
            <a:spLocks noGrp="1" noChangeArrowheads="1"/>
          </p:cNvSpPr>
          <p:nvPr>
            <p:ph type="title"/>
          </p:nvPr>
        </p:nvSpPr>
        <p:spPr bwMode="auto">
          <a:xfrm>
            <a:off x="457200" y="439565"/>
            <a:ext cx="8229600" cy="462307"/>
          </a:xfrm>
          <a:prstGeom prst="rect">
            <a:avLst/>
          </a:prstGeom>
          <a:noFill/>
          <a:ln w="9525">
            <a:noFill/>
            <a:miter lim="800000"/>
            <a:headEnd/>
            <a:tailEnd/>
          </a:ln>
          <a:effectLst/>
        </p:spPr>
        <p:txBody>
          <a:bodyPr wrap="square" lIns="92075" tIns="46038" rIns="92075" bIns="46038">
            <a:spAutoFit/>
          </a:bodyPr>
          <a:lstStyle/>
          <a:p>
            <a:pPr algn="ctr"/>
            <a:r>
              <a:rPr lang="ru-RU" sz="2400" dirty="0">
                <a:solidFill>
                  <a:schemeClr val="tx2"/>
                </a:solidFill>
              </a:rPr>
              <a:t>ШКАЛА ОЦЕНОК ОБНАРУЖЕНИЯ D</a:t>
            </a:r>
            <a:r>
              <a:rPr lang="en-US" sz="2400" dirty="0">
                <a:solidFill>
                  <a:schemeClr val="tx2"/>
                </a:solidFill>
              </a:rPr>
              <a:t> </a:t>
            </a:r>
            <a:r>
              <a:rPr lang="ru-RU" sz="2400" dirty="0">
                <a:solidFill>
                  <a:schemeClr val="tx2"/>
                </a:solidFill>
              </a:rPr>
              <a:t>(</a:t>
            </a:r>
            <a:r>
              <a:rPr lang="en-US" sz="2400" dirty="0">
                <a:solidFill>
                  <a:schemeClr val="tx2"/>
                </a:solidFill>
              </a:rPr>
              <a:t>DFMEA</a:t>
            </a:r>
            <a:r>
              <a:rPr lang="ru-RU" sz="2400" dirty="0">
                <a:solidFill>
                  <a:schemeClr val="tx2"/>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0"/>
          <p:cNvSpPr>
            <a:spLocks noGrp="1" noChangeArrowheads="1"/>
          </p:cNvSpPr>
          <p:nvPr>
            <p:ph type="title"/>
          </p:nvPr>
        </p:nvSpPr>
        <p:spPr bwMode="auto">
          <a:xfrm>
            <a:off x="457200" y="325265"/>
            <a:ext cx="8229600" cy="462307"/>
          </a:xfrm>
          <a:prstGeom prst="rect">
            <a:avLst/>
          </a:prstGeom>
          <a:noFill/>
          <a:ln w="9525">
            <a:noFill/>
            <a:miter lim="800000"/>
            <a:headEnd/>
            <a:tailEnd/>
          </a:ln>
          <a:effectLst/>
        </p:spPr>
        <p:txBody>
          <a:bodyPr wrap="square" lIns="92075" tIns="46038" rIns="92075" bIns="46038">
            <a:spAutoFit/>
          </a:bodyPr>
          <a:lstStyle/>
          <a:p>
            <a:r>
              <a:rPr lang="ru-RU" sz="2400" dirty="0">
                <a:solidFill>
                  <a:schemeClr val="tx2"/>
                </a:solidFill>
              </a:rPr>
              <a:t>ОЦЕНКИ ОБНАРУЖЕНИЯ D</a:t>
            </a:r>
            <a:r>
              <a:rPr lang="en-US" sz="2400" dirty="0">
                <a:solidFill>
                  <a:schemeClr val="tx2"/>
                </a:solidFill>
              </a:rPr>
              <a:t> </a:t>
            </a:r>
            <a:r>
              <a:rPr lang="ru-RU" sz="2400" dirty="0">
                <a:solidFill>
                  <a:schemeClr val="tx2"/>
                </a:solidFill>
              </a:rPr>
              <a:t>(</a:t>
            </a:r>
            <a:r>
              <a:rPr lang="en-US" sz="2400" dirty="0">
                <a:solidFill>
                  <a:schemeClr val="tx2"/>
                </a:solidFill>
              </a:rPr>
              <a:t>DFMEA</a:t>
            </a:r>
            <a:r>
              <a:rPr lang="ru-RU" sz="2400" dirty="0">
                <a:solidFill>
                  <a:schemeClr val="tx2"/>
                </a:solidFill>
              </a:rPr>
              <a:t>) – Розно М.И.</a:t>
            </a:r>
          </a:p>
        </p:txBody>
      </p:sp>
      <p:graphicFrame>
        <p:nvGraphicFramePr>
          <p:cNvPr id="5" name="Group 329"/>
          <p:cNvGraphicFramePr>
            <a:graphicFrameLocks noGrp="1"/>
          </p:cNvGraphicFramePr>
          <p:nvPr>
            <p:ph idx="1"/>
          </p:nvPr>
        </p:nvGraphicFramePr>
        <p:xfrm>
          <a:off x="228600" y="1143000"/>
          <a:ext cx="8439150" cy="5286756"/>
        </p:xfrm>
        <a:graphic>
          <a:graphicData uri="http://schemas.openxmlformats.org/drawingml/2006/table">
            <a:tbl>
              <a:tblPr/>
              <a:tblGrid>
                <a:gridCol w="1790700"/>
                <a:gridCol w="5911850"/>
                <a:gridCol w="736600"/>
              </a:tblGrid>
              <a:tr h="488950">
                <a:tc>
                  <a:txBody>
                    <a:body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rPr>
                        <a:t>Обнаружение потенциального</a:t>
                      </a:r>
                      <a:br>
                        <a:rPr kumimoji="0" lang="ru-RU" sz="1400" b="1" i="0" u="none" strike="noStrike" cap="none" normalizeH="0" baseline="0" smtClean="0">
                          <a:ln>
                            <a:noFill/>
                          </a:ln>
                          <a:solidFill>
                            <a:schemeClr val="tx1"/>
                          </a:solidFill>
                          <a:effectLst/>
                          <a:latin typeface="Arial" pitchFamily="34" charset="0"/>
                        </a:rPr>
                      </a:br>
                      <a:r>
                        <a:rPr kumimoji="0" lang="ru-RU" sz="1400" b="1" i="0" u="none" strike="noStrike" cap="none" normalizeH="0" baseline="0" smtClean="0">
                          <a:ln>
                            <a:noFill/>
                          </a:ln>
                          <a:solidFill>
                            <a:schemeClr val="tx1"/>
                          </a:solidFill>
                          <a:effectLst/>
                          <a:latin typeface="Arial" pitchFamily="34" charset="0"/>
                        </a:rPr>
                        <a:t>дефекта</a:t>
                      </a:r>
                      <a:r>
                        <a:rPr kumimoji="0" lang="en-US" sz="1400" b="1" i="0" u="none" strike="noStrike" cap="none" normalizeH="0" baseline="0" smtClean="0">
                          <a:ln>
                            <a:noFill/>
                          </a:ln>
                          <a:solidFill>
                            <a:schemeClr val="tx1"/>
                          </a:solidFill>
                          <a:effectLst/>
                          <a:latin typeface="Arial" pitchFamily="34" charset="0"/>
                        </a:rPr>
                        <a:t>/</a:t>
                      </a:r>
                      <a:r>
                        <a:rPr kumimoji="0" lang="ru-RU" sz="1400" b="1" i="0" u="none" strike="noStrike" cap="none" normalizeH="0" baseline="0" smtClean="0">
                          <a:ln>
                            <a:noFill/>
                          </a:ln>
                          <a:solidFill>
                            <a:schemeClr val="tx1"/>
                          </a:solidFill>
                          <a:effectLst/>
                          <a:latin typeface="Arial" pitchFamily="34" charset="0"/>
                        </a:rPr>
                        <a:t>причины</a:t>
                      </a:r>
                      <a:endParaRPr kumimoji="0" lang="ru-RU" sz="1400" b="1" i="0" u="none" strike="noStrike" cap="none" normalizeH="0" baseline="0" smtClean="0">
                        <a:ln>
                          <a:noFill/>
                        </a:ln>
                        <a:solidFill>
                          <a:schemeClr val="tx1"/>
                        </a:solidFill>
                        <a:effectLst/>
                        <a:latin typeface="Arial Cyr" pitchFamily="34" charset="-52"/>
                        <a:ea typeface="Arial Unicode MS" pitchFamily="34"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Имеющиеся на момент рассмотрения меры и информация о потенциальном дефекте</a:t>
                      </a:r>
                      <a:r>
                        <a:rPr kumimoji="0" lang="en-US" sz="1600" b="1" i="0" u="none" strike="noStrike" cap="none" normalizeH="0" baseline="0" smtClean="0">
                          <a:ln>
                            <a:noFill/>
                          </a:ln>
                          <a:solidFill>
                            <a:schemeClr val="tx1"/>
                          </a:solidFill>
                          <a:effectLst/>
                          <a:latin typeface="Arial" pitchFamily="34" charset="0"/>
                        </a:rPr>
                        <a:t>/</a:t>
                      </a:r>
                      <a:r>
                        <a:rPr kumimoji="0" lang="ru-RU" sz="1600" b="1" i="0" u="none" strike="noStrike" cap="none" normalizeH="0" baseline="0" smtClean="0">
                          <a:ln>
                            <a:noFill/>
                          </a:ln>
                          <a:solidFill>
                            <a:schemeClr val="tx1"/>
                          </a:solidFill>
                          <a:effectLst/>
                          <a:latin typeface="Arial" pitchFamily="34" charset="0"/>
                        </a:rPr>
                        <a:t>причине</a:t>
                      </a:r>
                      <a:endParaRPr kumimoji="0" lang="ru-RU" sz="1600" b="1" i="0" u="none" strike="noStrike" cap="none" normalizeH="0" baseline="0" smtClean="0">
                        <a:ln>
                          <a:noFill/>
                        </a:ln>
                        <a:solidFill>
                          <a:schemeClr val="tx1"/>
                        </a:solidFill>
                        <a:effectLst/>
                        <a:latin typeface="Arial Cyr" pitchFamily="34" charset="-52"/>
                        <a:ea typeface="Arial Unicode MS" pitchFamily="34" charset="-128"/>
                        <a:cs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rPr>
                        <a:t>Балл</a:t>
                      </a:r>
                      <a:r>
                        <a:rPr kumimoji="0" lang="en-US" sz="1600" b="1"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8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Полная неопределенность</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Никакая информация о дефекте</a:t>
                      </a:r>
                      <a:r>
                        <a:rPr kumimoji="0" lang="en-US" sz="1400" b="0" i="0" u="none" strike="noStrike" cap="none" normalizeH="0" baseline="0" smtClean="0">
                          <a:ln>
                            <a:noFill/>
                          </a:ln>
                          <a:solidFill>
                            <a:schemeClr val="tx1"/>
                          </a:solidFill>
                          <a:effectLst/>
                          <a:latin typeface="Arial" pitchFamily="34" charset="0"/>
                        </a:rPr>
                        <a:t>/</a:t>
                      </a:r>
                      <a:r>
                        <a:rPr kumimoji="0" lang="ru-RU" sz="1400" b="0" i="0" u="none" strike="noStrike" cap="none" normalizeH="0" baseline="0" smtClean="0">
                          <a:ln>
                            <a:noFill/>
                          </a:ln>
                          <a:solidFill>
                            <a:schemeClr val="tx1"/>
                          </a:solidFill>
                          <a:effectLst/>
                          <a:latin typeface="Arial" pitchFamily="34" charset="0"/>
                        </a:rPr>
                        <a:t>причине не рассматривалась</a:t>
                      </a:r>
                      <a:endParaRPr kumimoji="0" lang="ru-RU" sz="1400" b="0" i="0" u="none" strike="noStrike" cap="none" normalizeH="0" baseline="0" smtClean="0">
                        <a:ln>
                          <a:noFill/>
                        </a:ln>
                        <a:solidFill>
                          <a:schemeClr val="tx1"/>
                        </a:solidFill>
                        <a:effectLst/>
                        <a:latin typeface="Arial Black" pitchFamily="34" charset="0"/>
                        <a:ea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10</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Плохое</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Рассмотрено поведение известных, но не близких аналогов и</a:t>
                      </a:r>
                      <a:r>
                        <a:rPr kumimoji="0" lang="en-US" sz="1400" b="0" i="0" u="none" strike="noStrike" cap="none" normalizeH="0" baseline="0" smtClean="0">
                          <a:ln>
                            <a:noFill/>
                          </a:ln>
                          <a:solidFill>
                            <a:schemeClr val="tx1"/>
                          </a:solidFill>
                          <a:effectLst/>
                          <a:latin typeface="Arial" pitchFamily="34" charset="0"/>
                        </a:rPr>
                        <a:t>/</a:t>
                      </a:r>
                      <a:r>
                        <a:rPr kumimoji="0" lang="ru-RU" sz="1400" b="0" i="0" u="none" strike="noStrike" cap="none" normalizeH="0" baseline="0" smtClean="0">
                          <a:ln>
                            <a:noFill/>
                          </a:ln>
                          <a:solidFill>
                            <a:schemeClr val="tx1"/>
                          </a:solidFill>
                          <a:effectLst/>
                          <a:latin typeface="Arial" pitchFamily="34" charset="0"/>
                        </a:rPr>
                        <a:t>или проведен расчет по модели, не вызывающей особого доверия</a:t>
                      </a:r>
                      <a:endPar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8-9</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Слабое</a:t>
                      </a:r>
                      <a:endParaRPr kumimoji="0" lang="ru-RU" sz="1400" b="0" i="0" u="none" strike="noStrike" cap="none" normalizeH="0" baseline="0" smtClean="0">
                        <a:ln>
                          <a:noFill/>
                        </a:ln>
                        <a:solidFill>
                          <a:schemeClr val="tx1"/>
                        </a:solidFill>
                        <a:effectLst/>
                        <a:latin typeface="Arial Cyr" pitchFamily="34" charset="-52"/>
                        <a:ea typeface="Arial Unicode MS" pitchFamily="34"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Рассмотрено поведение известного, достаточно близкого аналога,  и</a:t>
                      </a:r>
                      <a:r>
                        <a:rPr kumimoji="0" lang="en-US" sz="1400" b="0" i="0" u="none" strike="noStrike" cap="none" normalizeH="0" baseline="0" smtClean="0">
                          <a:ln>
                            <a:noFill/>
                          </a:ln>
                          <a:solidFill>
                            <a:schemeClr val="tx1"/>
                          </a:solidFill>
                          <a:effectLst/>
                          <a:latin typeface="Arial" pitchFamily="34" charset="0"/>
                        </a:rPr>
                        <a:t>/</a:t>
                      </a:r>
                      <a:r>
                        <a:rPr kumimoji="0" lang="ru-RU" sz="1400" b="0" i="0" u="none" strike="noStrike" cap="none" normalizeH="0" baseline="0" smtClean="0">
                          <a:ln>
                            <a:noFill/>
                          </a:ln>
                          <a:solidFill>
                            <a:schemeClr val="tx1"/>
                          </a:solidFill>
                          <a:effectLst/>
                          <a:latin typeface="Arial" pitchFamily="34" charset="0"/>
                        </a:rPr>
                        <a:t>или проведен расчет по модели, вызывающей среднюю степень доверия </a:t>
                      </a:r>
                      <a:endPar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6-7</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Умеренное</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Рассмотрено поведение известного близкого аналога, или проведен расчет по модели, вызывающей очень высокое доверие, и</a:t>
                      </a:r>
                      <a:r>
                        <a:rPr kumimoji="0" lang="en-US" sz="1400" b="0" i="0" u="none" strike="noStrike" cap="none" normalizeH="0" baseline="0" smtClean="0">
                          <a:ln>
                            <a:noFill/>
                          </a:ln>
                          <a:solidFill>
                            <a:schemeClr val="tx1"/>
                          </a:solidFill>
                          <a:effectLst/>
                          <a:latin typeface="Arial" pitchFamily="34" charset="0"/>
                        </a:rPr>
                        <a:t>/</a:t>
                      </a:r>
                      <a:r>
                        <a:rPr kumimoji="0" lang="ru-RU" sz="1400" b="0" i="0" u="none" strike="noStrike" cap="none" normalizeH="0" baseline="0" smtClean="0">
                          <a:ln>
                            <a:noFill/>
                          </a:ln>
                          <a:solidFill>
                            <a:schemeClr val="tx1"/>
                          </a:solidFill>
                          <a:effectLst/>
                          <a:latin typeface="Arial" pitchFamily="34" charset="0"/>
                        </a:rPr>
                        <a:t>или про-веден моделирующий эксперимент, вызывающий среднее доверие </a:t>
                      </a:r>
                      <a:endPar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4-5</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Хорошее</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Проведены вызывающие доверие расчеты и эксперимент, вызывающий высокое доверие </a:t>
                      </a:r>
                      <a:endPar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3-4</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Очень хорошее</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Проведен специальный эксперимент (испытания) на экспериментальном образце, полностью соответствующем данной конструкции, и проведены расчеты, дающие высокую уверенность</a:t>
                      </a:r>
                      <a:endPar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Arial Unicode MS" pitchFamily="34" charset="-128"/>
                          <a:cs typeface="Times New Roman" pitchFamily="18" charset="0"/>
                        </a:rPr>
                        <a:t>2-3</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Почти наверняка </a:t>
                      </a:r>
                      <a:endParaRPr kumimoji="0" lang="ru-RU" sz="1400" b="0" i="0" u="none" strike="noStrike" cap="none" normalizeH="0" baseline="0" smtClean="0">
                        <a:ln>
                          <a:noFill/>
                        </a:ln>
                        <a:solidFill>
                          <a:schemeClr val="tx1"/>
                        </a:solidFill>
                        <a:effectLst/>
                        <a:latin typeface="Arial Cyr" pitchFamily="34" charset="-52"/>
                        <a:ea typeface="Arial Unicode MS" pitchFamily="34"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cs typeface="Times New Roman" pitchFamily="18" charset="0"/>
                        </a:rPr>
                        <a:t>   </a:t>
                      </a:r>
                      <a:r>
                        <a:rPr kumimoji="0" lang="ru-RU" sz="1400" b="0" i="0" u="none" strike="noStrike" cap="none" normalizeH="0" baseline="0" smtClean="0">
                          <a:ln>
                            <a:noFill/>
                          </a:ln>
                          <a:solidFill>
                            <a:schemeClr val="tx1"/>
                          </a:solidFill>
                          <a:effectLst/>
                          <a:latin typeface="Arial" pitchFamily="34" charset="0"/>
                        </a:rPr>
                        <a:t>Комплекс мер, вызывающих полную</a:t>
                      </a:r>
                      <a:r>
                        <a:rPr kumimoji="0" lang="ru-RU" sz="1400" b="0" i="0" u="none" strike="noStrike" cap="none" normalizeH="0" baseline="0" smtClean="0">
                          <a:ln>
                            <a:noFill/>
                          </a:ln>
                          <a:solidFill>
                            <a:schemeClr val="tx1"/>
                          </a:solidFill>
                          <a:effectLst/>
                          <a:latin typeface="Arial" pitchFamily="34" charset="0"/>
                          <a:cs typeface="Times New Roman" pitchFamily="18" charset="0"/>
                        </a:rPr>
                        <a:t> </a:t>
                      </a:r>
                      <a:r>
                        <a:rPr kumimoji="0" lang="ru-RU" sz="1400" b="0" i="0" u="none" strike="noStrike" cap="none" normalizeH="0" baseline="0" smtClean="0">
                          <a:ln>
                            <a:noFill/>
                          </a:ln>
                          <a:solidFill>
                            <a:schemeClr val="tx1"/>
                          </a:solidFill>
                          <a:effectLst/>
                          <a:latin typeface="Arial" pitchFamily="34" charset="0"/>
                        </a:rPr>
                        <a:t>уверенность в отсутствии дефекта по данной причине, например:</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 специальный эксперимент (испытания) с данной конструкцией;</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rPr>
                        <a:t>- рассмотрено поведение близких аналогов в эксплуатации;</a:t>
                      </a:r>
                      <a:r>
                        <a:rPr kumimoji="0" lang="ru-RU" sz="1400" b="0" i="0" u="none" strike="noStrike" cap="none" normalizeH="0" baseline="0" smtClean="0">
                          <a:ln>
                            <a:noFill/>
                          </a:ln>
                          <a:solidFill>
                            <a:schemeClr val="tx1"/>
                          </a:solidFill>
                          <a:effectLst/>
                          <a:latin typeface="Arial" pitchFamily="34" charset="0"/>
                          <a:cs typeface="Times New Roman" pitchFamily="18" charset="0"/>
                        </a:rPr>
                        <a:t> </a:t>
                      </a:r>
                      <a:br>
                        <a:rPr kumimoji="0" lang="ru-RU" sz="1400" b="0" i="0" u="none" strike="noStrike" cap="none" normalizeH="0" baseline="0" smtClean="0">
                          <a:ln>
                            <a:noFill/>
                          </a:ln>
                          <a:solidFill>
                            <a:schemeClr val="tx1"/>
                          </a:solidFill>
                          <a:effectLst/>
                          <a:latin typeface="Arial" pitchFamily="34" charset="0"/>
                          <a:cs typeface="Times New Roman" pitchFamily="18" charset="0"/>
                        </a:rPr>
                      </a:br>
                      <a:r>
                        <a:rPr kumimoji="0" lang="ru-RU" sz="1400" b="0" i="0" u="none" strike="noStrike" cap="none" normalizeH="0" baseline="0" smtClean="0">
                          <a:ln>
                            <a:noFill/>
                          </a:ln>
                          <a:solidFill>
                            <a:schemeClr val="tx1"/>
                          </a:solidFill>
                          <a:effectLst/>
                          <a:latin typeface="Arial" pitchFamily="34" charset="0"/>
                          <a:cs typeface="Times New Roman" pitchFamily="18" charset="0"/>
                        </a:rPr>
                        <a:t>- </a:t>
                      </a:r>
                      <a:r>
                        <a:rPr kumimoji="0" lang="ru-RU" sz="1400" b="0" i="0" u="none" strike="noStrike" cap="none" normalizeH="0" baseline="0" smtClean="0">
                          <a:ln>
                            <a:noFill/>
                          </a:ln>
                          <a:solidFill>
                            <a:schemeClr val="tx1"/>
                          </a:solidFill>
                          <a:effectLst/>
                          <a:latin typeface="Arial" pitchFamily="34" charset="0"/>
                        </a:rPr>
                        <a:t>проведены расчеты по результатам моделирующих испытаний; </a:t>
                      </a:r>
                      <a:br>
                        <a:rPr kumimoji="0" lang="ru-RU" sz="1400" b="0" i="0" u="none" strike="noStrike" cap="none" normalizeH="0" baseline="0" smtClean="0">
                          <a:ln>
                            <a:noFill/>
                          </a:ln>
                          <a:solidFill>
                            <a:schemeClr val="tx1"/>
                          </a:solidFill>
                          <a:effectLst/>
                          <a:latin typeface="Arial" pitchFamily="34" charset="0"/>
                        </a:rPr>
                      </a:br>
                      <a:r>
                        <a:rPr kumimoji="0" lang="ru-RU" sz="1400" b="0" i="0" u="none" strike="noStrike" cap="none" normalizeH="0" baseline="0" smtClean="0">
                          <a:ln>
                            <a:noFill/>
                          </a:ln>
                          <a:solidFill>
                            <a:schemeClr val="tx1"/>
                          </a:solidFill>
                          <a:effectLst/>
                          <a:latin typeface="Arial" pitchFamily="34" charset="0"/>
                        </a:rPr>
                        <a:t>- и т.п. </a:t>
                      </a:r>
                      <a:endParaRPr kumimoji="0" lang="ru-RU" sz="1400" b="0" i="0" u="none" strike="noStrike" cap="none" normalizeH="0" baseline="0" smtClean="0">
                        <a:ln>
                          <a:noFill/>
                        </a:ln>
                        <a:solidFill>
                          <a:schemeClr val="tx1"/>
                        </a:solidFill>
                        <a:effectLst/>
                        <a:latin typeface="Arial Unicode MS" pitchFamily="34" charset="-128"/>
                        <a:cs typeface="Times New Roman"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Arial Unicode MS" pitchFamily="34" charset="-128"/>
                          <a:cs typeface="Times New Roman" pitchFamily="18" charset="0"/>
                        </a:rPr>
                        <a:t>1</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63625" y="1131888"/>
            <a:ext cx="7043738" cy="457200"/>
          </a:xfrm>
          <a:prstGeom prst="rect">
            <a:avLst/>
          </a:prstGeom>
          <a:noFill/>
          <a:ln w="12700">
            <a:noFill/>
            <a:miter lim="800000"/>
            <a:headEnd type="none" w="sm" len="sm"/>
            <a:tailEnd type="none" w="sm" len="sm"/>
          </a:ln>
          <a:effectLst/>
        </p:spPr>
        <p:txBody>
          <a:bodyPr wrap="none">
            <a:spAutoFit/>
          </a:bodyPr>
          <a:lstStyle/>
          <a:p>
            <a:pPr algn="ctr" eaLnBrk="0" hangingPunct="0"/>
            <a:r>
              <a:rPr lang="ru-RU" sz="2400" b="1">
                <a:solidFill>
                  <a:srgbClr val="CC0000"/>
                </a:solidFill>
              </a:rPr>
              <a:t>Не только ПЧР следует учитывать при </a:t>
            </a:r>
            <a:r>
              <a:rPr lang="en-US" sz="2400" b="1">
                <a:solidFill>
                  <a:srgbClr val="CC0000"/>
                </a:solidFill>
              </a:rPr>
              <a:t>FMEA</a:t>
            </a:r>
            <a:endParaRPr lang="ru-RU" sz="2400" b="1">
              <a:solidFill>
                <a:srgbClr val="CC0000"/>
              </a:solidFill>
            </a:endParaRPr>
          </a:p>
        </p:txBody>
      </p:sp>
      <p:graphicFrame>
        <p:nvGraphicFramePr>
          <p:cNvPr id="63560" name="Group 72"/>
          <p:cNvGraphicFramePr>
            <a:graphicFrameLocks noGrp="1"/>
          </p:cNvGraphicFramePr>
          <p:nvPr>
            <p:ph idx="1"/>
          </p:nvPr>
        </p:nvGraphicFramePr>
        <p:xfrm>
          <a:off x="749300" y="1651000"/>
          <a:ext cx="7772400" cy="3270252"/>
        </p:xfrm>
        <a:graphic>
          <a:graphicData uri="http://schemas.openxmlformats.org/drawingml/2006/table">
            <a:tbl>
              <a:tblPr/>
              <a:tblGrid>
                <a:gridCol w="1143000"/>
                <a:gridCol w="1219200"/>
                <a:gridCol w="1193800"/>
                <a:gridCol w="1206500"/>
                <a:gridCol w="1536700"/>
                <a:gridCol w="1473200"/>
              </a:tblGrid>
              <a:tr h="685800">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случая</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O</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D</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ПЧР</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Приори-</a:t>
                      </a:r>
                      <a:br>
                        <a:rPr kumimoji="0" lang="ru-RU" sz="1600" b="1" i="0" u="none" strike="noStrike" cap="none" normalizeH="0" baseline="0" smtClean="0">
                          <a:ln>
                            <a:noFill/>
                          </a:ln>
                          <a:solidFill>
                            <a:srgbClr val="CC0000"/>
                          </a:solidFill>
                          <a:effectLst/>
                          <a:latin typeface="Arial" charset="0"/>
                        </a:rPr>
                      </a:br>
                      <a:r>
                        <a:rPr kumimoji="0" lang="ru-RU" sz="1600" b="1" i="0" u="none" strike="noStrike" cap="none" normalizeH="0" baseline="0" smtClean="0">
                          <a:ln>
                            <a:noFill/>
                          </a:ln>
                          <a:solidFill>
                            <a:srgbClr val="CC0000"/>
                          </a:solidFill>
                          <a:effectLst/>
                          <a:latin typeface="Arial" charset="0"/>
                        </a:rPr>
                        <a:t>тетность</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10</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7</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4</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2</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5</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1</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3</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120</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CC0000"/>
                          </a:solidFill>
                          <a:effectLst/>
                          <a:latin typeface="Arial" charset="0"/>
                        </a:rPr>
                        <a:t>6</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3556" name="Oval 68"/>
          <p:cNvSpPr>
            <a:spLocks noChangeArrowheads="1"/>
          </p:cNvSpPr>
          <p:nvPr/>
        </p:nvSpPr>
        <p:spPr bwMode="auto">
          <a:xfrm>
            <a:off x="7594600" y="3822700"/>
            <a:ext cx="368300" cy="368300"/>
          </a:xfrm>
          <a:prstGeom prst="ellipse">
            <a:avLst/>
          </a:prstGeom>
          <a:noFill/>
          <a:ln w="28575">
            <a:solidFill>
              <a:srgbClr val="CC0000"/>
            </a:solidFill>
            <a:round/>
            <a:headEnd type="none" w="sm" len="sm"/>
            <a:tailEnd type="none" w="sm" len="sm"/>
          </a:ln>
          <a:effectLst/>
        </p:spPr>
        <p:txBody>
          <a:bodyPr wrap="none" anchor="ctr"/>
          <a:lstStyle/>
          <a:p>
            <a:endParaRPr lang="ru-RU"/>
          </a:p>
        </p:txBody>
      </p:sp>
      <p:sp>
        <p:nvSpPr>
          <p:cNvPr id="63557" name="Text Box 69"/>
          <p:cNvSpPr txBox="1">
            <a:spLocks noChangeArrowheads="1"/>
          </p:cNvSpPr>
          <p:nvPr/>
        </p:nvSpPr>
        <p:spPr bwMode="auto">
          <a:xfrm>
            <a:off x="835025" y="5256213"/>
            <a:ext cx="7653338" cy="1311275"/>
          </a:xfrm>
          <a:prstGeom prst="rect">
            <a:avLst/>
          </a:prstGeom>
          <a:noFill/>
          <a:ln w="12700">
            <a:noFill/>
            <a:miter lim="800000"/>
            <a:headEnd type="none" w="sm" len="sm"/>
            <a:tailEnd type="none" w="sm" len="sm"/>
          </a:ln>
          <a:effectLst/>
        </p:spPr>
        <p:txBody>
          <a:bodyPr>
            <a:spAutoFit/>
          </a:bodyPr>
          <a:lstStyle/>
          <a:p>
            <a:pPr eaLnBrk="0" hangingPunct="0">
              <a:buFontTx/>
              <a:buChar char="•"/>
            </a:pPr>
            <a:r>
              <a:rPr lang="ru-RU" sz="2000" b="1"/>
              <a:t> Следует обращать внимание не только на ПЧР</a:t>
            </a:r>
          </a:p>
          <a:p>
            <a:pPr eaLnBrk="0" hangingPunct="0">
              <a:buFontTx/>
              <a:buChar char="•"/>
            </a:pPr>
            <a:r>
              <a:rPr lang="ru-RU" sz="2000" b="1"/>
              <a:t> ПЧР</a:t>
            </a:r>
            <a:r>
              <a:rPr lang="ru-RU" sz="2000" b="1" baseline="-25000"/>
              <a:t>гр  </a:t>
            </a:r>
            <a:r>
              <a:rPr lang="ru-RU" sz="2000" b="1"/>
              <a:t>можно выбирать, но не только это – ориентир </a:t>
            </a:r>
          </a:p>
          <a:p>
            <a:pPr eaLnBrk="0" hangingPunct="0">
              <a:buFontTx/>
              <a:buChar char="•"/>
            </a:pPr>
            <a:r>
              <a:rPr lang="ru-RU" sz="2000" b="1"/>
              <a:t> Высокие </a:t>
            </a:r>
            <a:r>
              <a:rPr lang="en-US" sz="2000" b="1"/>
              <a:t>S </a:t>
            </a:r>
            <a:r>
              <a:rPr lang="ru-RU" sz="2000" b="1"/>
              <a:t>всегда должны требовать внимания </a:t>
            </a:r>
          </a:p>
          <a:p>
            <a:pPr eaLnBrk="0" hangingPunct="0">
              <a:buFontTx/>
              <a:buChar char="•"/>
            </a:pPr>
            <a:r>
              <a:rPr lang="ru-RU" sz="2000" b="1"/>
              <a:t> Приоритетность: </a:t>
            </a:r>
            <a:r>
              <a:rPr lang="en-US" sz="2000" b="1"/>
              <a:t> </a:t>
            </a:r>
            <a:r>
              <a:rPr lang="ru-RU" sz="2000" b="1" u="sng">
                <a:solidFill>
                  <a:srgbClr val="CC0000"/>
                </a:solidFill>
              </a:rPr>
              <a:t>снижать </a:t>
            </a:r>
            <a:r>
              <a:rPr lang="en-US" sz="2000" b="1" u="sng">
                <a:solidFill>
                  <a:srgbClr val="CC0000"/>
                </a:solidFill>
              </a:rPr>
              <a:t>S</a:t>
            </a:r>
            <a:r>
              <a:rPr lang="ru-RU" sz="2000" b="1"/>
              <a:t>,  затем снижать </a:t>
            </a:r>
            <a:r>
              <a:rPr lang="en-US" sz="2000" b="1"/>
              <a:t>O</a:t>
            </a:r>
            <a:r>
              <a:rPr lang="ru-RU" sz="2000" b="1"/>
              <a:t>,  затем </a:t>
            </a:r>
            <a:r>
              <a:rPr lang="en-US" sz="2000" b="1"/>
              <a:t>D</a:t>
            </a:r>
            <a:endParaRPr lang="ru-RU" sz="2000" b="1"/>
          </a:p>
        </p:txBody>
      </p:sp>
      <p:sp>
        <p:nvSpPr>
          <p:cNvPr id="63558" name="Rectangle 70"/>
          <p:cNvSpPr>
            <a:spLocks noGrp="1" noChangeArrowheads="1"/>
          </p:cNvSpPr>
          <p:nvPr>
            <p:ph type="title"/>
          </p:nvPr>
        </p:nvSpPr>
        <p:spPr>
          <a:xfrm>
            <a:off x="533400" y="414338"/>
            <a:ext cx="8089900" cy="736600"/>
          </a:xfrm>
          <a:noFill/>
          <a:ln/>
        </p:spPr>
        <p:txBody>
          <a:bodyPr>
            <a:normAutofit fontScale="90000"/>
          </a:bodyPr>
          <a:lstStyle/>
          <a:p>
            <a:r>
              <a:rPr lang="ru-RU" sz="2400" b="1">
                <a:solidFill>
                  <a:srgbClr val="333399"/>
                </a:solidFill>
              </a:rPr>
              <a:t>НОВОЕ  В  4-й  РЕДАКЦИИ  </a:t>
            </a:r>
            <a:r>
              <a:rPr lang="en-US" sz="2400" b="1">
                <a:solidFill>
                  <a:srgbClr val="333399"/>
                </a:solidFill>
              </a:rPr>
              <a:t>FMEA</a:t>
            </a:r>
            <a:r>
              <a:rPr lang="ru-RU"/>
              <a:t> </a:t>
            </a:r>
          </a:p>
        </p:txBody>
      </p:sp>
      <p:sp>
        <p:nvSpPr>
          <p:cNvPr id="63561" name="Rectangle 73"/>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630238"/>
            <a:ext cx="8089900" cy="736600"/>
          </a:xfrm>
          <a:noFill/>
          <a:ln/>
        </p:spPr>
        <p:txBody>
          <a:bodyPr>
            <a:normAutofit fontScale="90000"/>
          </a:bodyPr>
          <a:lstStyle/>
          <a:p>
            <a:r>
              <a:rPr lang="ru-RU" sz="2400" b="1">
                <a:solidFill>
                  <a:srgbClr val="333399"/>
                </a:solidFill>
              </a:rPr>
              <a:t>НОВОЕ  В  4-й  РЕДАКЦИИ  </a:t>
            </a:r>
            <a:r>
              <a:rPr lang="en-US" sz="2400" b="1">
                <a:solidFill>
                  <a:srgbClr val="333399"/>
                </a:solidFill>
              </a:rPr>
              <a:t>FMEA</a:t>
            </a:r>
            <a:r>
              <a:rPr lang="ru-RU" b="1"/>
              <a:t> </a:t>
            </a:r>
          </a:p>
        </p:txBody>
      </p:sp>
      <p:sp>
        <p:nvSpPr>
          <p:cNvPr id="64515" name="Text Box 3"/>
          <p:cNvSpPr txBox="1">
            <a:spLocks noChangeArrowheads="1"/>
          </p:cNvSpPr>
          <p:nvPr/>
        </p:nvSpPr>
        <p:spPr bwMode="auto">
          <a:xfrm>
            <a:off x="1187450" y="1411288"/>
            <a:ext cx="6792913" cy="457200"/>
          </a:xfrm>
          <a:prstGeom prst="rect">
            <a:avLst/>
          </a:prstGeom>
          <a:noFill/>
          <a:ln w="12700">
            <a:noFill/>
            <a:miter lim="800000"/>
            <a:headEnd type="none" w="sm" len="sm"/>
            <a:tailEnd type="none" w="sm" len="sm"/>
          </a:ln>
          <a:effectLst/>
        </p:spPr>
        <p:txBody>
          <a:bodyPr wrap="none">
            <a:spAutoFit/>
          </a:bodyPr>
          <a:lstStyle/>
          <a:p>
            <a:pPr algn="ctr" eaLnBrk="0" hangingPunct="0"/>
            <a:r>
              <a:rPr lang="ru-RU" sz="2400" b="1">
                <a:solidFill>
                  <a:schemeClr val="tx2"/>
                </a:solidFill>
              </a:rPr>
              <a:t>Альтернативные оценки риска, кроме ПЧР</a:t>
            </a:r>
            <a:r>
              <a:rPr lang="en-US" sz="2400" b="1">
                <a:solidFill>
                  <a:schemeClr val="tx2"/>
                </a:solidFill>
              </a:rPr>
              <a:t>:</a:t>
            </a:r>
            <a:endParaRPr lang="ru-RU" sz="2400" b="1">
              <a:solidFill>
                <a:schemeClr val="tx2"/>
              </a:solidFill>
            </a:endParaRPr>
          </a:p>
        </p:txBody>
      </p:sp>
      <p:sp>
        <p:nvSpPr>
          <p:cNvPr id="64516" name="Text Box 4"/>
          <p:cNvSpPr txBox="1">
            <a:spLocks noChangeArrowheads="1"/>
          </p:cNvSpPr>
          <p:nvPr/>
        </p:nvSpPr>
        <p:spPr bwMode="auto">
          <a:xfrm>
            <a:off x="847725" y="1982788"/>
            <a:ext cx="6259513"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b="1">
                <a:solidFill>
                  <a:srgbClr val="A50021"/>
                </a:solidFill>
              </a:rPr>
              <a:t>1</a:t>
            </a:r>
            <a:r>
              <a:rPr lang="ru-RU" sz="2400" b="1">
                <a:solidFill>
                  <a:srgbClr val="A50021"/>
                </a:solidFill>
              </a:rPr>
              <a:t>. Произведение</a:t>
            </a:r>
            <a:r>
              <a:rPr lang="en-US" sz="2400" b="1">
                <a:solidFill>
                  <a:srgbClr val="A50021"/>
                </a:solidFill>
              </a:rPr>
              <a:t> </a:t>
            </a:r>
            <a:r>
              <a:rPr lang="ru-RU" sz="2400" b="1">
                <a:solidFill>
                  <a:srgbClr val="A50021"/>
                </a:solidFill>
              </a:rPr>
              <a:t> </a:t>
            </a:r>
            <a:r>
              <a:rPr lang="en-US" sz="2400" b="1">
                <a:solidFill>
                  <a:srgbClr val="A50021"/>
                </a:solidFill>
              </a:rPr>
              <a:t>SxO</a:t>
            </a:r>
            <a:r>
              <a:rPr lang="ru-RU" sz="2400" b="1">
                <a:solidFill>
                  <a:srgbClr val="A50021"/>
                </a:solidFill>
              </a:rPr>
              <a:t> – также критерий </a:t>
            </a:r>
          </a:p>
        </p:txBody>
      </p:sp>
      <p:sp>
        <p:nvSpPr>
          <p:cNvPr id="64517" name="Text Box 5"/>
          <p:cNvSpPr txBox="1">
            <a:spLocks noChangeArrowheads="1"/>
          </p:cNvSpPr>
          <p:nvPr/>
        </p:nvSpPr>
        <p:spPr bwMode="auto">
          <a:xfrm>
            <a:off x="860425" y="2706688"/>
            <a:ext cx="6075363"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b="1">
                <a:solidFill>
                  <a:srgbClr val="A50021"/>
                </a:solidFill>
              </a:rPr>
              <a:t>2</a:t>
            </a:r>
            <a:r>
              <a:rPr lang="ru-RU" sz="2400" b="1">
                <a:solidFill>
                  <a:srgbClr val="A50021"/>
                </a:solidFill>
              </a:rPr>
              <a:t>. Совокупность чисел</a:t>
            </a:r>
            <a:r>
              <a:rPr lang="en-US" sz="2400" b="1">
                <a:solidFill>
                  <a:srgbClr val="A50021"/>
                </a:solidFill>
              </a:rPr>
              <a:t> </a:t>
            </a:r>
            <a:r>
              <a:rPr lang="ru-RU" sz="2400" b="1">
                <a:solidFill>
                  <a:srgbClr val="A50021"/>
                </a:solidFill>
              </a:rPr>
              <a:t> </a:t>
            </a:r>
            <a:r>
              <a:rPr lang="en-US" sz="2400" b="1">
                <a:solidFill>
                  <a:srgbClr val="A50021"/>
                </a:solidFill>
              </a:rPr>
              <a:t>S</a:t>
            </a:r>
            <a:r>
              <a:rPr lang="ru-RU" sz="2400" b="1">
                <a:solidFill>
                  <a:srgbClr val="A50021"/>
                </a:solidFill>
              </a:rPr>
              <a:t>,</a:t>
            </a:r>
            <a:r>
              <a:rPr lang="en-US" sz="2400" b="1">
                <a:solidFill>
                  <a:srgbClr val="A50021"/>
                </a:solidFill>
              </a:rPr>
              <a:t>O</a:t>
            </a:r>
            <a:r>
              <a:rPr lang="ru-RU" sz="2400" b="1">
                <a:solidFill>
                  <a:srgbClr val="A50021"/>
                </a:solidFill>
              </a:rPr>
              <a:t>,</a:t>
            </a:r>
            <a:r>
              <a:rPr lang="en-US" sz="2400" b="1">
                <a:solidFill>
                  <a:srgbClr val="A50021"/>
                </a:solidFill>
              </a:rPr>
              <a:t>D  </a:t>
            </a:r>
            <a:r>
              <a:rPr lang="ru-RU" sz="2400" b="1">
                <a:solidFill>
                  <a:srgbClr val="A50021"/>
                </a:solidFill>
              </a:rPr>
              <a:t>или  </a:t>
            </a:r>
            <a:r>
              <a:rPr lang="en-US" sz="2400" b="1">
                <a:solidFill>
                  <a:srgbClr val="A50021"/>
                </a:solidFill>
              </a:rPr>
              <a:t>S</a:t>
            </a:r>
            <a:r>
              <a:rPr lang="ru-RU" sz="2400" b="1">
                <a:solidFill>
                  <a:srgbClr val="A50021"/>
                </a:solidFill>
              </a:rPr>
              <a:t>,</a:t>
            </a:r>
            <a:r>
              <a:rPr lang="en-US" sz="2400" b="1">
                <a:solidFill>
                  <a:srgbClr val="A50021"/>
                </a:solidFill>
              </a:rPr>
              <a:t>D</a:t>
            </a:r>
            <a:endParaRPr lang="ru-RU" sz="2400" b="1">
              <a:solidFill>
                <a:srgbClr val="A50021"/>
              </a:solidFill>
            </a:endParaRPr>
          </a:p>
        </p:txBody>
      </p:sp>
      <p:graphicFrame>
        <p:nvGraphicFramePr>
          <p:cNvPr id="64579" name="Group 67"/>
          <p:cNvGraphicFramePr>
            <a:graphicFrameLocks noGrp="1"/>
          </p:cNvGraphicFramePr>
          <p:nvPr>
            <p:ph idx="1"/>
          </p:nvPr>
        </p:nvGraphicFramePr>
        <p:xfrm>
          <a:off x="1041400" y="3314700"/>
          <a:ext cx="5778500" cy="2693989"/>
        </p:xfrm>
        <a:graphic>
          <a:graphicData uri="http://schemas.openxmlformats.org/drawingml/2006/table">
            <a:tbl>
              <a:tblPr/>
              <a:tblGrid>
                <a:gridCol w="996950"/>
                <a:gridCol w="795338"/>
                <a:gridCol w="796925"/>
                <a:gridCol w="796925"/>
                <a:gridCol w="800100"/>
                <a:gridCol w="944562"/>
                <a:gridCol w="647700"/>
              </a:tblGrid>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 случая</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a:t>
                      </a:r>
                      <a:endParaRPr kumimoji="0" lang="ru-RU"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O</a:t>
                      </a:r>
                      <a:endParaRPr kumimoji="0" lang="ru-RU"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D</a:t>
                      </a:r>
                      <a:endParaRPr kumimoji="0" lang="ru-RU"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ПЧР</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a:t>
                      </a:r>
                      <a:r>
                        <a:rPr kumimoji="0" lang="ru-RU" sz="2000" b="1" i="0" u="none" strike="noStrike" cap="none" normalizeH="0" baseline="0" smtClean="0">
                          <a:ln>
                            <a:noFill/>
                          </a:ln>
                          <a:solidFill>
                            <a:schemeClr val="tx1"/>
                          </a:solidFill>
                          <a:effectLst/>
                          <a:latin typeface="Arial" charset="0"/>
                        </a:rPr>
                        <a:t>,</a:t>
                      </a:r>
                      <a:r>
                        <a:rPr kumimoji="0" lang="en-US" sz="2000" b="1" i="0" u="none" strike="noStrike" cap="none" normalizeH="0" baseline="0" smtClean="0">
                          <a:ln>
                            <a:noFill/>
                          </a:ln>
                          <a:solidFill>
                            <a:schemeClr val="tx1"/>
                          </a:solidFill>
                          <a:effectLst/>
                          <a:latin typeface="Arial" charset="0"/>
                        </a:rPr>
                        <a:t>O</a:t>
                      </a:r>
                      <a:r>
                        <a:rPr kumimoji="0" lang="ru-RU" sz="2000" b="1" i="0" u="none" strike="noStrike" cap="none" normalizeH="0" baseline="0" smtClean="0">
                          <a:ln>
                            <a:noFill/>
                          </a:ln>
                          <a:solidFill>
                            <a:schemeClr val="tx1"/>
                          </a:solidFill>
                          <a:effectLst/>
                          <a:latin typeface="Arial" charset="0"/>
                        </a:rPr>
                        <a:t>,</a:t>
                      </a:r>
                      <a:r>
                        <a:rPr kumimoji="0" lang="en-US" sz="2000" b="1" i="0" u="none" strike="noStrike" cap="none" normalizeH="0" baseline="0" smtClean="0">
                          <a:ln>
                            <a:noFill/>
                          </a:ln>
                          <a:solidFill>
                            <a:schemeClr val="tx1"/>
                          </a:solidFill>
                          <a:effectLst/>
                          <a:latin typeface="Arial" charset="0"/>
                        </a:rPr>
                        <a:t>D</a:t>
                      </a:r>
                      <a:endParaRPr kumimoji="0" lang="ru-RU"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a:t>
                      </a:r>
                      <a:r>
                        <a:rPr kumimoji="0" lang="ru-RU" sz="2000" b="1" i="0" u="none" strike="noStrike" cap="none" normalizeH="0" baseline="0" smtClean="0">
                          <a:ln>
                            <a:noFill/>
                          </a:ln>
                          <a:solidFill>
                            <a:schemeClr val="tx1"/>
                          </a:solidFill>
                          <a:effectLst/>
                          <a:latin typeface="Arial" charset="0"/>
                        </a:rPr>
                        <a:t>,</a:t>
                      </a:r>
                      <a:r>
                        <a:rPr kumimoji="0" lang="en-US" sz="2000" b="1" i="0" u="none" strike="noStrike" cap="none" normalizeH="0" baseline="0" smtClean="0">
                          <a:ln>
                            <a:noFill/>
                          </a:ln>
                          <a:solidFill>
                            <a:schemeClr val="tx1"/>
                          </a:solidFill>
                          <a:effectLst/>
                          <a:latin typeface="Arial" charset="0"/>
                        </a:rPr>
                        <a:t>D</a:t>
                      </a:r>
                      <a:endParaRPr kumimoji="0" lang="ru-RU"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96</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483</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43</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96</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834</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84</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96</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384</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r>
                        <a:rPr kumimoji="0" lang="ru-RU" sz="1600" b="1"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a:t>
                      </a:r>
                      <a:endParaRPr kumimoji="0" 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96</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438</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48</a:t>
                      </a:r>
                      <a:endParaRPr kumimoji="0" lang="ru-RU"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4572" name="AutoShape 60"/>
          <p:cNvSpPr>
            <a:spLocks/>
          </p:cNvSpPr>
          <p:nvPr/>
        </p:nvSpPr>
        <p:spPr bwMode="auto">
          <a:xfrm>
            <a:off x="6896100" y="4000500"/>
            <a:ext cx="304800" cy="2006600"/>
          </a:xfrm>
          <a:prstGeom prst="rightBrace">
            <a:avLst>
              <a:gd name="adj1" fmla="val 54861"/>
              <a:gd name="adj2" fmla="val 50000"/>
            </a:avLst>
          </a:prstGeom>
          <a:noFill/>
          <a:ln w="57150">
            <a:solidFill>
              <a:srgbClr val="CC0000"/>
            </a:solidFill>
            <a:round/>
            <a:headEnd type="none" w="sm" len="sm"/>
            <a:tailEnd type="none" w="sm" len="sm"/>
          </a:ln>
          <a:effectLst/>
        </p:spPr>
        <p:txBody>
          <a:bodyPr wrap="none" anchor="ctr"/>
          <a:lstStyle/>
          <a:p>
            <a:endParaRPr lang="ru-RU"/>
          </a:p>
        </p:txBody>
      </p:sp>
      <p:sp>
        <p:nvSpPr>
          <p:cNvPr id="64573" name="AutoShape 61"/>
          <p:cNvSpPr>
            <a:spLocks/>
          </p:cNvSpPr>
          <p:nvPr/>
        </p:nvSpPr>
        <p:spPr bwMode="auto">
          <a:xfrm rot="5400000">
            <a:off x="4724400" y="5765800"/>
            <a:ext cx="203200" cy="774700"/>
          </a:xfrm>
          <a:prstGeom prst="rightBrace">
            <a:avLst>
              <a:gd name="adj1" fmla="val 31771"/>
              <a:gd name="adj2" fmla="val 50000"/>
            </a:avLst>
          </a:prstGeom>
          <a:noFill/>
          <a:ln w="57150">
            <a:solidFill>
              <a:srgbClr val="CC0000"/>
            </a:solidFill>
            <a:round/>
            <a:headEnd type="none" w="sm" len="sm"/>
            <a:tailEnd type="none" w="sm" len="sm"/>
          </a:ln>
          <a:effectLst/>
        </p:spPr>
        <p:txBody>
          <a:bodyPr wrap="none" anchor="ctr"/>
          <a:lstStyle/>
          <a:p>
            <a:endParaRPr lang="ru-RU"/>
          </a:p>
        </p:txBody>
      </p:sp>
      <p:sp>
        <p:nvSpPr>
          <p:cNvPr id="64574" name="Text Box 62"/>
          <p:cNvSpPr txBox="1">
            <a:spLocks noChangeArrowheads="1"/>
          </p:cNvSpPr>
          <p:nvPr/>
        </p:nvSpPr>
        <p:spPr bwMode="auto">
          <a:xfrm>
            <a:off x="4022725" y="6259513"/>
            <a:ext cx="1606550" cy="366712"/>
          </a:xfrm>
          <a:prstGeom prst="rect">
            <a:avLst/>
          </a:prstGeom>
          <a:noFill/>
          <a:ln w="12700">
            <a:noFill/>
            <a:miter lim="800000"/>
            <a:headEnd type="none" w="sm" len="sm"/>
            <a:tailEnd type="none" w="sm" len="sm"/>
          </a:ln>
          <a:effectLst/>
        </p:spPr>
        <p:txBody>
          <a:bodyPr wrap="none">
            <a:spAutoFit/>
          </a:bodyPr>
          <a:lstStyle/>
          <a:p>
            <a:pPr eaLnBrk="0" hangingPunct="0"/>
            <a:r>
              <a:rPr lang="ru-RU" b="1">
                <a:solidFill>
                  <a:schemeClr val="tx2"/>
                </a:solidFill>
              </a:rPr>
              <a:t>Равные ПЧР</a:t>
            </a:r>
          </a:p>
        </p:txBody>
      </p:sp>
      <p:sp>
        <p:nvSpPr>
          <p:cNvPr id="64575" name="Text Box 63"/>
          <p:cNvSpPr txBox="1">
            <a:spLocks noChangeArrowheads="1"/>
          </p:cNvSpPr>
          <p:nvPr/>
        </p:nvSpPr>
        <p:spPr bwMode="auto">
          <a:xfrm>
            <a:off x="7248525" y="4494213"/>
            <a:ext cx="1630363" cy="915987"/>
          </a:xfrm>
          <a:prstGeom prst="rect">
            <a:avLst/>
          </a:prstGeom>
          <a:noFill/>
          <a:ln w="12700">
            <a:noFill/>
            <a:miter lim="800000"/>
            <a:headEnd type="none" w="sm" len="sm"/>
            <a:tailEnd type="none" w="sm" len="sm"/>
          </a:ln>
          <a:effectLst/>
        </p:spPr>
        <p:txBody>
          <a:bodyPr wrap="none">
            <a:spAutoFit/>
          </a:bodyPr>
          <a:lstStyle/>
          <a:p>
            <a:pPr eaLnBrk="0" hangingPunct="0"/>
            <a:r>
              <a:rPr lang="ru-RU" b="1">
                <a:solidFill>
                  <a:srgbClr val="CC0000"/>
                </a:solidFill>
              </a:rPr>
              <a:t>Совершенно</a:t>
            </a:r>
            <a:br>
              <a:rPr lang="ru-RU" b="1">
                <a:solidFill>
                  <a:srgbClr val="CC0000"/>
                </a:solidFill>
              </a:rPr>
            </a:br>
            <a:r>
              <a:rPr lang="ru-RU" b="1">
                <a:solidFill>
                  <a:srgbClr val="CC0000"/>
                </a:solidFill>
              </a:rPr>
              <a:t>разные</a:t>
            </a:r>
            <a:br>
              <a:rPr lang="ru-RU" b="1">
                <a:solidFill>
                  <a:srgbClr val="CC0000"/>
                </a:solidFill>
              </a:rPr>
            </a:br>
            <a:r>
              <a:rPr lang="ru-RU" b="1">
                <a:solidFill>
                  <a:srgbClr val="CC0000"/>
                </a:solidFill>
              </a:rPr>
              <a:t>случаи !</a:t>
            </a:r>
          </a:p>
        </p:txBody>
      </p:sp>
      <p:sp>
        <p:nvSpPr>
          <p:cNvPr id="64580" name="Rectangle 68"/>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612775"/>
            <a:ext cx="8229600" cy="487363"/>
          </a:xfrm>
          <a:ln/>
        </p:spPr>
        <p:txBody>
          <a:bodyPr>
            <a:normAutofit fontScale="90000"/>
          </a:bodyPr>
          <a:lstStyle/>
          <a:p>
            <a:r>
              <a:rPr lang="ru-RU" sz="2800" b="1">
                <a:solidFill>
                  <a:srgbClr val="000099"/>
                </a:solidFill>
              </a:rPr>
              <a:t>ФОРМА  ПРОТОКОЛА  </a:t>
            </a:r>
            <a:r>
              <a:rPr lang="en-US" sz="2800" b="1">
                <a:solidFill>
                  <a:srgbClr val="000099"/>
                </a:solidFill>
              </a:rPr>
              <a:t>FMEA</a:t>
            </a:r>
            <a:endParaRPr lang="ru-RU" sz="2800" b="1">
              <a:solidFill>
                <a:srgbClr val="000099"/>
              </a:solidFill>
            </a:endParaRPr>
          </a:p>
        </p:txBody>
      </p:sp>
      <p:graphicFrame>
        <p:nvGraphicFramePr>
          <p:cNvPr id="79041" name="Group 193"/>
          <p:cNvGraphicFramePr>
            <a:graphicFrameLocks noGrp="1"/>
          </p:cNvGraphicFramePr>
          <p:nvPr/>
        </p:nvGraphicFramePr>
        <p:xfrm>
          <a:off x="254000" y="2432050"/>
          <a:ext cx="8385175" cy="4250055"/>
        </p:xfrm>
        <a:graphic>
          <a:graphicData uri="http://schemas.openxmlformats.org/drawingml/2006/table">
            <a:tbl>
              <a:tblPr/>
              <a:tblGrid>
                <a:gridCol w="441325"/>
                <a:gridCol w="482600"/>
                <a:gridCol w="657225"/>
                <a:gridCol w="288925"/>
                <a:gridCol w="792162"/>
                <a:gridCol w="288925"/>
                <a:gridCol w="647700"/>
                <a:gridCol w="647700"/>
                <a:gridCol w="288925"/>
                <a:gridCol w="503238"/>
                <a:gridCol w="792162"/>
                <a:gridCol w="609600"/>
                <a:gridCol w="576263"/>
                <a:gridCol w="287337"/>
                <a:gridCol w="288925"/>
                <a:gridCol w="282575"/>
                <a:gridCol w="509588"/>
              </a:tblGrid>
              <a:tr h="285750">
                <a:tc rowSpan="3">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Изде</a:t>
                      </a: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лие</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(или </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тех</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нол</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опера</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ция</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85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Функция</a:t>
                      </a:r>
                      <a:endParaRPr kumimoji="0" lang="ru-RU" sz="9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cs typeface="Times New Roman" pitchFamily="18" charset="0"/>
                        </a:rPr>
                        <a:t>Вид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cs typeface="Times New Roman" pitchFamily="18" charset="0"/>
                        </a:rPr>
                        <a:t>потенци</a:t>
                      </a:r>
                      <a:br>
                        <a:rPr kumimoji="0" lang="ru-RU" sz="1000" b="0" i="0" u="none" strike="noStrike" cap="none" normalizeH="0" baseline="0" smtClean="0">
                          <a:ln>
                            <a:noFill/>
                          </a:ln>
                          <a:solidFill>
                            <a:schemeClr val="tx1"/>
                          </a:solidFill>
                          <a:effectLst/>
                          <a:latin typeface="Arial" charset="0"/>
                          <a:cs typeface="Times New Roman" pitchFamily="18" charset="0"/>
                        </a:rPr>
                      </a:br>
                      <a:r>
                        <a:rPr kumimoji="0" lang="ru-RU" sz="1000" b="0" i="0" u="none" strike="noStrike" cap="none" normalizeH="0" baseline="0" smtClean="0">
                          <a:ln>
                            <a:noFill/>
                          </a:ln>
                          <a:solidFill>
                            <a:schemeClr val="tx1"/>
                          </a:solidFill>
                          <a:effectLst/>
                          <a:latin typeface="Arial" charset="0"/>
                          <a:cs typeface="Times New Roman" pitchFamily="18" charset="0"/>
                        </a:rPr>
                        <a:t>аль</a:t>
                      </a:r>
                      <a:r>
                        <a:rPr kumimoji="0" lang="en-US" sz="1000" b="0" i="0" u="none" strike="noStrike" cap="none" normalizeH="0" baseline="0" smtClean="0">
                          <a:ln>
                            <a:noFill/>
                          </a:ln>
                          <a:solidFill>
                            <a:schemeClr val="tx1"/>
                          </a:solidFill>
                          <a:effectLst/>
                          <a:latin typeface="Arial" charset="0"/>
                          <a:cs typeface="Times New Roman" pitchFamily="18" charset="0"/>
                        </a:rPr>
                        <a:t/>
                      </a:r>
                      <a:br>
                        <a:rPr kumimoji="0" lang="en-US" sz="1000" b="0" i="0" u="none" strike="noStrike" cap="none" normalizeH="0" baseline="0" smtClean="0">
                          <a:ln>
                            <a:noFill/>
                          </a:ln>
                          <a:solidFill>
                            <a:schemeClr val="tx1"/>
                          </a:solidFill>
                          <a:effectLst/>
                          <a:latin typeface="Arial" charset="0"/>
                          <a:cs typeface="Times New Roman" pitchFamily="18" charset="0"/>
                        </a:rPr>
                      </a:br>
                      <a:r>
                        <a:rPr kumimoji="0" lang="ru-RU" sz="1000" b="0" i="0" u="none" strike="noStrike" cap="none" normalizeH="0" baseline="0" smtClean="0">
                          <a:ln>
                            <a:noFill/>
                          </a:ln>
                          <a:solidFill>
                            <a:schemeClr val="tx1"/>
                          </a:solidFill>
                          <a:effectLst/>
                          <a:latin typeface="Arial" charset="0"/>
                          <a:cs typeface="Times New Roman" pitchFamily="18" charset="0"/>
                        </a:rPr>
                        <a:t>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cs typeface="Times New Roman" pitchFamily="18" charset="0"/>
                        </a:rPr>
                        <a:t>дефекта</a:t>
                      </a: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Послед</a:t>
                      </a:r>
                      <a:br>
                        <a:rPr kumimoji="0" lang="ru-RU" sz="10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ствие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потенци</a:t>
                      </a:r>
                      <a:br>
                        <a:rPr kumimoji="0" lang="ru-RU" sz="10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ального </a:t>
                      </a:r>
                      <a:br>
                        <a:rPr kumimoji="0" lang="ru-RU" sz="10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дефекта</a:t>
                      </a: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а</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ru-RU"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Потенци</a:t>
                      </a: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альная</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причина(-</a:t>
                      </a: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ы</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или </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меха</a:t>
                      </a: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низм</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ы</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дефекта</a:t>
                      </a:r>
                      <a:endParaRPr kumimoji="0" lang="ru-RU" sz="9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а</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Имею-</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щиеся</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меры по </a:t>
                      </a: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предотв</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ращению дефекта/</a:t>
                      </a:r>
                      <a:b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причины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Имею</a:t>
                      </a:r>
                      <a:br>
                        <a:rPr kumimoji="0" lang="ru-RU" sz="9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щиеся меры по </a:t>
                      </a:r>
                      <a:br>
                        <a:rPr kumimoji="0" lang="ru-RU" sz="9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обнару</a:t>
                      </a:r>
                      <a:br>
                        <a:rPr kumimoji="0" lang="ru-RU" sz="9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жению дефекта/</a:t>
                      </a:r>
                      <a:br>
                        <a:rPr kumimoji="0" lang="ru-RU" sz="9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причины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Б</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а</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л</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ru-RU"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ПЧР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Рекомен</a:t>
                      </a:r>
                      <a:br>
                        <a:rPr kumimoji="0" lang="ru-RU" sz="10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дуемые</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измене</a:t>
                      </a:r>
                      <a:br>
                        <a:rPr kumimoji="0" lang="ru-RU" sz="10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ния</a:t>
                      </a:r>
                      <a:endParaRPr kumimoji="0" lang="ru-RU"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Ответ-ствен-ность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и </a:t>
                      </a:r>
                      <a:br>
                        <a:rPr kumimoji="0" lang="ru-RU" sz="9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намечен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ная </a:t>
                      </a:r>
                      <a:br>
                        <a:rPr kumimoji="0" lang="ru-RU" sz="9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900" b="0" i="0" u="none" strike="noStrike" cap="none" normalizeH="0" baseline="0" smtClean="0">
                          <a:ln>
                            <a:noFill/>
                          </a:ln>
                          <a:solidFill>
                            <a:schemeClr val="tx1"/>
                          </a:solidFill>
                          <a:effectLst/>
                          <a:latin typeface="Times New Roman" pitchFamily="18" charset="0"/>
                          <a:cs typeface="Times New Roman" pitchFamily="18" charset="0"/>
                        </a:rPr>
                        <a:t>дата</a:t>
                      </a:r>
                      <a:endParaRPr kumimoji="0" lang="ru-RU"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Результаты работы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59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0" marR="0" lvl="0" indent="0" algn="ctr" defTabSz="914400" rtl="0" eaLnBrk="1" fontAlgn="base" latinLnBrk="0" hangingPunct="1">
                        <a:lnSpc>
                          <a:spcPct val="85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85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rPr>
                        <a:t>Пред-приня-тые дейст-</a:t>
                      </a:r>
                      <a:r>
                        <a:rPr kumimoji="0" lang="en-US" sz="1000" b="1" i="0" u="none" strike="noStrike" cap="none" normalizeH="0" baseline="0" smtClean="0">
                          <a:ln>
                            <a:noFill/>
                          </a:ln>
                          <a:solidFill>
                            <a:schemeClr val="tx1"/>
                          </a:solidFill>
                          <a:effectLst/>
                          <a:latin typeface="Times New Roman" pitchFamily="18" charset="0"/>
                        </a:rPr>
                        <a:t/>
                      </a:r>
                      <a:br>
                        <a:rPr kumimoji="0" lang="en-US" sz="1000" b="1" i="0" u="none" strike="noStrike" cap="none" normalizeH="0" baseline="0" smtClean="0">
                          <a:ln>
                            <a:noFill/>
                          </a:ln>
                          <a:solidFill>
                            <a:schemeClr val="tx1"/>
                          </a:solidFill>
                          <a:effectLst/>
                          <a:latin typeface="Times New Roman" pitchFamily="18" charset="0"/>
                        </a:rPr>
                      </a:br>
                      <a:r>
                        <a:rPr kumimoji="0" lang="ru-RU" sz="1000" b="1" i="0" u="none" strike="noStrike" cap="none" normalizeH="0" baseline="0" smtClean="0">
                          <a:ln>
                            <a:noFill/>
                          </a:ln>
                          <a:solidFill>
                            <a:schemeClr val="tx1"/>
                          </a:solidFill>
                          <a:effectLst/>
                          <a:latin typeface="Times New Roman" pitchFamily="18" charset="0"/>
                        </a:rPr>
                        <a:t>вия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Новые баллы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4095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O</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a:t>
                      </a:r>
                      <a:endParaRPr kumimoji="0" lang="ru-RU"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ПЧР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024" name="Text Box 176"/>
          <p:cNvSpPr txBox="1">
            <a:spLocks noChangeArrowheads="1"/>
          </p:cNvSpPr>
          <p:nvPr/>
        </p:nvSpPr>
        <p:spPr bwMode="auto">
          <a:xfrm>
            <a:off x="3140075" y="1200150"/>
            <a:ext cx="3090863" cy="10064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ru-RU" sz="1000">
                <a:latin typeface="Arial Cyr" pitchFamily="34" charset="-52"/>
                <a:cs typeface="Times New Roman" pitchFamily="18" charset="0"/>
              </a:rPr>
              <a:t>Служба, ответственная за </a:t>
            </a:r>
            <a:r>
              <a:rPr lang="ru-RU" sz="1000">
                <a:latin typeface="Times New Roman" pitchFamily="18" charset="0"/>
                <a:cs typeface="Times New Roman" pitchFamily="18" charset="0"/>
              </a:rPr>
              <a:t>FMEA</a:t>
            </a:r>
            <a:r>
              <a:rPr lang="fr-FR" sz="1000">
                <a:latin typeface="Times New Roman" pitchFamily="18" charset="0"/>
                <a:cs typeface="Times New Roman" pitchFamily="18" charset="0"/>
              </a:rPr>
              <a:t> </a:t>
            </a:r>
            <a:r>
              <a:rPr lang="ru-RU" sz="1000">
                <a:latin typeface="Times New Roman" pitchFamily="18" charset="0"/>
                <a:cs typeface="Times New Roman" pitchFamily="18" charset="0"/>
              </a:rPr>
              <a:t>_________________</a:t>
            </a:r>
          </a:p>
          <a:p>
            <a:pPr eaLnBrk="0" hangingPunct="0">
              <a:spcBef>
                <a:spcPct val="50000"/>
              </a:spcBef>
            </a:pPr>
            <a:r>
              <a:rPr lang="ru-RU" sz="1000">
                <a:latin typeface="Times New Roman" pitchFamily="18" charset="0"/>
              </a:rPr>
              <a:t>П</a:t>
            </a:r>
            <a:r>
              <a:rPr lang="ru-RU" sz="1000">
                <a:latin typeface="Times New Roman" pitchFamily="18" charset="0"/>
                <a:cs typeface="Times New Roman" pitchFamily="18" charset="0"/>
              </a:rPr>
              <a:t>ланируемые сроки проведения </a:t>
            </a:r>
            <a:r>
              <a:rPr lang="en-US" sz="1000">
                <a:latin typeface="Times New Roman" pitchFamily="18" charset="0"/>
                <a:cs typeface="Times New Roman" pitchFamily="18" charset="0"/>
              </a:rPr>
              <a:t>FMEA</a:t>
            </a:r>
            <a:r>
              <a:rPr lang="ru-RU" sz="1000">
                <a:latin typeface="Times New Roman" pitchFamily="18" charset="0"/>
                <a:cs typeface="Times New Roman" pitchFamily="18" charset="0"/>
              </a:rPr>
              <a:t>:</a:t>
            </a:r>
            <a:r>
              <a:rPr lang="ru-RU" sz="1000">
                <a:latin typeface="SchoolDL" charset="0"/>
                <a:cs typeface="Times New Roman" pitchFamily="18" charset="0"/>
              </a:rPr>
              <a:t/>
            </a:r>
            <a:br>
              <a:rPr lang="ru-RU" sz="1000">
                <a:latin typeface="SchoolDL" charset="0"/>
                <a:cs typeface="Times New Roman" pitchFamily="18" charset="0"/>
              </a:rPr>
            </a:br>
            <a:r>
              <a:rPr lang="ru-RU" sz="1000">
                <a:latin typeface="Arial Cyr" pitchFamily="34" charset="-52"/>
                <a:cs typeface="Times New Roman" pitchFamily="18" charset="0"/>
              </a:rPr>
              <a:t>начало ____________ окончание ______________</a:t>
            </a:r>
          </a:p>
          <a:p>
            <a:pPr eaLnBrk="0" hangingPunct="0">
              <a:spcBef>
                <a:spcPct val="50000"/>
              </a:spcBef>
            </a:pPr>
            <a:r>
              <a:rPr lang="ru-RU" sz="1000">
                <a:latin typeface="Times New Roman" pitchFamily="18" charset="0"/>
                <a:cs typeface="Times New Roman" pitchFamily="18" charset="0"/>
              </a:rPr>
              <a:t>Действительные сроки проведения </a:t>
            </a:r>
            <a:r>
              <a:rPr lang="en-US" sz="1000">
                <a:latin typeface="Times New Roman" pitchFamily="18" charset="0"/>
                <a:cs typeface="Times New Roman" pitchFamily="18" charset="0"/>
              </a:rPr>
              <a:t>FMEA</a:t>
            </a:r>
            <a:r>
              <a:rPr lang="ru-RU" sz="1000">
                <a:latin typeface="Times New Roman" pitchFamily="18" charset="0"/>
                <a:cs typeface="Times New Roman" pitchFamily="18" charset="0"/>
              </a:rPr>
              <a:t>:</a:t>
            </a:r>
            <a:r>
              <a:rPr lang="ru-RU" sz="1000">
                <a:latin typeface="SchoolDL" charset="0"/>
                <a:cs typeface="Times New Roman" pitchFamily="18" charset="0"/>
              </a:rPr>
              <a:t/>
            </a:r>
            <a:br>
              <a:rPr lang="ru-RU" sz="1000">
                <a:latin typeface="SchoolDL" charset="0"/>
                <a:cs typeface="Times New Roman" pitchFamily="18" charset="0"/>
              </a:rPr>
            </a:br>
            <a:r>
              <a:rPr lang="ru-RU" sz="1000">
                <a:latin typeface="Arial Cyr" pitchFamily="34" charset="-52"/>
                <a:cs typeface="Times New Roman" pitchFamily="18" charset="0"/>
              </a:rPr>
              <a:t>начало ____________ окончание ______________</a:t>
            </a:r>
            <a:r>
              <a:rPr lang="ru-RU" sz="1000">
                <a:latin typeface="Arial Cyr" pitchFamily="34" charset="-52"/>
              </a:rPr>
              <a:t> </a:t>
            </a:r>
          </a:p>
        </p:txBody>
      </p:sp>
      <p:sp>
        <p:nvSpPr>
          <p:cNvPr id="79025" name="Text Box 177"/>
          <p:cNvSpPr txBox="1">
            <a:spLocks noChangeArrowheads="1"/>
          </p:cNvSpPr>
          <p:nvPr/>
        </p:nvSpPr>
        <p:spPr bwMode="auto">
          <a:xfrm>
            <a:off x="142875" y="1174750"/>
            <a:ext cx="2927350" cy="1114425"/>
          </a:xfrm>
          <a:prstGeom prst="rect">
            <a:avLst/>
          </a:prstGeom>
          <a:noFill/>
          <a:ln w="12700">
            <a:noFill/>
            <a:miter lim="800000"/>
            <a:headEnd type="none" w="sm" len="sm"/>
            <a:tailEnd type="none" w="sm" len="sm"/>
          </a:ln>
          <a:effectLst/>
        </p:spPr>
        <p:txBody>
          <a:bodyPr wrap="none">
            <a:spAutoFit/>
          </a:bodyPr>
          <a:lstStyle/>
          <a:p>
            <a:pPr eaLnBrk="0" hangingPunct="0"/>
            <a:r>
              <a:rPr lang="ru-RU" sz="1000">
                <a:latin typeface="Times New Roman" pitchFamily="18" charset="0"/>
                <a:cs typeface="Times New Roman" pitchFamily="18" charset="0"/>
              </a:rPr>
              <a:t>Объект анализа ____</a:t>
            </a:r>
            <a:r>
              <a:rPr lang="ru-RU" sz="1000">
                <a:latin typeface="Arial Cyr" pitchFamily="34" charset="-52"/>
                <a:cs typeface="Times New Roman" pitchFamily="18" charset="0"/>
              </a:rPr>
              <a:t>_______________________</a:t>
            </a:r>
            <a:endParaRPr lang="en-US" sz="1000">
              <a:latin typeface="Arial Cyr" pitchFamily="34" charset="-52"/>
              <a:cs typeface="Times New Roman" pitchFamily="18" charset="0"/>
            </a:endParaRPr>
          </a:p>
          <a:p>
            <a:pPr eaLnBrk="0" hangingPunct="0"/>
            <a:r>
              <a:rPr lang="ru-RU" sz="1000">
                <a:latin typeface="Times New Roman" pitchFamily="18" charset="0"/>
                <a:cs typeface="Times New Roman" pitchFamily="18" charset="0"/>
              </a:rPr>
              <a:t>Изготовитель _______________________________</a:t>
            </a:r>
            <a:endParaRPr lang="en-US" sz="1000">
              <a:latin typeface="SchoolDL" charset="0"/>
              <a:cs typeface="Times New Roman" pitchFamily="18" charset="0"/>
            </a:endParaRPr>
          </a:p>
          <a:p>
            <a:pPr eaLnBrk="0" hangingPunct="0"/>
            <a:r>
              <a:rPr lang="ru-RU" sz="1000">
                <a:latin typeface="Times New Roman" pitchFamily="18" charset="0"/>
                <a:cs typeface="Times New Roman" pitchFamily="18" charset="0"/>
              </a:rPr>
              <a:t>Конечная продукция,</a:t>
            </a:r>
            <a:r>
              <a:rPr lang="en-US" sz="1000">
                <a:latin typeface="Times New Roman" pitchFamily="18" charset="0"/>
                <a:cs typeface="Times New Roman" pitchFamily="18" charset="0"/>
              </a:rPr>
              <a:t> </a:t>
            </a:r>
            <a:r>
              <a:rPr lang="ru-RU" sz="1000">
                <a:latin typeface="Times New Roman" pitchFamily="18" charset="0"/>
              </a:rPr>
              <a:t>год выпуска</a:t>
            </a:r>
            <a:r>
              <a:rPr lang="ru-RU" sz="1400" b="1"/>
              <a:t> </a:t>
            </a:r>
            <a:r>
              <a:rPr lang="ru-RU" sz="1000">
                <a:latin typeface="Times New Roman" pitchFamily="18" charset="0"/>
                <a:cs typeface="Times New Roman" pitchFamily="18" charset="0"/>
              </a:rPr>
              <a:t>_____________</a:t>
            </a:r>
            <a:endParaRPr lang="ru-RU" sz="1000">
              <a:latin typeface="SchoolDL" charset="0"/>
              <a:cs typeface="Times New Roman" pitchFamily="18" charset="0"/>
            </a:endParaRPr>
          </a:p>
          <a:p>
            <a:pPr eaLnBrk="0" hangingPunct="0">
              <a:spcBef>
                <a:spcPct val="10000"/>
              </a:spcBef>
            </a:pPr>
            <a:r>
              <a:rPr lang="ru-RU" sz="1000">
                <a:latin typeface="Times New Roman" pitchFamily="18" charset="0"/>
                <a:cs typeface="Times New Roman" pitchFamily="18" charset="0"/>
              </a:rPr>
              <a:t>Причина проведения </a:t>
            </a:r>
            <a:r>
              <a:rPr lang="en-US" sz="1000">
                <a:latin typeface="Times New Roman" pitchFamily="18" charset="0"/>
                <a:cs typeface="Times New Roman" pitchFamily="18" charset="0"/>
              </a:rPr>
              <a:t>FMEA</a:t>
            </a:r>
            <a:r>
              <a:rPr lang="ru-RU" sz="1000">
                <a:latin typeface="Times New Roman" pitchFamily="18" charset="0"/>
                <a:cs typeface="Times New Roman" pitchFamily="18" charset="0"/>
              </a:rPr>
              <a:t>:</a:t>
            </a:r>
            <a:r>
              <a:rPr lang="ru-RU" sz="1000">
                <a:latin typeface="Times New Roman" pitchFamily="18" charset="0"/>
              </a:rPr>
              <a:t> </a:t>
            </a:r>
            <a:endParaRPr lang="en-US" sz="1000">
              <a:latin typeface="Times New Roman" pitchFamily="18" charset="0"/>
            </a:endParaRPr>
          </a:p>
          <a:p>
            <a:pPr eaLnBrk="0" hangingPunct="0">
              <a:spcBef>
                <a:spcPct val="10000"/>
              </a:spcBef>
            </a:pPr>
            <a:r>
              <a:rPr lang="ru-RU" sz="1000">
                <a:latin typeface="Arial Cyr" pitchFamily="34" charset="-52"/>
                <a:cs typeface="Times New Roman" pitchFamily="18" charset="0"/>
              </a:rPr>
              <a:t>проектирование                    конструкции</a:t>
            </a:r>
            <a:endParaRPr lang="en-US" sz="1000">
              <a:latin typeface="Arial Cyr" pitchFamily="34" charset="-52"/>
              <a:cs typeface="Times New Roman" pitchFamily="18" charset="0"/>
            </a:endParaRPr>
          </a:p>
          <a:p>
            <a:pPr eaLnBrk="0" hangingPunct="0">
              <a:spcBef>
                <a:spcPct val="10000"/>
              </a:spcBef>
            </a:pPr>
            <a:r>
              <a:rPr lang="ru-RU" sz="1000">
                <a:latin typeface="Arial Cyr" pitchFamily="34" charset="-52"/>
                <a:cs typeface="Times New Roman" pitchFamily="18" charset="0"/>
              </a:rPr>
              <a:t>совершенствование              технол. процесса </a:t>
            </a:r>
            <a:endParaRPr lang="en-US" sz="1000">
              <a:latin typeface="Arial Cyr" pitchFamily="34" charset="-52"/>
              <a:cs typeface="Times New Roman" pitchFamily="18" charset="0"/>
            </a:endParaRPr>
          </a:p>
        </p:txBody>
      </p:sp>
      <p:sp>
        <p:nvSpPr>
          <p:cNvPr id="79026" name="Text Box 178"/>
          <p:cNvSpPr txBox="1">
            <a:spLocks noChangeArrowheads="1"/>
          </p:cNvSpPr>
          <p:nvPr/>
        </p:nvSpPr>
        <p:spPr bwMode="auto">
          <a:xfrm>
            <a:off x="6343650" y="1212850"/>
            <a:ext cx="2663825" cy="1006475"/>
          </a:xfrm>
          <a:prstGeom prst="rect">
            <a:avLst/>
          </a:prstGeom>
          <a:noFill/>
          <a:ln w="12700">
            <a:noFill/>
            <a:miter lim="800000"/>
            <a:headEnd type="none" w="sm" len="sm"/>
            <a:tailEnd type="none" w="sm" len="sm"/>
          </a:ln>
          <a:effectLst/>
        </p:spPr>
        <p:txBody>
          <a:bodyPr wrap="none">
            <a:spAutoFit/>
          </a:bodyPr>
          <a:lstStyle/>
          <a:p>
            <a:pPr eaLnBrk="0" hangingPunct="0"/>
            <a:r>
              <a:rPr lang="ru-RU" sz="1000">
                <a:latin typeface="Arial Cyr" pitchFamily="34" charset="-52"/>
                <a:cs typeface="Times New Roman" pitchFamily="18" charset="0"/>
              </a:rPr>
              <a:t>Код/номер протокола </a:t>
            </a:r>
            <a:r>
              <a:rPr lang="ru-RU" sz="1000">
                <a:latin typeface="Times New Roman" pitchFamily="18" charset="0"/>
                <a:cs typeface="Times New Roman" pitchFamily="18" charset="0"/>
              </a:rPr>
              <a:t>FMEA_____________</a:t>
            </a:r>
            <a:r>
              <a:rPr lang="ru-RU" sz="1000">
                <a:latin typeface="Times New Roman" pitchFamily="18" charset="0"/>
              </a:rPr>
              <a:t> </a:t>
            </a:r>
            <a:br>
              <a:rPr lang="ru-RU" sz="1000">
                <a:latin typeface="Times New Roman" pitchFamily="18" charset="0"/>
              </a:rPr>
            </a:br>
            <a:r>
              <a:rPr lang="ru-RU" sz="1000">
                <a:latin typeface="Arial Cyr" pitchFamily="34" charset="-52"/>
                <a:cs typeface="Times New Roman" pitchFamily="18" charset="0"/>
              </a:rPr>
              <a:t>Стр.___  из______</a:t>
            </a:r>
            <a:r>
              <a:rPr lang="ru-RU" sz="1000">
                <a:latin typeface="Arial Cyr" pitchFamily="34" charset="-52"/>
              </a:rPr>
              <a:t> </a:t>
            </a:r>
            <a:endParaRPr lang="en-US" sz="1000">
              <a:latin typeface="Arial Cyr" pitchFamily="34" charset="-52"/>
            </a:endParaRPr>
          </a:p>
          <a:p>
            <a:pPr eaLnBrk="0" hangingPunct="0"/>
            <a:r>
              <a:rPr lang="ru-RU" sz="1000">
                <a:latin typeface="Arial Cyr" pitchFamily="34" charset="-52"/>
                <a:cs typeface="Times New Roman" pitchFamily="18" charset="0"/>
              </a:rPr>
              <a:t>Руководитель группы _____________</a:t>
            </a:r>
            <a:r>
              <a:rPr lang="en-US" sz="1000">
                <a:latin typeface="Arial Cyr" pitchFamily="34" charset="-52"/>
                <a:cs typeface="Times New Roman" pitchFamily="18" charset="0"/>
              </a:rPr>
              <a:t>_</a:t>
            </a:r>
            <a:r>
              <a:rPr lang="ru-RU" sz="1000">
                <a:latin typeface="Arial Cyr" pitchFamily="34" charset="-52"/>
                <a:cs typeface="Times New Roman" pitchFamily="18" charset="0"/>
              </a:rPr>
              <a:t>___</a:t>
            </a:r>
            <a:r>
              <a:rPr lang="ru-RU" sz="1000">
                <a:latin typeface="Arial Cyr" pitchFamily="34" charset="-52"/>
              </a:rPr>
              <a:t> </a:t>
            </a:r>
          </a:p>
          <a:p>
            <a:pPr eaLnBrk="0" hangingPunct="0"/>
            <a:r>
              <a:rPr lang="ru-RU" sz="1000">
                <a:latin typeface="Times New Roman" pitchFamily="18" charset="0"/>
                <a:cs typeface="Times New Roman" pitchFamily="18" charset="0"/>
              </a:rPr>
              <a:t>Члены команды________________________ </a:t>
            </a:r>
            <a:endParaRPr lang="en-US" sz="1000">
              <a:latin typeface="SchoolDL" charset="0"/>
              <a:cs typeface="Times New Roman" pitchFamily="18" charset="0"/>
            </a:endParaRPr>
          </a:p>
          <a:p>
            <a:pPr eaLnBrk="0" hangingPunct="0"/>
            <a:r>
              <a:rPr lang="ru-RU" sz="1000">
                <a:latin typeface="Arial Cyr" pitchFamily="34" charset="-52"/>
                <a:cs typeface="Times New Roman" pitchFamily="18" charset="0"/>
              </a:rPr>
              <a:t>___________________________________</a:t>
            </a:r>
            <a:br>
              <a:rPr lang="ru-RU" sz="1000">
                <a:latin typeface="Arial Cyr" pitchFamily="34" charset="-52"/>
                <a:cs typeface="Times New Roman" pitchFamily="18" charset="0"/>
              </a:rPr>
            </a:br>
            <a:r>
              <a:rPr lang="ru-RU" sz="1000">
                <a:latin typeface="Arial Cyr" pitchFamily="34" charset="-52"/>
                <a:cs typeface="Times New Roman" pitchFamily="18" charset="0"/>
              </a:rPr>
              <a:t>___________________________________</a:t>
            </a:r>
            <a:r>
              <a:rPr lang="ru-RU" sz="1000">
                <a:latin typeface="Arial Cyr" pitchFamily="34" charset="-52"/>
              </a:rPr>
              <a:t> </a:t>
            </a:r>
          </a:p>
        </p:txBody>
      </p:sp>
      <p:sp>
        <p:nvSpPr>
          <p:cNvPr id="79027" name="Rectangle 179"/>
          <p:cNvSpPr>
            <a:spLocks noChangeArrowheads="1"/>
          </p:cNvSpPr>
          <p:nvPr/>
        </p:nvSpPr>
        <p:spPr bwMode="auto">
          <a:xfrm>
            <a:off x="1185863" y="1947863"/>
            <a:ext cx="103187" cy="92075"/>
          </a:xfrm>
          <a:prstGeom prst="rect">
            <a:avLst/>
          </a:prstGeom>
          <a:solidFill>
            <a:srgbClr val="FFFFFF"/>
          </a:solidFill>
          <a:ln w="12700">
            <a:solidFill>
              <a:srgbClr val="000000"/>
            </a:solidFill>
            <a:miter lim="800000"/>
            <a:headEnd/>
            <a:tailEnd/>
          </a:ln>
          <a:effectLst/>
        </p:spPr>
        <p:txBody>
          <a:bodyPr/>
          <a:lstStyle/>
          <a:p>
            <a:endParaRPr lang="ru-RU"/>
          </a:p>
        </p:txBody>
      </p:sp>
      <p:sp>
        <p:nvSpPr>
          <p:cNvPr id="79028" name="Rectangle 180"/>
          <p:cNvSpPr>
            <a:spLocks noChangeArrowheads="1"/>
          </p:cNvSpPr>
          <p:nvPr/>
        </p:nvSpPr>
        <p:spPr bwMode="auto">
          <a:xfrm>
            <a:off x="1389063" y="2130425"/>
            <a:ext cx="103187" cy="92075"/>
          </a:xfrm>
          <a:prstGeom prst="rect">
            <a:avLst/>
          </a:prstGeom>
          <a:solidFill>
            <a:srgbClr val="FFFFFF"/>
          </a:solidFill>
          <a:ln w="12700">
            <a:solidFill>
              <a:srgbClr val="000000"/>
            </a:solidFill>
            <a:miter lim="800000"/>
            <a:headEnd/>
            <a:tailEnd/>
          </a:ln>
          <a:effectLst/>
        </p:spPr>
        <p:txBody>
          <a:bodyPr/>
          <a:lstStyle/>
          <a:p>
            <a:endParaRPr lang="ru-RU"/>
          </a:p>
        </p:txBody>
      </p:sp>
      <p:sp>
        <p:nvSpPr>
          <p:cNvPr id="79029" name="Rectangle 181"/>
          <p:cNvSpPr>
            <a:spLocks noChangeArrowheads="1"/>
          </p:cNvSpPr>
          <p:nvPr/>
        </p:nvSpPr>
        <p:spPr bwMode="auto">
          <a:xfrm>
            <a:off x="2601913" y="1954213"/>
            <a:ext cx="103187" cy="92075"/>
          </a:xfrm>
          <a:prstGeom prst="rect">
            <a:avLst/>
          </a:prstGeom>
          <a:solidFill>
            <a:srgbClr val="FFFFFF"/>
          </a:solidFill>
          <a:ln w="12700">
            <a:solidFill>
              <a:srgbClr val="000000"/>
            </a:solidFill>
            <a:miter lim="800000"/>
            <a:headEnd/>
            <a:tailEnd/>
          </a:ln>
          <a:effectLst/>
        </p:spPr>
        <p:txBody>
          <a:bodyPr/>
          <a:lstStyle/>
          <a:p>
            <a:endParaRPr lang="ru-RU"/>
          </a:p>
        </p:txBody>
      </p:sp>
      <p:sp>
        <p:nvSpPr>
          <p:cNvPr id="79030" name="Rectangle 182"/>
          <p:cNvSpPr>
            <a:spLocks noChangeArrowheads="1"/>
          </p:cNvSpPr>
          <p:nvPr/>
        </p:nvSpPr>
        <p:spPr bwMode="auto">
          <a:xfrm>
            <a:off x="2805113" y="2136775"/>
            <a:ext cx="103187" cy="92075"/>
          </a:xfrm>
          <a:prstGeom prst="rect">
            <a:avLst/>
          </a:prstGeom>
          <a:solidFill>
            <a:srgbClr val="FFFFFF"/>
          </a:solidFill>
          <a:ln w="12700">
            <a:solidFill>
              <a:srgbClr val="000000"/>
            </a:solidFill>
            <a:miter lim="800000"/>
            <a:headEnd/>
            <a:tailEnd/>
          </a:ln>
          <a:effectLst/>
        </p:spPr>
        <p:txBody>
          <a:bodyPr/>
          <a:lstStyle/>
          <a:p>
            <a:endParaRPr lang="ru-RU"/>
          </a:p>
        </p:txBody>
      </p:sp>
      <p:sp>
        <p:nvSpPr>
          <p:cNvPr id="79042" name="Rectangle 194"/>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25450"/>
            <a:ext cx="8229600" cy="814388"/>
          </a:xfrm>
        </p:spPr>
        <p:txBody>
          <a:bodyPr/>
          <a:lstStyle/>
          <a:p>
            <a:r>
              <a:rPr lang="ru-RU" sz="2800" b="1">
                <a:solidFill>
                  <a:schemeClr val="accent2"/>
                </a:solidFill>
              </a:rPr>
              <a:t>ЧТО  ТАКОЕ  РИСК?</a:t>
            </a:r>
          </a:p>
        </p:txBody>
      </p:sp>
      <p:grpSp>
        <p:nvGrpSpPr>
          <p:cNvPr id="2" name="Group 3"/>
          <p:cNvGrpSpPr>
            <a:grpSpLocks/>
          </p:cNvGrpSpPr>
          <p:nvPr/>
        </p:nvGrpSpPr>
        <p:grpSpPr bwMode="auto">
          <a:xfrm>
            <a:off x="839788" y="1422400"/>
            <a:ext cx="3810000" cy="1346200"/>
            <a:chOff x="1944" y="808"/>
            <a:chExt cx="2400" cy="848"/>
          </a:xfrm>
        </p:grpSpPr>
        <p:sp>
          <p:nvSpPr>
            <p:cNvPr id="27652" name="Text Box 4"/>
            <p:cNvSpPr txBox="1">
              <a:spLocks noChangeArrowheads="1"/>
            </p:cNvSpPr>
            <p:nvPr/>
          </p:nvSpPr>
          <p:spPr bwMode="auto">
            <a:xfrm>
              <a:off x="2146" y="927"/>
              <a:ext cx="1998" cy="634"/>
            </a:xfrm>
            <a:prstGeom prst="rect">
              <a:avLst/>
            </a:prstGeom>
            <a:noFill/>
            <a:ln w="9525">
              <a:noFill/>
              <a:miter lim="800000"/>
              <a:headEnd/>
              <a:tailEnd/>
            </a:ln>
            <a:effectLst/>
          </p:spPr>
          <p:txBody>
            <a:bodyPr wrap="none">
              <a:spAutoFit/>
            </a:bodyPr>
            <a:lstStyle/>
            <a:p>
              <a:pPr algn="ctr"/>
              <a:r>
                <a:rPr lang="ru-RU" sz="2000" b="1"/>
                <a:t>Может случиться</a:t>
              </a:r>
              <a:br>
                <a:rPr lang="ru-RU" sz="2000" b="1"/>
              </a:br>
              <a:r>
                <a:rPr lang="ru-RU" sz="2000" b="1"/>
                <a:t>конкретное неприятное</a:t>
              </a:r>
              <a:br>
                <a:rPr lang="ru-RU" sz="2000" b="1"/>
              </a:br>
              <a:r>
                <a:rPr lang="ru-RU" sz="2000" b="1"/>
                <a:t>явление</a:t>
              </a:r>
            </a:p>
          </p:txBody>
        </p:sp>
        <p:sp>
          <p:nvSpPr>
            <p:cNvPr id="27653" name="Oval 5"/>
            <p:cNvSpPr>
              <a:spLocks noChangeArrowheads="1"/>
            </p:cNvSpPr>
            <p:nvPr/>
          </p:nvSpPr>
          <p:spPr bwMode="auto">
            <a:xfrm>
              <a:off x="1944" y="808"/>
              <a:ext cx="2400" cy="848"/>
            </a:xfrm>
            <a:prstGeom prst="ellipse">
              <a:avLst/>
            </a:prstGeom>
            <a:noFill/>
            <a:ln w="57150">
              <a:solidFill>
                <a:srgbClr val="CC0000"/>
              </a:solidFill>
              <a:round/>
              <a:headEnd/>
              <a:tailEnd/>
            </a:ln>
            <a:effectLst/>
          </p:spPr>
          <p:txBody>
            <a:bodyPr wrap="none" anchor="ctr"/>
            <a:lstStyle/>
            <a:p>
              <a:endParaRPr lang="ru-RU"/>
            </a:p>
          </p:txBody>
        </p:sp>
      </p:grpSp>
      <p:grpSp>
        <p:nvGrpSpPr>
          <p:cNvPr id="3" name="Group 6"/>
          <p:cNvGrpSpPr>
            <a:grpSpLocks/>
          </p:cNvGrpSpPr>
          <p:nvPr/>
        </p:nvGrpSpPr>
        <p:grpSpPr bwMode="auto">
          <a:xfrm>
            <a:off x="3829050" y="3390900"/>
            <a:ext cx="4775200" cy="736600"/>
            <a:chOff x="2632" y="2320"/>
            <a:chExt cx="3008" cy="464"/>
          </a:xfrm>
        </p:grpSpPr>
        <p:sp>
          <p:nvSpPr>
            <p:cNvPr id="27655" name="Text Box 7"/>
            <p:cNvSpPr txBox="1">
              <a:spLocks noChangeArrowheads="1"/>
            </p:cNvSpPr>
            <p:nvPr/>
          </p:nvSpPr>
          <p:spPr bwMode="auto">
            <a:xfrm>
              <a:off x="2694" y="2376"/>
              <a:ext cx="2890" cy="269"/>
            </a:xfrm>
            <a:prstGeom prst="rect">
              <a:avLst/>
            </a:prstGeom>
            <a:noFill/>
            <a:ln w="9525">
              <a:noFill/>
              <a:miter lim="800000"/>
              <a:headEnd/>
              <a:tailEnd/>
            </a:ln>
            <a:effectLst/>
          </p:spPr>
          <p:txBody>
            <a:bodyPr>
              <a:spAutoFit/>
            </a:bodyPr>
            <a:lstStyle/>
            <a:p>
              <a:r>
                <a:rPr lang="ru-RU" sz="2200" b="1"/>
                <a:t>Как  его  оценить, «измерить» ?</a:t>
              </a:r>
            </a:p>
          </p:txBody>
        </p:sp>
        <p:sp>
          <p:nvSpPr>
            <p:cNvPr id="27656" name="Rectangle 8"/>
            <p:cNvSpPr>
              <a:spLocks noChangeArrowheads="1"/>
            </p:cNvSpPr>
            <p:nvPr/>
          </p:nvSpPr>
          <p:spPr bwMode="auto">
            <a:xfrm>
              <a:off x="2632" y="2320"/>
              <a:ext cx="3008" cy="464"/>
            </a:xfrm>
            <a:prstGeom prst="rect">
              <a:avLst/>
            </a:prstGeom>
            <a:noFill/>
            <a:ln w="28575">
              <a:solidFill>
                <a:srgbClr val="CC0000"/>
              </a:solidFill>
              <a:miter lim="800000"/>
              <a:headEnd/>
              <a:tailEnd/>
            </a:ln>
            <a:effectLst/>
          </p:spPr>
          <p:txBody>
            <a:bodyPr wrap="none" anchor="ctr"/>
            <a:lstStyle/>
            <a:p>
              <a:endParaRPr lang="ru-RU"/>
            </a:p>
          </p:txBody>
        </p:sp>
      </p:grpSp>
      <p:grpSp>
        <p:nvGrpSpPr>
          <p:cNvPr id="4" name="Group 9"/>
          <p:cNvGrpSpPr>
            <a:grpSpLocks/>
          </p:cNvGrpSpPr>
          <p:nvPr/>
        </p:nvGrpSpPr>
        <p:grpSpPr bwMode="auto">
          <a:xfrm>
            <a:off x="3841750" y="4406900"/>
            <a:ext cx="4775200" cy="1003300"/>
            <a:chOff x="2640" y="3080"/>
            <a:chExt cx="3008" cy="632"/>
          </a:xfrm>
        </p:grpSpPr>
        <p:sp>
          <p:nvSpPr>
            <p:cNvPr id="27658" name="Text Box 10"/>
            <p:cNvSpPr txBox="1">
              <a:spLocks noChangeArrowheads="1"/>
            </p:cNvSpPr>
            <p:nvPr/>
          </p:nvSpPr>
          <p:spPr bwMode="auto">
            <a:xfrm>
              <a:off x="2702" y="3144"/>
              <a:ext cx="2854" cy="480"/>
            </a:xfrm>
            <a:prstGeom prst="rect">
              <a:avLst/>
            </a:prstGeom>
            <a:noFill/>
            <a:ln w="9525">
              <a:noFill/>
              <a:miter lim="800000"/>
              <a:headEnd/>
              <a:tailEnd/>
            </a:ln>
            <a:effectLst/>
          </p:spPr>
          <p:txBody>
            <a:bodyPr wrap="none">
              <a:spAutoFit/>
            </a:bodyPr>
            <a:lstStyle/>
            <a:p>
              <a:r>
                <a:rPr lang="ru-RU" sz="2200" b="1"/>
                <a:t>Как  что-то  предпринять, </a:t>
              </a:r>
              <a:br>
                <a:rPr lang="ru-RU" sz="2200" b="1"/>
              </a:br>
              <a:r>
                <a:rPr lang="ru-RU" sz="2200" b="1"/>
                <a:t>чтобы  «не было  так  плохо» ?</a:t>
              </a:r>
              <a:endParaRPr lang="ru-RU" sz="2200"/>
            </a:p>
          </p:txBody>
        </p:sp>
        <p:sp>
          <p:nvSpPr>
            <p:cNvPr id="27659" name="Rectangle 11"/>
            <p:cNvSpPr>
              <a:spLocks noChangeArrowheads="1"/>
            </p:cNvSpPr>
            <p:nvPr/>
          </p:nvSpPr>
          <p:spPr bwMode="auto">
            <a:xfrm>
              <a:off x="2640" y="3080"/>
              <a:ext cx="3008" cy="632"/>
            </a:xfrm>
            <a:prstGeom prst="rect">
              <a:avLst/>
            </a:prstGeom>
            <a:noFill/>
            <a:ln w="28575">
              <a:solidFill>
                <a:srgbClr val="CC0000"/>
              </a:solidFill>
              <a:miter lim="800000"/>
              <a:headEnd/>
              <a:tailEnd/>
            </a:ln>
            <a:effectLst/>
          </p:spPr>
          <p:txBody>
            <a:bodyPr wrap="none" anchor="ctr"/>
            <a:lstStyle/>
            <a:p>
              <a:endParaRPr lang="ru-RU"/>
            </a:p>
          </p:txBody>
        </p:sp>
      </p:grpSp>
      <p:sp>
        <p:nvSpPr>
          <p:cNvPr id="27660" name="AutoShape 12"/>
          <p:cNvSpPr>
            <a:spLocks noChangeArrowheads="1"/>
          </p:cNvSpPr>
          <p:nvPr/>
        </p:nvSpPr>
        <p:spPr bwMode="auto">
          <a:xfrm rot="10800000" flipH="1">
            <a:off x="2784475" y="2895600"/>
            <a:ext cx="879475" cy="11525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9050">
            <a:solidFill>
              <a:schemeClr val="tx1"/>
            </a:solidFill>
            <a:miter lim="800000"/>
            <a:headEnd/>
            <a:tailEnd/>
          </a:ln>
          <a:effectLst/>
        </p:spPr>
        <p:txBody>
          <a:bodyPr wrap="none" anchor="ctr"/>
          <a:lstStyle/>
          <a:p>
            <a:endParaRPr lang="ru-RU"/>
          </a:p>
        </p:txBody>
      </p:sp>
      <p:grpSp>
        <p:nvGrpSpPr>
          <p:cNvPr id="5" name="Group 14"/>
          <p:cNvGrpSpPr>
            <a:grpSpLocks/>
          </p:cNvGrpSpPr>
          <p:nvPr/>
        </p:nvGrpSpPr>
        <p:grpSpPr bwMode="auto">
          <a:xfrm>
            <a:off x="2178050" y="2882900"/>
            <a:ext cx="1397000" cy="2387600"/>
            <a:chOff x="1364" y="1776"/>
            <a:chExt cx="880" cy="1676"/>
          </a:xfrm>
        </p:grpSpPr>
        <p:grpSp>
          <p:nvGrpSpPr>
            <p:cNvPr id="6" name="Group 15"/>
            <p:cNvGrpSpPr>
              <a:grpSpLocks/>
            </p:cNvGrpSpPr>
            <p:nvPr/>
          </p:nvGrpSpPr>
          <p:grpSpPr bwMode="auto">
            <a:xfrm>
              <a:off x="1364" y="1776"/>
              <a:ext cx="880" cy="1676"/>
              <a:chOff x="1364" y="1776"/>
              <a:chExt cx="880" cy="1676"/>
            </a:xfrm>
          </p:grpSpPr>
          <p:sp>
            <p:nvSpPr>
              <p:cNvPr id="27664" name="AutoShape 16"/>
              <p:cNvSpPr>
                <a:spLocks noChangeArrowheads="1"/>
              </p:cNvSpPr>
              <p:nvPr/>
            </p:nvSpPr>
            <p:spPr bwMode="auto">
              <a:xfrm rot="10800000" flipH="1">
                <a:off x="1364" y="2523"/>
                <a:ext cx="880" cy="92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9050">
                <a:solidFill>
                  <a:schemeClr val="tx1"/>
                </a:solidFill>
                <a:miter lim="800000"/>
                <a:headEnd/>
                <a:tailEnd/>
              </a:ln>
              <a:effectLst/>
            </p:spPr>
            <p:txBody>
              <a:bodyPr wrap="none" anchor="ctr"/>
              <a:lstStyle/>
              <a:p>
                <a:endParaRPr lang="ru-RU"/>
              </a:p>
            </p:txBody>
          </p:sp>
          <p:sp>
            <p:nvSpPr>
              <p:cNvPr id="27665" name="Rectangle 17"/>
              <p:cNvSpPr>
                <a:spLocks noChangeArrowheads="1"/>
              </p:cNvSpPr>
              <p:nvPr/>
            </p:nvSpPr>
            <p:spPr bwMode="auto">
              <a:xfrm>
                <a:off x="1364" y="1776"/>
                <a:ext cx="264" cy="848"/>
              </a:xfrm>
              <a:prstGeom prst="rect">
                <a:avLst/>
              </a:prstGeom>
              <a:solidFill>
                <a:schemeClr val="accent1"/>
              </a:solidFill>
              <a:ln w="19050">
                <a:solidFill>
                  <a:schemeClr val="tx1"/>
                </a:solidFill>
                <a:miter lim="800000"/>
                <a:headEnd/>
                <a:tailEnd/>
              </a:ln>
              <a:effectLst/>
            </p:spPr>
            <p:txBody>
              <a:bodyPr wrap="none" anchor="ctr"/>
              <a:lstStyle/>
              <a:p>
                <a:endParaRPr lang="ru-RU"/>
              </a:p>
            </p:txBody>
          </p:sp>
          <p:sp>
            <p:nvSpPr>
              <p:cNvPr id="27666" name="Rectangle 18"/>
              <p:cNvSpPr>
                <a:spLocks noChangeArrowheads="1"/>
              </p:cNvSpPr>
              <p:nvPr/>
            </p:nvSpPr>
            <p:spPr bwMode="auto">
              <a:xfrm>
                <a:off x="1377" y="2341"/>
                <a:ext cx="242" cy="409"/>
              </a:xfrm>
              <a:prstGeom prst="rect">
                <a:avLst/>
              </a:prstGeom>
              <a:solidFill>
                <a:schemeClr val="accent1"/>
              </a:solidFill>
              <a:ln w="19050">
                <a:solidFill>
                  <a:schemeClr val="accent1"/>
                </a:solidFill>
                <a:miter lim="800000"/>
                <a:headEnd/>
                <a:tailEnd/>
              </a:ln>
              <a:effectLst/>
            </p:spPr>
            <p:txBody>
              <a:bodyPr wrap="none" anchor="ctr"/>
              <a:lstStyle/>
              <a:p>
                <a:endParaRPr lang="ru-RU"/>
              </a:p>
            </p:txBody>
          </p:sp>
        </p:grpSp>
        <p:sp>
          <p:nvSpPr>
            <p:cNvPr id="27667" name="Line 19"/>
            <p:cNvSpPr>
              <a:spLocks noChangeShapeType="1"/>
            </p:cNvSpPr>
            <p:nvPr/>
          </p:nvSpPr>
          <p:spPr bwMode="auto">
            <a:xfrm>
              <a:off x="1625" y="1779"/>
              <a:ext cx="0" cy="1152"/>
            </a:xfrm>
            <a:prstGeom prst="line">
              <a:avLst/>
            </a:prstGeom>
            <a:noFill/>
            <a:ln w="12700">
              <a:solidFill>
                <a:schemeClr val="tx1"/>
              </a:solidFill>
              <a:round/>
              <a:headEnd/>
              <a:tailEnd/>
            </a:ln>
            <a:effectLst/>
          </p:spPr>
          <p:txBody>
            <a:bodyPr/>
            <a:lstStyle/>
            <a:p>
              <a:endParaRPr lang="ru-RU"/>
            </a:p>
          </p:txBody>
        </p:sp>
      </p:grpSp>
      <p:sp>
        <p:nvSpPr>
          <p:cNvPr id="27668" name="Text Box 20"/>
          <p:cNvSpPr txBox="1">
            <a:spLocks noChangeArrowheads="1"/>
          </p:cNvSpPr>
          <p:nvPr/>
        </p:nvSpPr>
        <p:spPr bwMode="auto">
          <a:xfrm>
            <a:off x="5667375" y="1870075"/>
            <a:ext cx="1368425" cy="1433513"/>
          </a:xfrm>
          <a:prstGeom prst="rect">
            <a:avLst/>
          </a:prstGeom>
          <a:noFill/>
          <a:ln w="9525">
            <a:noFill/>
            <a:miter lim="800000"/>
            <a:headEnd/>
            <a:tailEnd/>
          </a:ln>
          <a:effectLst/>
        </p:spPr>
        <p:txBody>
          <a:bodyPr>
            <a:spAutoFit/>
          </a:bodyPr>
          <a:lstStyle/>
          <a:p>
            <a:pPr algn="ctr">
              <a:spcBef>
                <a:spcPct val="30000"/>
              </a:spcBef>
            </a:pPr>
            <a:r>
              <a:rPr lang="ru-RU" sz="8800" b="1">
                <a:solidFill>
                  <a:srgbClr val="CC0000"/>
                </a:solidFill>
                <a:effectLst>
                  <a:outerShdw blurRad="38100" dist="38100" dir="2700000" algn="tl">
                    <a:srgbClr val="C0C0C0"/>
                  </a:outerShdw>
                </a:effectLst>
              </a:rPr>
              <a:t>?</a:t>
            </a:r>
            <a:endParaRPr lang="ru-RU" sz="8800" b="1" i="1">
              <a:solidFill>
                <a:srgbClr val="CC0000"/>
              </a:solidFill>
              <a:effectLst>
                <a:outerShdw blurRad="38100" dist="38100" dir="2700000" algn="tl">
                  <a:srgbClr val="C0C0C0"/>
                </a:outerShdw>
              </a:effectLst>
            </a:endParaRPr>
          </a:p>
        </p:txBody>
      </p:sp>
      <p:pic>
        <p:nvPicPr>
          <p:cNvPr id="27669" name="Picture 21"/>
          <p:cNvPicPr>
            <a:picLocks noChangeAspect="1" noChangeArrowheads="1"/>
          </p:cNvPicPr>
          <p:nvPr/>
        </p:nvPicPr>
        <p:blipFill>
          <a:blip r:embed="rId2" cstate="print">
            <a:lum bright="6000"/>
          </a:blip>
          <a:srcRect/>
          <a:stretch>
            <a:fillRect/>
          </a:stretch>
        </p:blipFill>
        <p:spPr bwMode="auto">
          <a:xfrm>
            <a:off x="363538" y="4508500"/>
            <a:ext cx="1376362" cy="2062163"/>
          </a:xfrm>
          <a:prstGeom prst="rect">
            <a:avLst/>
          </a:prstGeom>
          <a:noFill/>
          <a:ln w="9525">
            <a:noFill/>
            <a:miter lim="800000"/>
            <a:headEnd/>
            <a:tailEnd/>
          </a:ln>
          <a:effectLst/>
        </p:spPr>
      </p:pic>
      <p:sp>
        <p:nvSpPr>
          <p:cNvPr id="27670" name="Text Box 22"/>
          <p:cNvSpPr txBox="1">
            <a:spLocks noChangeArrowheads="1"/>
          </p:cNvSpPr>
          <p:nvPr/>
        </p:nvSpPr>
        <p:spPr bwMode="auto">
          <a:xfrm>
            <a:off x="1909763" y="5830888"/>
            <a:ext cx="2209800" cy="731837"/>
          </a:xfrm>
          <a:prstGeom prst="rect">
            <a:avLst/>
          </a:prstGeom>
          <a:noFill/>
          <a:ln w="9525">
            <a:noFill/>
            <a:miter lim="800000"/>
            <a:headEnd/>
            <a:tailEnd/>
          </a:ln>
          <a:effectLst/>
        </p:spPr>
        <p:txBody>
          <a:bodyPr wrap="none">
            <a:spAutoFit/>
          </a:bodyPr>
          <a:lstStyle/>
          <a:p>
            <a:r>
              <a:rPr lang="ru-RU">
                <a:solidFill>
                  <a:srgbClr val="000099"/>
                </a:solidFill>
              </a:rPr>
              <a:t>Дмитрий Иванович</a:t>
            </a:r>
            <a:br>
              <a:rPr lang="ru-RU">
                <a:solidFill>
                  <a:srgbClr val="000099"/>
                </a:solidFill>
              </a:rPr>
            </a:br>
            <a:r>
              <a:rPr lang="ru-RU" sz="2400" b="1">
                <a:solidFill>
                  <a:srgbClr val="000099"/>
                </a:solidFill>
              </a:rPr>
              <a:t>Менделеев:</a:t>
            </a:r>
          </a:p>
        </p:txBody>
      </p:sp>
      <p:sp>
        <p:nvSpPr>
          <p:cNvPr id="27672" name="Text Box 24"/>
          <p:cNvSpPr txBox="1">
            <a:spLocks noChangeArrowheads="1"/>
          </p:cNvSpPr>
          <p:nvPr/>
        </p:nvSpPr>
        <p:spPr bwMode="auto">
          <a:xfrm>
            <a:off x="4179888" y="5862638"/>
            <a:ext cx="4378325" cy="641350"/>
          </a:xfrm>
          <a:prstGeom prst="rect">
            <a:avLst/>
          </a:prstGeom>
          <a:noFill/>
          <a:ln w="9525">
            <a:noFill/>
            <a:miter lim="800000"/>
            <a:headEnd/>
            <a:tailEnd/>
          </a:ln>
          <a:effectLst/>
        </p:spPr>
        <p:txBody>
          <a:bodyPr wrap="none">
            <a:spAutoFit/>
          </a:bodyPr>
          <a:lstStyle/>
          <a:p>
            <a:r>
              <a:rPr lang="ru-RU" b="1" i="1">
                <a:solidFill>
                  <a:srgbClr val="FF3300"/>
                </a:solidFill>
                <a:effectLst>
                  <a:outerShdw blurRad="38100" dist="38100" dir="2700000" algn="tl">
                    <a:srgbClr val="C0C0C0"/>
                  </a:outerShdw>
                </a:effectLst>
              </a:rPr>
              <a:t>«Научный подход начинается там, </a:t>
            </a:r>
            <a:br>
              <a:rPr lang="ru-RU" b="1" i="1">
                <a:solidFill>
                  <a:srgbClr val="FF3300"/>
                </a:solidFill>
                <a:effectLst>
                  <a:outerShdw blurRad="38100" dist="38100" dir="2700000" algn="tl">
                    <a:srgbClr val="C0C0C0"/>
                  </a:outerShdw>
                </a:effectLst>
              </a:rPr>
            </a:br>
            <a:r>
              <a:rPr lang="ru-RU" b="1" i="1">
                <a:solidFill>
                  <a:srgbClr val="FF3300"/>
                </a:solidFill>
                <a:effectLst>
                  <a:outerShdw blurRad="38100" dist="38100" dir="2700000" algn="tl">
                    <a:srgbClr val="C0C0C0"/>
                  </a:outerShdw>
                </a:effectLst>
              </a:rPr>
              <a:t>где начинают измерять»</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33400" y="452438"/>
            <a:ext cx="8089900" cy="698500"/>
          </a:xfrm>
          <a:noFill/>
          <a:ln/>
        </p:spPr>
        <p:txBody>
          <a:bodyPr>
            <a:normAutofit fontScale="90000"/>
          </a:bodyPr>
          <a:lstStyle/>
          <a:p>
            <a:r>
              <a:rPr lang="ru-RU" sz="2400" b="1">
                <a:solidFill>
                  <a:srgbClr val="333399"/>
                </a:solidFill>
              </a:rPr>
              <a:t>МОЗГОВОЙ  ШТУРМ:  </a:t>
            </a:r>
            <a:r>
              <a:rPr lang="en-US" sz="2400" b="1">
                <a:solidFill>
                  <a:srgbClr val="333399"/>
                </a:solidFill>
              </a:rPr>
              <a:t>FMEA</a:t>
            </a:r>
            <a:r>
              <a:rPr lang="ru-RU" sz="2400" b="1">
                <a:solidFill>
                  <a:srgbClr val="333399"/>
                </a:solidFill>
              </a:rPr>
              <a:t>  В  ЭКСПЛУАТАЦИИ</a:t>
            </a:r>
            <a:r>
              <a:rPr lang="ru-RU" b="1"/>
              <a:t> </a:t>
            </a:r>
          </a:p>
        </p:txBody>
      </p:sp>
      <p:sp>
        <p:nvSpPr>
          <p:cNvPr id="139328" name="Rectangle 64"/>
          <p:cNvSpPr>
            <a:spLocks noChangeArrowheads="1"/>
          </p:cNvSpPr>
          <p:nvPr/>
        </p:nvSpPr>
        <p:spPr bwMode="auto">
          <a:xfrm>
            <a:off x="542925" y="80963"/>
            <a:ext cx="747713" cy="336550"/>
          </a:xfrm>
          <a:prstGeom prst="rect">
            <a:avLst/>
          </a:prstGeom>
          <a:noFill/>
          <a:ln w="9525">
            <a:noFill/>
            <a:miter lim="800000"/>
            <a:headEnd/>
            <a:tailEnd/>
          </a:ln>
          <a:effectLst/>
        </p:spPr>
        <p:txBody>
          <a:bodyPr wrap="none">
            <a:spAutoFit/>
          </a:bodyPr>
          <a:lstStyle/>
          <a:p>
            <a:r>
              <a:rPr lang="en-US" sz="1600"/>
              <a:t>FMEA</a:t>
            </a:r>
            <a:endParaRPr lang="ru-RU" sz="1600"/>
          </a:p>
        </p:txBody>
      </p:sp>
      <p:sp>
        <p:nvSpPr>
          <p:cNvPr id="139330" name="Text Box 66"/>
          <p:cNvSpPr txBox="1">
            <a:spLocks noChangeArrowheads="1"/>
          </p:cNvSpPr>
          <p:nvPr/>
        </p:nvSpPr>
        <p:spPr bwMode="auto">
          <a:xfrm>
            <a:off x="795338" y="1241425"/>
            <a:ext cx="7650162" cy="5370513"/>
          </a:xfrm>
          <a:prstGeom prst="rect">
            <a:avLst/>
          </a:prstGeom>
          <a:noFill/>
          <a:ln w="57150" cmpd="thickThin">
            <a:solidFill>
              <a:srgbClr val="CC0000"/>
            </a:solidFill>
            <a:miter lim="800000"/>
            <a:headEnd/>
            <a:tailEnd/>
          </a:ln>
          <a:effectLst/>
        </p:spPr>
        <p:txBody>
          <a:bodyPr wrap="none">
            <a:spAutoFit/>
          </a:bodyPr>
          <a:lstStyle/>
          <a:p>
            <a:pPr marL="342900" indent="-342900">
              <a:spcBef>
                <a:spcPct val="20000"/>
              </a:spcBef>
              <a:buFontTx/>
              <a:buAutoNum type="arabicPeriod"/>
            </a:pPr>
            <a:r>
              <a:rPr lang="ru-RU"/>
              <a:t>Что мы контролируем (инспектируем)?</a:t>
            </a:r>
          </a:p>
          <a:p>
            <a:pPr marL="342900" indent="-342900">
              <a:spcBef>
                <a:spcPct val="20000"/>
              </a:spcBef>
              <a:buFontTx/>
              <a:buAutoNum type="arabicPeriod"/>
            </a:pPr>
            <a:r>
              <a:rPr lang="ru-RU"/>
              <a:t>Каковы последствия от нарушения контролируемого требования?</a:t>
            </a:r>
            <a:br>
              <a:rPr lang="ru-RU"/>
            </a:br>
            <a:r>
              <a:rPr lang="ru-RU"/>
              <a:t>(что плохого может произойти из-за данного нарушения?)</a:t>
            </a:r>
          </a:p>
          <a:p>
            <a:pPr marL="342900" indent="-342900">
              <a:spcBef>
                <a:spcPct val="20000"/>
              </a:spcBef>
              <a:buFontTx/>
              <a:buAutoNum type="arabicPeriod"/>
            </a:pPr>
            <a:r>
              <a:rPr lang="ru-RU"/>
              <a:t>Каковы шансы того, что контролируемое требование нарушено?</a:t>
            </a:r>
            <a:br>
              <a:rPr lang="ru-RU"/>
            </a:br>
            <a:r>
              <a:rPr lang="ru-RU"/>
              <a:t>(как часто на практике Вы встречали такое нарушение?)</a:t>
            </a:r>
          </a:p>
          <a:p>
            <a:pPr marL="342900" indent="-342900">
              <a:spcBef>
                <a:spcPct val="20000"/>
              </a:spcBef>
              <a:buFontTx/>
              <a:buAutoNum type="arabicPeriod"/>
            </a:pPr>
            <a:r>
              <a:rPr lang="ru-RU"/>
              <a:t>Если контролируемое требование нарушено, то каковы </a:t>
            </a:r>
            <a:br>
              <a:rPr lang="ru-RU"/>
            </a:br>
            <a:r>
              <a:rPr lang="ru-RU"/>
              <a:t>возможности и стоимость обнаружения:</a:t>
            </a:r>
            <a:br>
              <a:rPr lang="ru-RU"/>
            </a:br>
            <a:r>
              <a:rPr lang="ru-RU"/>
              <a:t>- проявятся ли далее какие-то явно заметные симптомы </a:t>
            </a:r>
            <a:br>
              <a:rPr lang="ru-RU"/>
            </a:br>
            <a:r>
              <a:rPr lang="ru-RU"/>
              <a:t>     до наступления плохого последствия?</a:t>
            </a:r>
            <a:br>
              <a:rPr lang="ru-RU"/>
            </a:br>
            <a:r>
              <a:rPr lang="ru-RU"/>
              <a:t>- будут ли эти симптомы замечены и приняты соответствующие </a:t>
            </a:r>
            <a:br>
              <a:rPr lang="ru-RU"/>
            </a:br>
            <a:r>
              <a:rPr lang="ru-RU"/>
              <a:t>     предупреждающие меры?</a:t>
            </a:r>
            <a:br>
              <a:rPr lang="ru-RU"/>
            </a:br>
            <a:r>
              <a:rPr lang="ru-RU"/>
              <a:t>- каковы шансы того, что эти симптомы будут замечены и меры </a:t>
            </a:r>
            <a:br>
              <a:rPr lang="ru-RU"/>
            </a:br>
            <a:r>
              <a:rPr lang="ru-RU"/>
              <a:t>     приняты? </a:t>
            </a:r>
            <a:br>
              <a:rPr lang="ru-RU"/>
            </a:br>
            <a:r>
              <a:rPr lang="ru-RU"/>
              <a:t>- какова будет стоимость этих предупреждающих мер?</a:t>
            </a:r>
          </a:p>
          <a:p>
            <a:pPr marL="342900" indent="-342900">
              <a:spcBef>
                <a:spcPct val="20000"/>
              </a:spcBef>
              <a:buFontTx/>
              <a:buAutoNum type="arabicPeriod"/>
            </a:pPr>
            <a:r>
              <a:rPr lang="ru-RU"/>
              <a:t>Попробуем по аналогии с </a:t>
            </a:r>
            <a:r>
              <a:rPr lang="en-US"/>
              <a:t>DFMEA </a:t>
            </a:r>
            <a:r>
              <a:rPr lang="ru-RU"/>
              <a:t>и </a:t>
            </a:r>
            <a:r>
              <a:rPr lang="en-US"/>
              <a:t>PFMEA </a:t>
            </a:r>
            <a:r>
              <a:rPr lang="ru-RU"/>
              <a:t>оценить это все </a:t>
            </a:r>
            <a:br>
              <a:rPr lang="ru-RU"/>
            </a:br>
            <a:r>
              <a:rPr lang="ru-RU"/>
              <a:t>по трем критериям:   </a:t>
            </a:r>
            <a:r>
              <a:rPr lang="en-US"/>
              <a:t>S,  O,  D</a:t>
            </a:r>
            <a:endParaRPr lang="ru-RU"/>
          </a:p>
          <a:p>
            <a:pPr marL="342900" indent="-342900">
              <a:spcBef>
                <a:spcPct val="20000"/>
              </a:spcBef>
              <a:buFontTx/>
              <a:buAutoNum type="arabicPeriod"/>
            </a:pPr>
            <a:r>
              <a:rPr lang="ru-RU"/>
              <a:t>Какие из контролируемых (инспектируемых) требований более </a:t>
            </a:r>
            <a:br>
              <a:rPr lang="ru-RU"/>
            </a:br>
            <a:r>
              <a:rPr lang="ru-RU"/>
              <a:t>приоритетны?</a:t>
            </a:r>
            <a:r>
              <a:rPr lang="en-US"/>
              <a:t> </a:t>
            </a:r>
            <a:r>
              <a:rPr lang="ru-RU"/>
              <a:t>Какие из них следует считать критическими?</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Номер слайда 5"/>
          <p:cNvSpPr>
            <a:spLocks noGrp="1"/>
          </p:cNvSpPr>
          <p:nvPr>
            <p:ph type="sldNum" sz="quarter" idx="12"/>
          </p:nvPr>
        </p:nvSpPr>
        <p:spPr/>
        <p:txBody>
          <a:bodyPr/>
          <a:lstStyle/>
          <a:p>
            <a:fld id="{8A020883-86CE-4338-88C0-0FF468AB580F}" type="slidenum">
              <a:rPr lang="ru-RU"/>
              <a:pPr/>
              <a:t>61</a:t>
            </a:fld>
            <a:endParaRPr lang="ru-RU"/>
          </a:p>
        </p:txBody>
      </p:sp>
      <p:sp>
        <p:nvSpPr>
          <p:cNvPr id="20482" name="Rectangle 2"/>
          <p:cNvSpPr>
            <a:spLocks noChangeArrowheads="1"/>
          </p:cNvSpPr>
          <p:nvPr/>
        </p:nvSpPr>
        <p:spPr bwMode="auto">
          <a:xfrm>
            <a:off x="1158875" y="603250"/>
            <a:ext cx="6824663" cy="822325"/>
          </a:xfrm>
          <a:prstGeom prst="rect">
            <a:avLst/>
          </a:prstGeom>
          <a:noFill/>
          <a:ln w="9525">
            <a:noFill/>
            <a:miter lim="800000"/>
            <a:headEnd/>
            <a:tailEnd/>
          </a:ln>
          <a:effectLst/>
        </p:spPr>
        <p:txBody>
          <a:bodyPr lIns="92075" tIns="46038" rIns="92075" bIns="46038" anchor="ctr"/>
          <a:lstStyle/>
          <a:p>
            <a:pPr algn="ctr" eaLnBrk="0" hangingPunct="0"/>
            <a:r>
              <a:rPr lang="ru-RU" sz="2400" b="1">
                <a:solidFill>
                  <a:srgbClr val="333399"/>
                </a:solidFill>
              </a:rPr>
              <a:t>DFMEA – анализ Услуга: Доставка груза </a:t>
            </a:r>
            <a:br>
              <a:rPr lang="ru-RU" sz="2400" b="1">
                <a:solidFill>
                  <a:srgbClr val="333399"/>
                </a:solidFill>
              </a:rPr>
            </a:br>
            <a:r>
              <a:rPr lang="ru-RU" sz="2400" b="1" i="1">
                <a:solidFill>
                  <a:srgbClr val="333399"/>
                </a:solidFill>
              </a:rPr>
              <a:t>(начало)</a:t>
            </a:r>
            <a:endParaRPr lang="ru-RU" sz="2400" b="1" i="1">
              <a:solidFill>
                <a:srgbClr val="333399"/>
              </a:solidFill>
              <a:latin typeface="Arial Cyr" pitchFamily="34" charset="-52"/>
            </a:endParaRPr>
          </a:p>
        </p:txBody>
      </p:sp>
      <p:graphicFrame>
        <p:nvGraphicFramePr>
          <p:cNvPr id="20483" name="Group 3"/>
          <p:cNvGraphicFramePr>
            <a:graphicFrameLocks noGrp="1"/>
          </p:cNvGraphicFramePr>
          <p:nvPr>
            <p:ph type="tbl" idx="1"/>
          </p:nvPr>
        </p:nvGraphicFramePr>
        <p:xfrm>
          <a:off x="457200" y="1676400"/>
          <a:ext cx="8075612" cy="4224338"/>
        </p:xfrm>
        <a:graphic>
          <a:graphicData uri="http://schemas.openxmlformats.org/drawingml/2006/table">
            <a:tbl>
              <a:tblPr/>
              <a:tblGrid>
                <a:gridCol w="2708275"/>
                <a:gridCol w="2555875"/>
                <a:gridCol w="2200275"/>
                <a:gridCol w="611187"/>
              </a:tblGrid>
              <a:tr h="1104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 Услуга, функция</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Вид </a:t>
                      </a:r>
                      <a:br>
                        <a:rPr kumimoji="0" lang="ru-RU" sz="2000" b="1" i="0" u="none" strike="noStrike" cap="none" normalizeH="0" baseline="0" smtClean="0">
                          <a:ln>
                            <a:noFill/>
                          </a:ln>
                          <a:solidFill>
                            <a:schemeClr val="tx2"/>
                          </a:solidFill>
                          <a:effectLst/>
                          <a:latin typeface="Arial" charset="0"/>
                        </a:rPr>
                      </a:br>
                      <a:r>
                        <a:rPr kumimoji="0" lang="ru-RU" sz="2000" b="1" i="0" u="none" strike="noStrike" cap="none" normalizeH="0" baseline="0" smtClean="0">
                          <a:ln>
                            <a:noFill/>
                          </a:ln>
                          <a:solidFill>
                            <a:schemeClr val="tx2"/>
                          </a:solidFill>
                          <a:effectLst/>
                          <a:latin typeface="Arial" charset="0"/>
                        </a:rPr>
                        <a:t>потенциального отказа</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Последствие</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S</a:t>
                      </a:r>
                      <a:endParaRPr kumimoji="0" lang="ru-RU" sz="2000" b="1" i="0" u="none" strike="noStrike" cap="none" normalizeH="0" baseline="0" dirty="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r>
              <a:tr h="311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Доставка груза \ сохранность</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Повреждение груза</a:t>
                      </a:r>
                      <a:endParaRPr kumimoji="0" lang="en-US"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Неустойка 8 Отказ потребителя от контракта 10</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10</a:t>
                      </a:r>
                      <a:endParaRPr kumimoji="0" lang="en-GB" sz="2000" b="1" i="0" u="none" strike="noStrike" cap="none" normalizeH="0" baseline="0" dirty="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Номер слайда 5"/>
          <p:cNvSpPr>
            <a:spLocks noGrp="1"/>
          </p:cNvSpPr>
          <p:nvPr>
            <p:ph type="sldNum" sz="quarter" idx="12"/>
          </p:nvPr>
        </p:nvSpPr>
        <p:spPr/>
        <p:txBody>
          <a:bodyPr/>
          <a:lstStyle/>
          <a:p>
            <a:fld id="{78AC6697-4D86-44B0-8457-D689F17E27A1}" type="slidenum">
              <a:rPr lang="ru-RU"/>
              <a:pPr/>
              <a:t>62</a:t>
            </a:fld>
            <a:endParaRPr lang="ru-RU"/>
          </a:p>
        </p:txBody>
      </p:sp>
      <p:sp>
        <p:nvSpPr>
          <p:cNvPr id="22530" name="Rectangle 2"/>
          <p:cNvSpPr>
            <a:spLocks noChangeArrowheads="1"/>
          </p:cNvSpPr>
          <p:nvPr/>
        </p:nvSpPr>
        <p:spPr bwMode="auto">
          <a:xfrm>
            <a:off x="971550" y="614363"/>
            <a:ext cx="7345363" cy="822325"/>
          </a:xfrm>
          <a:prstGeom prst="rect">
            <a:avLst/>
          </a:prstGeom>
          <a:noFill/>
          <a:ln w="9525">
            <a:noFill/>
            <a:miter lim="800000"/>
            <a:headEnd/>
            <a:tailEnd/>
          </a:ln>
          <a:effectLst/>
        </p:spPr>
        <p:txBody>
          <a:bodyPr lIns="92075" tIns="46038" rIns="92075" bIns="46038">
            <a:spAutoFit/>
          </a:bodyPr>
          <a:lstStyle/>
          <a:p>
            <a:pPr algn="ctr" eaLnBrk="0" hangingPunct="0"/>
            <a:r>
              <a:rPr lang="ru-RU" sz="2400" b="1">
                <a:solidFill>
                  <a:srgbClr val="333399"/>
                </a:solidFill>
              </a:rPr>
              <a:t>DFMEA – анализ услуги: Доставка груза</a:t>
            </a:r>
            <a:br>
              <a:rPr lang="ru-RU" sz="2400" b="1">
                <a:solidFill>
                  <a:srgbClr val="333399"/>
                </a:solidFill>
              </a:rPr>
            </a:br>
            <a:r>
              <a:rPr lang="ru-RU" sz="2400" b="1" i="1">
                <a:solidFill>
                  <a:srgbClr val="333399"/>
                </a:solidFill>
              </a:rPr>
              <a:t>(продолжение)</a:t>
            </a:r>
            <a:endParaRPr lang="ru-RU" sz="2400" b="1" i="1">
              <a:solidFill>
                <a:srgbClr val="333399"/>
              </a:solidFill>
              <a:latin typeface="Arial Cyr" pitchFamily="34" charset="-52"/>
            </a:endParaRPr>
          </a:p>
        </p:txBody>
      </p:sp>
      <p:graphicFrame>
        <p:nvGraphicFramePr>
          <p:cNvPr id="22531" name="Group 3"/>
          <p:cNvGraphicFramePr>
            <a:graphicFrameLocks noGrp="1"/>
          </p:cNvGraphicFramePr>
          <p:nvPr>
            <p:ph type="tbl" idx="1"/>
          </p:nvPr>
        </p:nvGraphicFramePr>
        <p:xfrm>
          <a:off x="250825" y="1628775"/>
          <a:ext cx="8632825" cy="4399915"/>
        </p:xfrm>
        <a:graphic>
          <a:graphicData uri="http://schemas.openxmlformats.org/drawingml/2006/table">
            <a:tbl>
              <a:tblPr/>
              <a:tblGrid>
                <a:gridCol w="2160588"/>
                <a:gridCol w="431800"/>
                <a:gridCol w="2449512"/>
                <a:gridCol w="2282825"/>
                <a:gridCol w="461963"/>
                <a:gridCol w="846137"/>
              </a:tblGrid>
              <a:tr h="8636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
                      </a:r>
                      <a:br>
                        <a:rPr kumimoji="0" lang="ru-RU" sz="2000" b="1" i="0" u="none" strike="noStrike" cap="none" normalizeH="0" baseline="0" dirty="0" smtClean="0">
                          <a:ln>
                            <a:noFill/>
                          </a:ln>
                          <a:solidFill>
                            <a:schemeClr val="tx2"/>
                          </a:solidFill>
                          <a:effectLst/>
                          <a:latin typeface="Arial" charset="0"/>
                        </a:rPr>
                      </a:br>
                      <a:r>
                        <a:rPr kumimoji="0" lang="ru-RU" sz="2000" b="1" i="0" u="none" strike="noStrike" cap="none" normalizeH="0" baseline="0" dirty="0" smtClean="0">
                          <a:ln>
                            <a:noFill/>
                          </a:ln>
                          <a:solidFill>
                            <a:schemeClr val="tx2"/>
                          </a:solidFill>
                          <a:effectLst/>
                          <a:latin typeface="Arial" charset="0"/>
                        </a:rPr>
                        <a:t>Потенциальная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причина</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
                      </a:r>
                      <a:br>
                        <a:rPr kumimoji="0" lang="ru-RU" sz="2000" b="1" i="0" u="none" strike="noStrike" cap="none" normalizeH="0" baseline="0" dirty="0" smtClean="0">
                          <a:ln>
                            <a:noFill/>
                          </a:ln>
                          <a:solidFill>
                            <a:schemeClr val="tx2"/>
                          </a:solidFill>
                          <a:effectLst/>
                          <a:latin typeface="Arial" charset="0"/>
                        </a:rPr>
                      </a:br>
                      <a:r>
                        <a:rPr kumimoji="0" lang="en-US" sz="2000" b="1" i="0" u="none" strike="noStrike" cap="none" normalizeH="0" baseline="0" dirty="0" smtClean="0">
                          <a:ln>
                            <a:noFill/>
                          </a:ln>
                          <a:solidFill>
                            <a:schemeClr val="tx2"/>
                          </a:solidFill>
                          <a:effectLst/>
                          <a:latin typeface="Arial" charset="0"/>
                        </a:rPr>
                        <a:t>O</a:t>
                      </a:r>
                      <a:endParaRPr kumimoji="0" lang="ru-RU" sz="2000" b="1" i="0" u="none" strike="noStrike" cap="none" normalizeH="0" baseline="0" dirty="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Действующие</a:t>
                      </a:r>
                      <a:r>
                        <a:rPr kumimoji="0" lang="en-US" sz="2000" b="1" i="0" u="none" strike="noStrike" cap="none" normalizeH="0" baseline="0" smtClean="0">
                          <a:ln>
                            <a:noFill/>
                          </a:ln>
                          <a:solidFill>
                            <a:schemeClr val="tx2"/>
                          </a:solidFill>
                          <a:effectLst/>
                          <a:latin typeface="Arial" charset="0"/>
                        </a:rPr>
                        <a:t> </a:t>
                      </a:r>
                      <a:r>
                        <a:rPr kumimoji="0" lang="ru-RU" sz="2000" b="1" i="0" u="none" strike="noStrike" cap="none" normalizeH="0" baseline="0" smtClean="0">
                          <a:ln>
                            <a:noFill/>
                          </a:ln>
                          <a:solidFill>
                            <a:schemeClr val="tx2"/>
                          </a:solidFill>
                          <a:effectLst/>
                          <a:latin typeface="Arial" charset="0"/>
                        </a:rPr>
                        <a:t>меры</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
                      </a:r>
                      <a:br>
                        <a:rPr kumimoji="0" lang="ru-RU" sz="2000" b="1" i="0" u="none" strike="noStrike" cap="none" normalizeH="0" baseline="0" dirty="0" smtClean="0">
                          <a:ln>
                            <a:noFill/>
                          </a:ln>
                          <a:solidFill>
                            <a:schemeClr val="tx2"/>
                          </a:solidFill>
                          <a:effectLst/>
                          <a:latin typeface="Arial" charset="0"/>
                        </a:rPr>
                      </a:br>
                      <a:r>
                        <a:rPr kumimoji="0" lang="en-US" sz="2000" b="1" i="0" u="none" strike="noStrike" cap="none" normalizeH="0" baseline="0" dirty="0" smtClean="0">
                          <a:ln>
                            <a:noFill/>
                          </a:ln>
                          <a:solidFill>
                            <a:schemeClr val="tx2"/>
                          </a:solidFill>
                          <a:effectLst/>
                          <a:latin typeface="Arial" charset="0"/>
                        </a:rPr>
                        <a:t>D</a:t>
                      </a:r>
                      <a:endParaRPr kumimoji="0" lang="ru-RU" sz="2000" b="1" i="0" u="none" strike="noStrike" cap="none" normalizeH="0" baseline="0" dirty="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dirty="0" smtClean="0">
                        <a:ln>
                          <a:noFill/>
                        </a:ln>
                        <a:solidFill>
                          <a:schemeClr val="tx2"/>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2"/>
                          </a:solidFill>
                          <a:effectLst/>
                          <a:latin typeface="Arial" charset="0"/>
                        </a:rPr>
                        <a:t>ПЧР</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r>
              <a:tr h="1162050">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по предотвращению</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по обнаружению</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vMerge="1">
                  <a:txBody>
                    <a:bodyPr/>
                    <a:lstStyle/>
                    <a:p>
                      <a:endParaRPr lang="ru-RU"/>
                    </a:p>
                  </a:txBody>
                  <a:tcPr/>
                </a:tc>
                <a:tc vMerge="1">
                  <a:txBody>
                    <a:bodyPr/>
                    <a:lstStyle/>
                    <a:p>
                      <a:endParaRPr lang="ru-RU"/>
                    </a:p>
                  </a:txBody>
                  <a:tcPr/>
                </a:tc>
              </a:tr>
              <a:tr h="1063625">
                <a:tc>
                  <a:txBody>
                    <a:bodyPr/>
                    <a:lstStyle/>
                    <a:p>
                      <a:pPr marL="17462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Нечеткие инструкции по погрузке</a:t>
                      </a:r>
                      <a:endParaRPr kumimoji="0" lang="en-GB" sz="2000" b="1" i="0" u="none" strike="noStrike" cap="none" normalizeH="0" baseline="0" smtClean="0">
                        <a:ln>
                          <a:noFill/>
                        </a:ln>
                        <a:solidFill>
                          <a:schemeClr val="tx2"/>
                        </a:solidFill>
                        <a:effectLst/>
                        <a:latin typeface="Arial" charset="0"/>
                      </a:endParaRPr>
                    </a:p>
                  </a:txBody>
                  <a:tcPr marL="0" marR="0" marT="46800" marB="468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Разработка инструкций по аналогам</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Нет </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500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1223963">
                <a:tc>
                  <a:txBody>
                    <a:bodyPr/>
                    <a:lstStyle/>
                    <a:p>
                      <a:pPr marL="174625"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Износ строп</a:t>
                      </a:r>
                      <a:endParaRPr kumimoji="0" lang="en-GB" sz="2000" b="1" i="0" u="none" strike="noStrike" cap="none" normalizeH="0" baseline="0" smtClean="0">
                        <a:ln>
                          <a:noFill/>
                        </a:ln>
                        <a:solidFill>
                          <a:schemeClr val="tx2"/>
                        </a:solidFill>
                        <a:effectLst/>
                        <a:latin typeface="Arial" charset="0"/>
                      </a:endParaRPr>
                    </a:p>
                  </a:txBody>
                  <a:tcPr marL="0" marR="0" marT="46800" marB="468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2</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Принудительная замена строп</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Периодическая проверка грузо-погрузочного оборудования </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2</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Arial" charset="0"/>
                        </a:rPr>
                        <a:t>40</a:t>
                      </a:r>
                      <a:endParaRPr kumimoji="0" lang="en-GB" sz="2000" b="1" i="0" u="none" strike="noStrike" cap="none" normalizeH="0" baseline="0" smtClean="0">
                        <a:ln>
                          <a:noFill/>
                        </a:ln>
                        <a:solidFill>
                          <a:schemeClr val="tx2"/>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Номер слайда 5"/>
          <p:cNvSpPr>
            <a:spLocks noGrp="1"/>
          </p:cNvSpPr>
          <p:nvPr>
            <p:ph type="sldNum" sz="quarter" idx="12"/>
          </p:nvPr>
        </p:nvSpPr>
        <p:spPr/>
        <p:txBody>
          <a:bodyPr/>
          <a:lstStyle/>
          <a:p>
            <a:fld id="{4C1F8CC7-668C-4008-BAFE-5E49121900AF}" type="slidenum">
              <a:rPr lang="ru-RU"/>
              <a:pPr/>
              <a:t>63</a:t>
            </a:fld>
            <a:endParaRPr lang="ru-RU"/>
          </a:p>
        </p:txBody>
      </p:sp>
      <p:sp>
        <p:nvSpPr>
          <p:cNvPr id="24578" name="Rectangle 2"/>
          <p:cNvSpPr>
            <a:spLocks noChangeArrowheads="1"/>
          </p:cNvSpPr>
          <p:nvPr/>
        </p:nvSpPr>
        <p:spPr bwMode="auto">
          <a:xfrm>
            <a:off x="1725613" y="587375"/>
            <a:ext cx="6446837" cy="822325"/>
          </a:xfrm>
          <a:prstGeom prst="rect">
            <a:avLst/>
          </a:prstGeom>
          <a:noFill/>
          <a:ln w="9525">
            <a:noFill/>
            <a:miter lim="800000"/>
            <a:headEnd/>
            <a:tailEnd/>
          </a:ln>
          <a:effectLst/>
        </p:spPr>
        <p:txBody>
          <a:bodyPr lIns="92075" tIns="46038" rIns="92075" bIns="46038">
            <a:spAutoFit/>
          </a:bodyPr>
          <a:lstStyle/>
          <a:p>
            <a:pPr algn="ctr"/>
            <a:r>
              <a:rPr lang="ru-RU" sz="2400" b="1">
                <a:solidFill>
                  <a:srgbClr val="333399"/>
                </a:solidFill>
              </a:rPr>
              <a:t>DFMEA - анализ услуги: Доставка груза</a:t>
            </a:r>
            <a:br>
              <a:rPr lang="ru-RU" sz="2400" b="1">
                <a:solidFill>
                  <a:srgbClr val="333399"/>
                </a:solidFill>
              </a:rPr>
            </a:br>
            <a:r>
              <a:rPr lang="ru-RU" sz="2400" b="1">
                <a:solidFill>
                  <a:srgbClr val="333399"/>
                </a:solidFill>
              </a:rPr>
              <a:t>(окончание)</a:t>
            </a:r>
            <a:endParaRPr lang="ru-RU" sz="2400" b="1">
              <a:solidFill>
                <a:srgbClr val="333399"/>
              </a:solidFill>
              <a:latin typeface="Arial Cyr" pitchFamily="34" charset="-52"/>
            </a:endParaRPr>
          </a:p>
        </p:txBody>
      </p:sp>
      <p:graphicFrame>
        <p:nvGraphicFramePr>
          <p:cNvPr id="24579" name="Group 3"/>
          <p:cNvGraphicFramePr>
            <a:graphicFrameLocks noGrp="1"/>
          </p:cNvGraphicFramePr>
          <p:nvPr>
            <p:ph type="tbl" idx="1"/>
          </p:nvPr>
        </p:nvGraphicFramePr>
        <p:xfrm>
          <a:off x="230188" y="2071688"/>
          <a:ext cx="8637587" cy="2373949"/>
        </p:xfrm>
        <a:graphic>
          <a:graphicData uri="http://schemas.openxmlformats.org/drawingml/2006/table">
            <a:tbl>
              <a:tblPr/>
              <a:tblGrid>
                <a:gridCol w="2989262"/>
                <a:gridCol w="1982788"/>
                <a:gridCol w="1903412"/>
                <a:gridCol w="382588"/>
                <a:gridCol w="384175"/>
                <a:gridCol w="382587"/>
                <a:gridCol w="612775"/>
              </a:tblGrid>
              <a:tr h="51276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Рекомендуемое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действие</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p>
                      <a:pPr marL="0" marR="0" lvl="0" indent="0" algn="ctr" defTabSz="914400" rtl="0" eaLnBrk="1" fontAlgn="base" latinLnBrk="0" hangingPunct="1">
                        <a:lnSpc>
                          <a:spcPct val="100000"/>
                        </a:lnSpc>
                        <a:spcBef>
                          <a:spcPct val="5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Ответственный</a:t>
                      </a:r>
                    </a:p>
                    <a:p>
                      <a:pPr marL="0" marR="0" lvl="0" indent="0" algn="ctr" defTabSz="914400" rtl="0" eaLnBrk="1" fontAlgn="base" latinLnBrk="0" hangingPunct="1">
                        <a:lnSpc>
                          <a:spcPct val="100000"/>
                        </a:lnSpc>
                        <a:spcBef>
                          <a:spcPct val="5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Дата</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Предпринятые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действия</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Результаты</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1432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a:t>
                      </a:r>
                      <a:endParaRPr kumimoji="0" lang="ru-RU" sz="1800" b="1" i="0" u="none" strike="noStrike" cap="none" normalizeH="0" baseline="0" dirty="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O</a:t>
                      </a:r>
                      <a:endParaRPr kumimoji="0" lang="ru-RU" sz="1800" b="1" i="0" u="none" strike="noStrike" cap="none" normalizeH="0" baseline="0" dirty="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t>
                      </a:r>
                      <a:endParaRPr kumimoji="0" lang="ru-RU" sz="1800" b="1" i="0" u="none" strike="noStrike" cap="none" normalizeH="0" baseline="0" dirty="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ПЧР</a:t>
                      </a: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FFFF"/>
                    </a:solid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Разработка плакатов с правилами погрузки</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10</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10</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200</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Нет</a:t>
                      </a:r>
                      <a:endParaRPr kumimoji="0" lang="en-GB" sz="18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10</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40</a:t>
                      </a:r>
                      <a:endParaRPr kumimoji="0" lang="en-GB" sz="1800" b="1" i="0" u="none" strike="noStrike" cap="none" normalizeH="0" baseline="0" smtClean="0">
                        <a:ln>
                          <a:noFill/>
                        </a:ln>
                        <a:solidFill>
                          <a:schemeClr val="tx1"/>
                        </a:solidFill>
                        <a:effectLst/>
                        <a:latin typeface="Arial" charset="0"/>
                      </a:endParaRPr>
                    </a:p>
                  </a:txBody>
                  <a:tcPr marL="38100" marR="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6199" y="457199"/>
          <a:ext cx="9067800" cy="6400801"/>
        </p:xfrm>
        <a:graphic>
          <a:graphicData uri="http://schemas.openxmlformats.org/drawingml/2006/table">
            <a:tbl>
              <a:tblPr/>
              <a:tblGrid>
                <a:gridCol w="5643753"/>
                <a:gridCol w="1062089"/>
                <a:gridCol w="1125497"/>
                <a:gridCol w="1236461"/>
              </a:tblGrid>
              <a:tr h="443660">
                <a:tc>
                  <a:txBody>
                    <a:bodyPr/>
                    <a:lstStyle/>
                    <a:p>
                      <a:pPr algn="ctr">
                        <a:spcAft>
                          <a:spcPts val="0"/>
                        </a:spcAft>
                      </a:pPr>
                      <a:r>
                        <a:rPr lang="ru-RU" sz="1600" b="1" dirty="0" smtClean="0">
                          <a:latin typeface="Times New Roman" pitchFamily="18" charset="0"/>
                          <a:ea typeface="Times New Roman"/>
                          <a:cs typeface="Times New Roman" pitchFamily="18" charset="0"/>
                        </a:rPr>
                        <a:t>факторы</a:t>
                      </a:r>
                      <a:endParaRPr lang="ru-RU" sz="1600" b="1" dirty="0">
                        <a:latin typeface="Times New Roman" pitchFamily="18" charset="0"/>
                        <a:ea typeface="Times New Roman"/>
                        <a:cs typeface="Times New Roman" pitchFamily="18" charset="0"/>
                      </a:endParaRP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pitchFamily="18" charset="0"/>
                          <a:ea typeface="Times New Roman"/>
                          <a:cs typeface="Times New Roman" pitchFamily="18" charset="0"/>
                        </a:rPr>
                        <a:t>Ранг S</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pitchFamily="18" charset="0"/>
                          <a:ea typeface="Times New Roman"/>
                          <a:cs typeface="Times New Roman" pitchFamily="18" charset="0"/>
                        </a:rPr>
                        <a:t>Ранг O</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pitchFamily="18" charset="0"/>
                          <a:ea typeface="Times New Roman"/>
                          <a:cs typeface="Times New Roman" pitchFamily="18" charset="0"/>
                        </a:rPr>
                        <a:t>ПЧР</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07">
                <a:tc>
                  <a:txBody>
                    <a:bodyPr/>
                    <a:lstStyle/>
                    <a:p>
                      <a:pPr>
                        <a:spcAft>
                          <a:spcPts val="0"/>
                        </a:spcAft>
                      </a:pPr>
                      <a:r>
                        <a:rPr lang="ru-RU" sz="1200" dirty="0">
                          <a:latin typeface="Times New Roman" pitchFamily="18" charset="0"/>
                          <a:ea typeface="Times New Roman"/>
                          <a:cs typeface="Times New Roman" pitchFamily="18" charset="0"/>
                        </a:rPr>
                        <a:t>Нарушения порядка действий при производстве маневровой работы</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8</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9</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72</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0">
                <a:tc>
                  <a:txBody>
                    <a:bodyPr/>
                    <a:lstStyle/>
                    <a:p>
                      <a:pPr>
                        <a:spcAft>
                          <a:spcPts val="0"/>
                        </a:spcAft>
                      </a:pPr>
                      <a:r>
                        <a:rPr lang="ru-RU" sz="1200" dirty="0">
                          <a:latin typeface="Times New Roman" pitchFamily="18" charset="0"/>
                          <a:ea typeface="Times New Roman"/>
                          <a:cs typeface="Times New Roman" pitchFamily="18" charset="0"/>
                        </a:rPr>
                        <a:t>Нарушения порядка действий при приеме-отправлении поездов.</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9</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7</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63</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07">
                <a:tc>
                  <a:txBody>
                    <a:bodyPr/>
                    <a:lstStyle/>
                    <a:p>
                      <a:pPr>
                        <a:spcAft>
                          <a:spcPts val="0"/>
                        </a:spcAft>
                      </a:pPr>
                      <a:r>
                        <a:rPr lang="ru-RU" sz="1200" dirty="0">
                          <a:latin typeface="Times New Roman" pitchFamily="18" charset="0"/>
                          <a:ea typeface="Times New Roman"/>
                          <a:cs typeface="Times New Roman" pitchFamily="18" charset="0"/>
                        </a:rPr>
                        <a:t>Нарушения порядка действий  при нарушении нормальной работы технических средств.</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7</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8</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56</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07">
                <a:tc>
                  <a:txBody>
                    <a:bodyPr/>
                    <a:lstStyle/>
                    <a:p>
                      <a:pPr>
                        <a:spcAft>
                          <a:spcPts val="0"/>
                        </a:spcAft>
                      </a:pPr>
                      <a:r>
                        <a:rPr lang="ru-RU" sz="1200" dirty="0">
                          <a:latin typeface="Times New Roman" pitchFamily="18" charset="0"/>
                          <a:ea typeface="Times New Roman"/>
                          <a:cs typeface="Times New Roman" pitchFamily="18" charset="0"/>
                        </a:rPr>
                        <a:t>Нарушение порядка действий  и регламента переговоров при выполнении операций по закреплению подвижного состава.</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4</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10</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40</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07">
                <a:tc>
                  <a:txBody>
                    <a:bodyPr/>
                    <a:lstStyle/>
                    <a:p>
                      <a:pPr>
                        <a:spcAft>
                          <a:spcPts val="0"/>
                        </a:spcAft>
                      </a:pPr>
                      <a:r>
                        <a:rPr lang="ru-RU" sz="1200" dirty="0" smtClean="0">
                          <a:latin typeface="Times New Roman" pitchFamily="18" charset="0"/>
                          <a:ea typeface="Times New Roman"/>
                          <a:cs typeface="Times New Roman" pitchFamily="18" charset="0"/>
                        </a:rPr>
                        <a:t>невыполнение </a:t>
                      </a:r>
                      <a:r>
                        <a:rPr lang="ru-RU" sz="1200" dirty="0">
                          <a:latin typeface="Times New Roman" pitchFamily="18" charset="0"/>
                          <a:ea typeface="Times New Roman"/>
                          <a:cs typeface="Times New Roman" pitchFamily="18" charset="0"/>
                        </a:rPr>
                        <a:t>мер обеспечения безопасной стоянки пассажирских поездов.</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6</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6</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36</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07">
                <a:tc>
                  <a:txBody>
                    <a:bodyPr/>
                    <a:lstStyle/>
                    <a:p>
                      <a:pPr>
                        <a:spcAft>
                          <a:spcPts val="0"/>
                        </a:spcAft>
                      </a:pPr>
                      <a:r>
                        <a:rPr lang="ru-RU" sz="1200" dirty="0" smtClean="0">
                          <a:latin typeface="Times New Roman" pitchFamily="18" charset="0"/>
                          <a:ea typeface="Times New Roman"/>
                          <a:cs typeface="Times New Roman" pitchFamily="18" charset="0"/>
                        </a:rPr>
                        <a:t>невыполнение </a:t>
                      </a:r>
                      <a:r>
                        <a:rPr lang="ru-RU" sz="1200" dirty="0">
                          <a:latin typeface="Times New Roman" pitchFamily="18" charset="0"/>
                          <a:ea typeface="Times New Roman"/>
                          <a:cs typeface="Times New Roman" pitchFamily="18" charset="0"/>
                        </a:rPr>
                        <a:t>мер безопасности при работе в опасными грузами класса 1 (ВМ), производство маневровой работы с ВМ.</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5</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4</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20</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880">
                <a:tc>
                  <a:txBody>
                    <a:bodyPr/>
                    <a:lstStyle/>
                    <a:p>
                      <a:pPr>
                        <a:spcAft>
                          <a:spcPts val="0"/>
                        </a:spcAft>
                      </a:pPr>
                      <a:r>
                        <a:rPr lang="ru-RU" sz="1200" dirty="0">
                          <a:latin typeface="Times New Roman" pitchFamily="18" charset="0"/>
                          <a:ea typeface="Times New Roman"/>
                          <a:cs typeface="Times New Roman" pitchFamily="18" charset="0"/>
                        </a:rPr>
                        <a:t>Нарушения норм закрепления подвижного состава.</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10</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2</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20</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407">
                <a:tc>
                  <a:txBody>
                    <a:bodyPr/>
                    <a:lstStyle/>
                    <a:p>
                      <a:pPr>
                        <a:spcAft>
                          <a:spcPts val="0"/>
                        </a:spcAft>
                      </a:pPr>
                      <a:r>
                        <a:rPr lang="ru-RU" sz="1200" dirty="0">
                          <a:latin typeface="Times New Roman" pitchFamily="18" charset="0"/>
                          <a:ea typeface="Times New Roman"/>
                          <a:cs typeface="Times New Roman" pitchFamily="18" charset="0"/>
                        </a:rPr>
                        <a:t>Нарушения технологии роспуска вагонов с сортировочной горки и вытяжки (толчками)</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2</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3</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6</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609">
                <a:tc>
                  <a:txBody>
                    <a:bodyPr/>
                    <a:lstStyle/>
                    <a:p>
                      <a:pPr>
                        <a:spcAft>
                          <a:spcPts val="0"/>
                        </a:spcAft>
                      </a:pPr>
                      <a:r>
                        <a:rPr lang="ru-RU" sz="1200" dirty="0">
                          <a:latin typeface="Times New Roman" pitchFamily="18" charset="0"/>
                          <a:ea typeface="Times New Roman"/>
                          <a:cs typeface="Times New Roman" pitchFamily="18" charset="0"/>
                        </a:rPr>
                        <a:t>Нарушения регламента переговоров при поездной и маневровой работе. </a:t>
                      </a:r>
                      <a:r>
                        <a:rPr lang="ru-RU" sz="1200" dirty="0" err="1">
                          <a:latin typeface="Times New Roman" pitchFamily="18" charset="0"/>
                          <a:ea typeface="Times New Roman"/>
                          <a:cs typeface="Times New Roman" pitchFamily="18" charset="0"/>
                        </a:rPr>
                        <a:t>Непредупреждение</a:t>
                      </a:r>
                      <a:r>
                        <a:rPr lang="ru-RU" sz="1200" dirty="0">
                          <a:latin typeface="Times New Roman" pitchFamily="18" charset="0"/>
                          <a:ea typeface="Times New Roman"/>
                          <a:cs typeface="Times New Roman" pitchFamily="18" charset="0"/>
                        </a:rPr>
                        <a:t> машиниста поезда об особенностях приема-отправления на станции.</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pitchFamily="18" charset="0"/>
                          <a:ea typeface="Times New Roman"/>
                          <a:cs typeface="Times New Roman" pitchFamily="18" charset="0"/>
                        </a:rPr>
                        <a:t>1</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5</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pitchFamily="18" charset="0"/>
                          <a:ea typeface="Times New Roman"/>
                          <a:cs typeface="Times New Roman" pitchFamily="18" charset="0"/>
                        </a:rPr>
                        <a:t>5</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50">
                <a:tc>
                  <a:txBody>
                    <a:bodyPr/>
                    <a:lstStyle/>
                    <a:p>
                      <a:pPr>
                        <a:spcAft>
                          <a:spcPts val="0"/>
                        </a:spcAft>
                      </a:pPr>
                      <a:r>
                        <a:rPr lang="ru-RU" sz="1200">
                          <a:latin typeface="Times New Roman" pitchFamily="18" charset="0"/>
                          <a:ea typeface="Times New Roman"/>
                          <a:cs typeface="Times New Roman" pitchFamily="18" charset="0"/>
                        </a:rPr>
                        <a:t>Прием поездов на неспециализированные пути</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pitchFamily="18" charset="0"/>
                          <a:ea typeface="Times New Roman"/>
                          <a:cs typeface="Times New Roman" pitchFamily="18" charset="0"/>
                        </a:rPr>
                        <a:t>3</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pitchFamily="18" charset="0"/>
                          <a:ea typeface="Times New Roman"/>
                          <a:cs typeface="Times New Roman" pitchFamily="18" charset="0"/>
                        </a:rPr>
                        <a:t>1</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pitchFamily="18" charset="0"/>
                          <a:ea typeface="Times New Roman"/>
                          <a:cs typeface="Times New Roman" pitchFamily="18" charset="0"/>
                        </a:rPr>
                        <a:t>3</a:t>
                      </a:r>
                    </a:p>
                  </a:txBody>
                  <a:tcPr marL="47556" marR="47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latin typeface="Arial" pitchFamily="34" charset="0"/>
                <a:cs typeface="Arial" pitchFamily="34" charset="0"/>
              </a:rPr>
              <a:t>Корректирующие мероприятия</a:t>
            </a:r>
            <a:r>
              <a:rPr lang="ru-RU" sz="2800" dirty="0" smtClean="0">
                <a:latin typeface="Arial" pitchFamily="34" charset="0"/>
                <a:cs typeface="Arial" pitchFamily="34" charset="0"/>
              </a:rPr>
              <a:t> по результатам анализа целесообразно выдавать в такой последовательности:</a:t>
            </a:r>
            <a:endParaRPr lang="ru-RU" sz="2800" dirty="0">
              <a:latin typeface="Arial" pitchFamily="34" charset="0"/>
              <a:cs typeface="Arial" pitchFamily="34" charset="0"/>
            </a:endParaRPr>
          </a:p>
        </p:txBody>
      </p:sp>
      <p:sp>
        <p:nvSpPr>
          <p:cNvPr id="3" name="Содержимое 2"/>
          <p:cNvSpPr>
            <a:spLocks noGrp="1"/>
          </p:cNvSpPr>
          <p:nvPr>
            <p:ph idx="1"/>
          </p:nvPr>
        </p:nvSpPr>
        <p:spPr/>
        <p:txBody>
          <a:bodyPr>
            <a:normAutofit fontScale="77500" lnSpcReduction="20000"/>
          </a:bodyPr>
          <a:lstStyle/>
          <a:p>
            <a:pPr>
              <a:buNone/>
            </a:pPr>
            <a:r>
              <a:rPr lang="ru-RU" b="1" dirty="0" smtClean="0">
                <a:solidFill>
                  <a:srgbClr val="0070C0"/>
                </a:solidFill>
                <a:latin typeface="Arial" pitchFamily="34" charset="0"/>
                <a:cs typeface="Arial" pitchFamily="34" charset="0"/>
              </a:rPr>
              <a:t>1) исключить причину возникновения дефекта, то есть в результате изменения конструкции объекта уменьшить возможность возникновения дефекта (уменьшить параметр О);</a:t>
            </a:r>
          </a:p>
          <a:p>
            <a:pPr>
              <a:buNone/>
            </a:pPr>
            <a:r>
              <a:rPr lang="ru-RU" b="1" dirty="0" smtClean="0">
                <a:solidFill>
                  <a:srgbClr val="0070C0"/>
                </a:solidFill>
                <a:latin typeface="Arial" pitchFamily="34" charset="0"/>
                <a:cs typeface="Arial" pitchFamily="34" charset="0"/>
              </a:rPr>
              <a:t>2) воспрепятствовать возникновению дефекта, то есть за счет статистического регулирования помешать возникновению дефекта (уменьшить параметр </a:t>
            </a:r>
            <a:r>
              <a:rPr lang="en-US" b="1" dirty="0" smtClean="0">
                <a:solidFill>
                  <a:srgbClr val="0070C0"/>
                </a:solidFill>
                <a:latin typeface="Arial" pitchFamily="34" charset="0"/>
                <a:cs typeface="Arial" pitchFamily="34" charset="0"/>
              </a:rPr>
              <a:t>O</a:t>
            </a:r>
            <a:r>
              <a:rPr lang="ru-RU" b="1" dirty="0" smtClean="0">
                <a:solidFill>
                  <a:srgbClr val="0070C0"/>
                </a:solidFill>
                <a:latin typeface="Arial" pitchFamily="34" charset="0"/>
                <a:cs typeface="Arial" pitchFamily="34" charset="0"/>
              </a:rPr>
              <a:t>);</a:t>
            </a:r>
          </a:p>
          <a:p>
            <a:pPr>
              <a:buNone/>
            </a:pPr>
            <a:r>
              <a:rPr lang="ru-RU" b="1" dirty="0" smtClean="0">
                <a:solidFill>
                  <a:srgbClr val="0070C0"/>
                </a:solidFill>
                <a:latin typeface="Arial" pitchFamily="34" charset="0"/>
                <a:cs typeface="Arial" pitchFamily="34" charset="0"/>
              </a:rPr>
              <a:t>3) снизить влияние дефекта (уменьшить параметр </a:t>
            </a:r>
            <a:r>
              <a:rPr lang="en-US" b="1" dirty="0" smtClean="0">
                <a:solidFill>
                  <a:srgbClr val="0070C0"/>
                </a:solidFill>
                <a:latin typeface="Arial" pitchFamily="34" charset="0"/>
                <a:cs typeface="Arial" pitchFamily="34" charset="0"/>
              </a:rPr>
              <a:t>S</a:t>
            </a:r>
            <a:r>
              <a:rPr lang="ru-RU" b="1" dirty="0" smtClean="0">
                <a:solidFill>
                  <a:srgbClr val="0070C0"/>
                </a:solidFill>
                <a:latin typeface="Arial" pitchFamily="34" charset="0"/>
                <a:cs typeface="Arial" pitchFamily="34" charset="0"/>
              </a:rPr>
              <a:t>);</a:t>
            </a:r>
          </a:p>
          <a:p>
            <a:pPr>
              <a:buNone/>
            </a:pPr>
            <a:r>
              <a:rPr lang="ru-RU" b="1" dirty="0" smtClean="0">
                <a:solidFill>
                  <a:srgbClr val="0070C0"/>
                </a:solidFill>
                <a:latin typeface="Arial" pitchFamily="34" charset="0"/>
                <a:cs typeface="Arial" pitchFamily="34" charset="0"/>
              </a:rPr>
              <a:t>4) облегчить и повысить достоверность выявления дефекта (уменьшить параметр </a:t>
            </a:r>
            <a:r>
              <a:rPr lang="en-US" b="1" dirty="0" smtClean="0">
                <a:solidFill>
                  <a:srgbClr val="0070C0"/>
                </a:solidFill>
                <a:latin typeface="Arial" pitchFamily="34" charset="0"/>
                <a:cs typeface="Arial" pitchFamily="34" charset="0"/>
              </a:rPr>
              <a:t>D</a:t>
            </a:r>
            <a:r>
              <a:rPr lang="ru-RU" b="1" dirty="0" smtClean="0">
                <a:solidFill>
                  <a:srgbClr val="0070C0"/>
                </a:solidFill>
                <a:latin typeface="Arial" pitchFamily="34" charset="0"/>
                <a:cs typeface="Arial" pitchFamily="34" charset="0"/>
              </a:rPr>
              <a:t>).</a:t>
            </a:r>
          </a:p>
          <a:p>
            <a:pPr>
              <a:buNone/>
            </a:pP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681038"/>
            <a:ext cx="8229600" cy="736600"/>
          </a:xfrm>
        </p:spPr>
        <p:txBody>
          <a:bodyPr/>
          <a:lstStyle/>
          <a:p>
            <a:r>
              <a:rPr lang="ru-RU" sz="2800" b="1" dirty="0">
                <a:solidFill>
                  <a:srgbClr val="333399"/>
                </a:solidFill>
              </a:rPr>
              <a:t>ЗАКЛЮЧЕНИЕ</a:t>
            </a:r>
          </a:p>
        </p:txBody>
      </p:sp>
      <p:sp>
        <p:nvSpPr>
          <p:cNvPr id="80899" name="Rectangle 3"/>
          <p:cNvSpPr>
            <a:spLocks noGrp="1" noChangeArrowheads="1"/>
          </p:cNvSpPr>
          <p:nvPr>
            <p:ph type="body" idx="1"/>
          </p:nvPr>
        </p:nvSpPr>
        <p:spPr>
          <a:xfrm>
            <a:off x="628650" y="1298575"/>
            <a:ext cx="8229600" cy="5270500"/>
          </a:xfrm>
        </p:spPr>
        <p:txBody>
          <a:bodyPr/>
          <a:lstStyle/>
          <a:p>
            <a:pPr algn="just">
              <a:lnSpc>
                <a:spcPct val="90000"/>
              </a:lnSpc>
            </a:pPr>
            <a:r>
              <a:rPr lang="ru-RU" sz="2800" dirty="0"/>
              <a:t>Анализ рисков и управление ими является сегодня необходимой частью менеджмента при проведении проектов, управлении проектированием, производством, а также при эксплуатации сложной техники.</a:t>
            </a:r>
          </a:p>
          <a:p>
            <a:pPr algn="just">
              <a:lnSpc>
                <a:spcPct val="90000"/>
              </a:lnSpc>
            </a:pPr>
            <a:r>
              <a:rPr lang="ru-RU" sz="2800" dirty="0"/>
              <a:t>Знание и применение специалистами методов анализа и управления рисками является сегодня обязательным во всех отраслях, связанных со сложной техникой.</a:t>
            </a:r>
          </a:p>
          <a:p>
            <a:pPr algn="just">
              <a:lnSpc>
                <a:spcPct val="90000"/>
              </a:lnSpc>
            </a:pPr>
            <a:r>
              <a:rPr lang="ru-RU" sz="2800" dirty="0"/>
              <a:t>В частности, в железнодорожной отрасли, согласно международному стандарту </a:t>
            </a:r>
            <a:r>
              <a:rPr lang="en-US" sz="2800" dirty="0"/>
              <a:t>IRIS</a:t>
            </a:r>
            <a:r>
              <a:rPr lang="ru-RU" sz="2800" dirty="0"/>
              <a:t>, </a:t>
            </a:r>
            <a:br>
              <a:rPr lang="ru-RU" sz="2800" dirty="0"/>
            </a:br>
            <a:r>
              <a:rPr lang="ru-RU" sz="2800" dirty="0"/>
              <a:t>применение </a:t>
            </a:r>
            <a:r>
              <a:rPr lang="ru-RU" sz="2800" b="1" dirty="0">
                <a:solidFill>
                  <a:srgbClr val="CC0000"/>
                </a:solidFill>
              </a:rPr>
              <a:t>управления рисками</a:t>
            </a:r>
            <a:r>
              <a:rPr lang="ru-RU" sz="2800" dirty="0"/>
              <a:t> и </a:t>
            </a:r>
            <a:r>
              <a:rPr lang="en-US" sz="2800" b="1" dirty="0">
                <a:solidFill>
                  <a:srgbClr val="CC0000"/>
                </a:solidFill>
              </a:rPr>
              <a:t>FMEA</a:t>
            </a:r>
            <a:r>
              <a:rPr lang="en-US" sz="2800" dirty="0"/>
              <a:t> </a:t>
            </a:r>
            <a:r>
              <a:rPr lang="ru-RU" sz="2800" dirty="0"/>
              <a:t>является обязательным.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15962"/>
          </a:xfrm>
        </p:spPr>
        <p:txBody>
          <a:bodyPr>
            <a:normAutofit fontScale="90000"/>
          </a:bodyPr>
          <a:lstStyle/>
          <a:p>
            <a:r>
              <a:rPr lang="ru-RU" sz="2400" b="1" dirty="0">
                <a:solidFill>
                  <a:srgbClr val="0070C0"/>
                </a:solidFill>
                <a:latin typeface="Arial" pitchFamily="34" charset="0"/>
                <a:cs typeface="Arial" pitchFamily="34" charset="0"/>
              </a:rPr>
              <a:t>Идентификация опасностей для окружающей среды и общества и оценка рисков</a:t>
            </a:r>
            <a:r>
              <a:rPr lang="ru-RU" sz="4000" dirty="0">
                <a:solidFill>
                  <a:srgbClr val="0070C0"/>
                </a:solidFill>
                <a:latin typeface="Arial" pitchFamily="34" charset="0"/>
                <a:cs typeface="Arial" pitchFamily="34" charset="0"/>
              </a:rPr>
              <a:t> </a:t>
            </a:r>
          </a:p>
        </p:txBody>
      </p:sp>
      <p:sp>
        <p:nvSpPr>
          <p:cNvPr id="30723" name="Rectangle 3"/>
          <p:cNvSpPr>
            <a:spLocks noGrp="1" noChangeArrowheads="1"/>
          </p:cNvSpPr>
          <p:nvPr>
            <p:ph type="body" idx="1"/>
          </p:nvPr>
        </p:nvSpPr>
        <p:spPr>
          <a:xfrm>
            <a:off x="457200" y="1066800"/>
            <a:ext cx="8229600" cy="5791200"/>
          </a:xfrm>
        </p:spPr>
        <p:txBody>
          <a:bodyPr>
            <a:noAutofit/>
          </a:bodyPr>
          <a:lstStyle/>
          <a:p>
            <a:pPr>
              <a:lnSpc>
                <a:spcPct val="80000"/>
              </a:lnSpc>
              <a:buFontTx/>
              <a:buNone/>
            </a:pPr>
            <a:r>
              <a:rPr lang="ru-RU" sz="1800" b="1" dirty="0">
                <a:latin typeface="Arial" pitchFamily="34" charset="0"/>
                <a:cs typeface="Arial" pitchFamily="34" charset="0"/>
              </a:rPr>
              <a:t>Основной причиной пожара на станции </a:t>
            </a:r>
            <a:r>
              <a:rPr lang="en-US" sz="1800" b="1" dirty="0">
                <a:latin typeface="Arial" pitchFamily="34" charset="0"/>
                <a:cs typeface="Arial" pitchFamily="34" charset="0"/>
              </a:rPr>
              <a:t>X </a:t>
            </a:r>
            <a:r>
              <a:rPr lang="ru-RU" sz="1800" b="1" dirty="0">
                <a:latin typeface="Arial" pitchFamily="34" charset="0"/>
                <a:cs typeface="Arial" pitchFamily="34" charset="0"/>
              </a:rPr>
              <a:t>явился сход с рельсов трех цистерн с бензином емкостью 60 тонн каждая.  Во время маневренных работ на 12-м пути грузового парка произошел сход цистерн с путей, одна из них опрокинулась и повредила опору контактной сети.  В результате произошло короткое замыкание, что и привело к возгоранию разлившегося бензина. Вскоре пламя перекинулось на складской ангар Мостопоезда с запасными частями</a:t>
            </a:r>
            <a:r>
              <a:rPr lang="ru-RU" sz="1800" b="1" dirty="0" smtClean="0">
                <a:latin typeface="Arial" pitchFamily="34" charset="0"/>
                <a:cs typeface="Arial" pitchFamily="34" charset="0"/>
              </a:rPr>
              <a:t>.</a:t>
            </a: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Очень </a:t>
            </a:r>
            <a:r>
              <a:rPr lang="ru-RU" sz="1800" b="1" dirty="0">
                <a:latin typeface="Arial" pitchFamily="34" charset="0"/>
                <a:cs typeface="Arial" pitchFamily="34" charset="0"/>
              </a:rPr>
              <a:t>быстро огонь перекинулся на рядом стоящий ангар, в котором находятся баллоны с пропаном. Некоторые из них начали взрываться. До этого удалось с места пожара эвакуировать пять человек</a:t>
            </a:r>
            <a:r>
              <a:rPr lang="ru-RU" sz="1800" b="1" dirty="0" smtClean="0">
                <a:latin typeface="Arial" pitchFamily="34" charset="0"/>
                <a:cs typeface="Arial" pitchFamily="34" charset="0"/>
              </a:rPr>
              <a:t>.</a:t>
            </a:r>
            <a:r>
              <a:rPr lang="en-US" sz="1800" b="1" dirty="0" smtClean="0">
                <a:latin typeface="Arial" pitchFamily="34" charset="0"/>
                <a:cs typeface="Arial" pitchFamily="34" charset="0"/>
              </a:rPr>
              <a:t> </a:t>
            </a:r>
            <a:r>
              <a:rPr lang="ru-RU" sz="1800" b="1" dirty="0" smtClean="0">
                <a:latin typeface="Arial" pitchFamily="34" charset="0"/>
                <a:cs typeface="Arial" pitchFamily="34" charset="0"/>
              </a:rPr>
              <a:t>Горящие </a:t>
            </a:r>
            <a:r>
              <a:rPr lang="ru-RU" sz="1800" b="1" dirty="0">
                <a:latin typeface="Arial" pitchFamily="34" charset="0"/>
                <a:cs typeface="Arial" pitchFamily="34" charset="0"/>
              </a:rPr>
              <a:t>цистерны пытались отцепить от нетронутых огнем и вывезти из опасной зоны при помощи маневрового тепловоза. Это осложнялось тем, что цистерны находятся в середине состава из десяти вагонов. Пожарные работали с риском для жизни, поскольку была велика вероятность взрыва цистерн и баллонов.</a:t>
            </a:r>
          </a:p>
          <a:p>
            <a:pPr>
              <a:lnSpc>
                <a:spcPct val="80000"/>
              </a:lnSpc>
              <a:buFontTx/>
              <a:buNone/>
            </a:pPr>
            <a:r>
              <a:rPr lang="ru-RU" sz="1800" b="1" i="1" u="sng" dirty="0">
                <a:solidFill>
                  <a:srgbClr val="C00000"/>
                </a:solidFill>
                <a:latin typeface="Arial" pitchFamily="34" charset="0"/>
                <a:cs typeface="Arial" pitchFamily="34" charset="0"/>
              </a:rPr>
              <a:t>Задание. </a:t>
            </a:r>
            <a:r>
              <a:rPr lang="ru-RU" sz="1800" b="1" dirty="0">
                <a:latin typeface="Arial" pitchFamily="34" charset="0"/>
                <a:cs typeface="Arial" pitchFamily="34" charset="0"/>
              </a:rPr>
              <a:t>Проанализируйте полученную информацию и идентифицируйте несколько опасностей для окружающей среды и общества.</a:t>
            </a:r>
          </a:p>
          <a:p>
            <a:pPr>
              <a:lnSpc>
                <a:spcPct val="80000"/>
              </a:lnSpc>
              <a:buFontTx/>
              <a:buNone/>
            </a:pPr>
            <a:r>
              <a:rPr lang="ru-RU" sz="1800" b="1" dirty="0">
                <a:latin typeface="Arial" pitchFamily="34" charset="0"/>
                <a:cs typeface="Arial" pitchFamily="34" charset="0"/>
              </a:rPr>
              <a:t>Оцените результаты происшествия с точки зрения вероятности возникновения подобных событий и возможных их последствий и определите величину риска. Предложите возможные корректирующие и предупреждающие действия для управления данными рисками.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t">
            <a:noAutofit/>
          </a:bodyPr>
          <a:lstStyle/>
          <a:p>
            <a:r>
              <a:rPr lang="ru-RU" sz="2800" b="1" dirty="0">
                <a:solidFill>
                  <a:srgbClr val="333399"/>
                </a:solidFill>
              </a:rPr>
              <a:t>ГОСТ  Р</a:t>
            </a:r>
            <a:r>
              <a:rPr lang="en-US" sz="2800" b="1" dirty="0">
                <a:solidFill>
                  <a:srgbClr val="333399"/>
                </a:solidFill>
              </a:rPr>
              <a:t> 51897-2002</a:t>
            </a:r>
            <a:r>
              <a:rPr lang="ru-RU" sz="2800" b="1" dirty="0">
                <a:solidFill>
                  <a:srgbClr val="333399"/>
                </a:solidFill>
              </a:rPr>
              <a:t>  МЕНЕДЖМЕНТ РИСКА. </a:t>
            </a:r>
            <a:br>
              <a:rPr lang="ru-RU" sz="2800" b="1" dirty="0">
                <a:solidFill>
                  <a:srgbClr val="333399"/>
                </a:solidFill>
              </a:rPr>
            </a:br>
            <a:r>
              <a:rPr lang="ru-RU" sz="2800" b="1" dirty="0">
                <a:solidFill>
                  <a:srgbClr val="333399"/>
                </a:solidFill>
              </a:rPr>
              <a:t>ТЕРМИНЫ И ОПРЕДЕЛЕНИЯ</a:t>
            </a:r>
          </a:p>
        </p:txBody>
      </p:sp>
      <p:sp>
        <p:nvSpPr>
          <p:cNvPr id="96259" name="Rectangle 3"/>
          <p:cNvSpPr>
            <a:spLocks/>
          </p:cNvSpPr>
          <p:nvPr/>
        </p:nvSpPr>
        <p:spPr bwMode="auto">
          <a:xfrm>
            <a:off x="546100" y="1722438"/>
            <a:ext cx="8167688" cy="1520825"/>
          </a:xfrm>
          <a:prstGeom prst="rect">
            <a:avLst/>
          </a:prstGeom>
          <a:noFill/>
          <a:ln w="9525">
            <a:noFill/>
            <a:miter lim="800000"/>
            <a:headEnd/>
            <a:tailEnd/>
          </a:ln>
        </p:spPr>
        <p:txBody>
          <a:bodyPr/>
          <a:lstStyle/>
          <a:p>
            <a:pPr marL="447675" indent="-447675">
              <a:spcBef>
                <a:spcPct val="20000"/>
              </a:spcBef>
            </a:pPr>
            <a:r>
              <a:rPr lang="ru-RU" b="1">
                <a:solidFill>
                  <a:srgbClr val="660066"/>
                </a:solidFill>
              </a:rPr>
              <a:t>Риск</a:t>
            </a:r>
            <a:r>
              <a:rPr lang="ru-RU"/>
              <a:t> – сочетание вероятности события и его последствий</a:t>
            </a:r>
            <a:endParaRPr lang="ru-RU" b="1"/>
          </a:p>
          <a:p>
            <a:pPr marL="447675" indent="-447675">
              <a:spcBef>
                <a:spcPct val="20000"/>
              </a:spcBef>
            </a:pPr>
            <a:r>
              <a:rPr lang="ru-RU" b="1">
                <a:solidFill>
                  <a:srgbClr val="660066"/>
                </a:solidFill>
              </a:rPr>
              <a:t>Событие</a:t>
            </a:r>
            <a:r>
              <a:rPr lang="ru-RU" b="1"/>
              <a:t> – </a:t>
            </a:r>
            <a:r>
              <a:rPr lang="ru-RU"/>
              <a:t>возникновение специфического набора обстоятельств, при которых происходит явление.</a:t>
            </a:r>
          </a:p>
          <a:p>
            <a:pPr marL="447675" indent="-447675">
              <a:spcBef>
                <a:spcPct val="20000"/>
              </a:spcBef>
            </a:pPr>
            <a:r>
              <a:rPr lang="ru-RU" b="1">
                <a:solidFill>
                  <a:srgbClr val="660066"/>
                </a:solidFill>
              </a:rPr>
              <a:t>Вероятность</a:t>
            </a:r>
            <a:r>
              <a:rPr lang="ru-RU" b="1"/>
              <a:t> – </a:t>
            </a:r>
            <a:r>
              <a:rPr lang="ru-RU"/>
              <a:t>мера того, что событие может произойти.</a:t>
            </a:r>
          </a:p>
          <a:p>
            <a:pPr marL="447675" indent="-447675">
              <a:spcBef>
                <a:spcPct val="20000"/>
              </a:spcBef>
            </a:pPr>
            <a:r>
              <a:rPr lang="ru-RU" b="1">
                <a:solidFill>
                  <a:srgbClr val="660066"/>
                </a:solidFill>
              </a:rPr>
              <a:t>Последствие</a:t>
            </a:r>
            <a:r>
              <a:rPr lang="ru-RU"/>
              <a:t> – результат события</a:t>
            </a:r>
          </a:p>
        </p:txBody>
      </p:sp>
      <p:grpSp>
        <p:nvGrpSpPr>
          <p:cNvPr id="3" name="Group 4"/>
          <p:cNvGrpSpPr>
            <a:grpSpLocks/>
          </p:cNvGrpSpPr>
          <p:nvPr/>
        </p:nvGrpSpPr>
        <p:grpSpPr bwMode="auto">
          <a:xfrm>
            <a:off x="1500188" y="3768725"/>
            <a:ext cx="6264275" cy="2803525"/>
            <a:chOff x="567" y="2027"/>
            <a:chExt cx="3946" cy="1766"/>
          </a:xfrm>
        </p:grpSpPr>
        <p:sp>
          <p:nvSpPr>
            <p:cNvPr id="96261" name="Cloud" descr="Голубая тисненая бумага"/>
            <p:cNvSpPr>
              <a:spLocks noChangeAspect="1" noEditPoints="1" noChangeArrowheads="1"/>
            </p:cNvSpPr>
            <p:nvPr/>
          </p:nvSpPr>
          <p:spPr bwMode="auto">
            <a:xfrm>
              <a:off x="567" y="2027"/>
              <a:ext cx="3946" cy="176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blipFill dpi="0" rotWithShape="1">
              <a:blip r:embed="rId3"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a:lstStyle/>
            <a:p>
              <a:endParaRPr lang="ru-RU"/>
            </a:p>
          </p:txBody>
        </p:sp>
        <p:sp>
          <p:nvSpPr>
            <p:cNvPr id="96262" name="AutoShape 6" descr="Розовая тисненая бумага"/>
            <p:cNvSpPr>
              <a:spLocks noChangeArrowheads="1"/>
            </p:cNvSpPr>
            <p:nvPr/>
          </p:nvSpPr>
          <p:spPr bwMode="auto">
            <a:xfrm>
              <a:off x="1882" y="2840"/>
              <a:ext cx="1406" cy="72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pPr algn="ctr"/>
              <a:endParaRPr lang="ru-RU"/>
            </a:p>
          </p:txBody>
        </p:sp>
        <p:sp>
          <p:nvSpPr>
            <p:cNvPr id="96263" name="WordArt 7"/>
            <p:cNvSpPr>
              <a:spLocks noChangeArrowheads="1" noChangeShapeType="1" noTextEdit="1"/>
            </p:cNvSpPr>
            <p:nvPr/>
          </p:nvSpPr>
          <p:spPr bwMode="auto">
            <a:xfrm>
              <a:off x="2154" y="3067"/>
              <a:ext cx="907" cy="224"/>
            </a:xfrm>
            <a:prstGeom prst="rect">
              <a:avLst/>
            </a:prstGeom>
          </p:spPr>
          <p:txBody>
            <a:bodyPr wrap="none" fromWordArt="1">
              <a:prstTxWarp prst="textSlantUp">
                <a:avLst>
                  <a:gd name="adj" fmla="val 0"/>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событие</a:t>
              </a:r>
            </a:p>
          </p:txBody>
        </p:sp>
        <p:sp>
          <p:nvSpPr>
            <p:cNvPr id="96264" name="WordArt 8"/>
            <p:cNvSpPr>
              <a:spLocks noChangeArrowheads="1" noChangeShapeType="1" noTextEdit="1"/>
            </p:cNvSpPr>
            <p:nvPr/>
          </p:nvSpPr>
          <p:spPr bwMode="auto">
            <a:xfrm>
              <a:off x="1429" y="2317"/>
              <a:ext cx="1905" cy="301"/>
            </a:xfrm>
            <a:prstGeom prst="rect">
              <a:avLst/>
            </a:prstGeom>
          </p:spPr>
          <p:txBody>
            <a:bodyPr wrap="none" fromWordArt="1">
              <a:prstTxWarp prst="textDoubleWave1">
                <a:avLst>
                  <a:gd name="adj1" fmla="val 6500"/>
                  <a:gd name="adj2" fmla="val 0"/>
                </a:avLst>
              </a:prstTxWarp>
            </a:bodyPr>
            <a:lstStyle/>
            <a:p>
              <a:pPr algn="ctr"/>
              <a:r>
                <a:rPr lang="ru-RU" sz="3600" kern="10" spc="720">
                  <a:ln w="9525">
                    <a:solidFill>
                      <a:srgbClr val="3366FF"/>
                    </a:solidFill>
                    <a:round/>
                    <a:headEnd/>
                    <a:tailEnd/>
                  </a:ln>
                  <a:gradFill rotWithShape="0">
                    <a:gsLst>
                      <a:gs pos="0">
                        <a:schemeClr val="accent2"/>
                      </a:gs>
                      <a:gs pos="100000">
                        <a:srgbClr val="0099CC"/>
                      </a:gs>
                    </a:gsLst>
                    <a:lin ang="5400000" scaled="1"/>
                  </a:gradFill>
                  <a:latin typeface="Arial"/>
                  <a:cs typeface="Arial"/>
                </a:rPr>
                <a:t>Область неопределенности</a:t>
              </a:r>
            </a:p>
          </p:txBody>
        </p:sp>
        <p:grpSp>
          <p:nvGrpSpPr>
            <p:cNvPr id="4" name="Group 9"/>
            <p:cNvGrpSpPr>
              <a:grpSpLocks/>
            </p:cNvGrpSpPr>
            <p:nvPr/>
          </p:nvGrpSpPr>
          <p:grpSpPr bwMode="auto">
            <a:xfrm rot="-303435">
              <a:off x="657" y="2614"/>
              <a:ext cx="1134" cy="680"/>
              <a:chOff x="700" y="2617"/>
              <a:chExt cx="1134" cy="680"/>
            </a:xfrm>
          </p:grpSpPr>
          <p:sp>
            <p:nvSpPr>
              <p:cNvPr id="96266" name="AutoShape 10" descr="Крупное конфетти"/>
              <p:cNvSpPr>
                <a:spLocks noChangeArrowheads="1"/>
              </p:cNvSpPr>
              <p:nvPr/>
            </p:nvSpPr>
            <p:spPr bwMode="auto">
              <a:xfrm rot="-432749">
                <a:off x="700" y="2617"/>
                <a:ext cx="1134" cy="680"/>
              </a:xfrm>
              <a:prstGeom prst="lightningBolt">
                <a:avLst/>
              </a:prstGeom>
              <a:pattFill prst="lgConfetti">
                <a:fgClr>
                  <a:srgbClr val="FF0000"/>
                </a:fgClr>
                <a:bgClr>
                  <a:schemeClr val="bg1"/>
                </a:bgClr>
              </a:pattFill>
              <a:ln w="9525">
                <a:solidFill>
                  <a:srgbClr val="FF3300"/>
                </a:solidFill>
                <a:miter lim="800000"/>
                <a:headEnd/>
                <a:tailEnd/>
              </a:ln>
              <a:effectLst/>
            </p:spPr>
            <p:txBody>
              <a:bodyPr wrap="none" anchor="ctr"/>
              <a:lstStyle/>
              <a:p>
                <a:endParaRPr lang="ru-RU"/>
              </a:p>
            </p:txBody>
          </p:sp>
          <p:sp>
            <p:nvSpPr>
              <p:cNvPr id="96267" name="Text Box 11"/>
              <p:cNvSpPr txBox="1">
                <a:spLocks noChangeArrowheads="1"/>
              </p:cNvSpPr>
              <p:nvPr/>
            </p:nvSpPr>
            <p:spPr bwMode="auto">
              <a:xfrm rot="1814261">
                <a:off x="836" y="2774"/>
                <a:ext cx="852" cy="269"/>
              </a:xfrm>
              <a:prstGeom prst="rect">
                <a:avLst/>
              </a:prstGeom>
              <a:noFill/>
              <a:ln w="9525">
                <a:noFill/>
                <a:miter lim="800000"/>
                <a:headEnd/>
                <a:tailEnd/>
              </a:ln>
              <a:effectLst/>
            </p:spPr>
            <p:txBody>
              <a:bodyPr wrap="none">
                <a:spAutoFit/>
              </a:bodyPr>
              <a:lstStyle/>
              <a:p>
                <a:r>
                  <a:rPr lang="ru-RU" sz="2200" b="1">
                    <a:solidFill>
                      <a:srgbClr val="800000"/>
                    </a:solidFill>
                    <a:effectLst>
                      <a:outerShdw blurRad="38100" dist="38100" dir="2700000" algn="tl">
                        <a:srgbClr val="C0C0C0"/>
                      </a:outerShdw>
                    </a:effectLst>
                  </a:rPr>
                  <a:t>причина</a:t>
                </a:r>
              </a:p>
            </p:txBody>
          </p:sp>
        </p:grpSp>
        <p:sp>
          <p:nvSpPr>
            <p:cNvPr id="96268" name="AutoShape 12"/>
            <p:cNvSpPr>
              <a:spLocks noChangeArrowheads="1"/>
            </p:cNvSpPr>
            <p:nvPr/>
          </p:nvSpPr>
          <p:spPr bwMode="auto">
            <a:xfrm>
              <a:off x="3198" y="2296"/>
              <a:ext cx="1088" cy="1043"/>
            </a:xfrm>
            <a:prstGeom prst="sun">
              <a:avLst>
                <a:gd name="adj" fmla="val 16356"/>
              </a:avLst>
            </a:prstGeom>
            <a:gradFill rotWithShape="1">
              <a:gsLst>
                <a:gs pos="0">
                  <a:srgbClr val="DDEBCF"/>
                </a:gs>
                <a:gs pos="100000">
                  <a:srgbClr val="33CC33"/>
                </a:gs>
              </a:gsLst>
              <a:path path="rect">
                <a:fillToRect l="50000" t="50000" r="50000" b="50000"/>
              </a:path>
            </a:gradFill>
            <a:ln w="9525">
              <a:solidFill>
                <a:schemeClr val="tx1"/>
              </a:solidFill>
              <a:miter lim="800000"/>
              <a:headEnd/>
              <a:tailEnd/>
            </a:ln>
            <a:effectLst/>
          </p:spPr>
          <p:txBody>
            <a:bodyPr wrap="none" anchor="ctr"/>
            <a:lstStyle/>
            <a:p>
              <a:pPr algn="ctr"/>
              <a:endParaRPr lang="ru-RU"/>
            </a:p>
          </p:txBody>
        </p:sp>
        <p:sp>
          <p:nvSpPr>
            <p:cNvPr id="96269" name="WordArt 13"/>
            <p:cNvSpPr>
              <a:spLocks noChangeArrowheads="1" noChangeShapeType="1" noTextEdit="1"/>
            </p:cNvSpPr>
            <p:nvPr/>
          </p:nvSpPr>
          <p:spPr bwMode="auto">
            <a:xfrm>
              <a:off x="3460" y="2556"/>
              <a:ext cx="590" cy="544"/>
            </a:xfrm>
            <a:prstGeom prst="rect">
              <a:avLst/>
            </a:prstGeom>
          </p:spPr>
          <p:txBody>
            <a:bodyPr spcFirstLastPara="1" wrap="none" fromWordArt="1">
              <a:prstTxWarp prst="textArchUp">
                <a:avLst>
                  <a:gd name="adj" fmla="val 10096163"/>
                </a:avLst>
              </a:prstTxWarp>
            </a:bodyPr>
            <a:lstStyle/>
            <a:p>
              <a:pPr algn="ctr"/>
              <a:r>
                <a:rPr lang="ru-RU" sz="2000" kern="10">
                  <a:ln w="9525">
                    <a:solidFill>
                      <a:srgbClr val="000000"/>
                    </a:solidFill>
                    <a:round/>
                    <a:headEnd/>
                    <a:tailEnd/>
                  </a:ln>
                  <a:solidFill>
                    <a:srgbClr val="008000"/>
                  </a:solidFill>
                  <a:latin typeface="Arial"/>
                  <a:cs typeface="Arial"/>
                </a:rPr>
                <a:t>последствие</a:t>
              </a:r>
            </a:p>
          </p:txBody>
        </p:sp>
        <p:sp>
          <p:nvSpPr>
            <p:cNvPr id="96270" name="Text Box 14"/>
            <p:cNvSpPr txBox="1">
              <a:spLocks noChangeArrowheads="1"/>
            </p:cNvSpPr>
            <p:nvPr/>
          </p:nvSpPr>
          <p:spPr bwMode="auto">
            <a:xfrm>
              <a:off x="3506" y="2750"/>
              <a:ext cx="322" cy="480"/>
            </a:xfrm>
            <a:prstGeom prst="rect">
              <a:avLst/>
            </a:prstGeom>
            <a:noFill/>
            <a:ln w="9525">
              <a:noFill/>
              <a:miter lim="800000"/>
              <a:headEnd/>
              <a:tailEnd/>
            </a:ln>
            <a:effectLst/>
          </p:spPr>
          <p:txBody>
            <a:bodyPr wrap="none">
              <a:spAutoFit/>
            </a:bodyPr>
            <a:lstStyle/>
            <a:p>
              <a:r>
                <a:rPr lang="ru-RU" sz="4400" b="1">
                  <a:solidFill>
                    <a:srgbClr val="66FF33"/>
                  </a:solidFill>
                </a:rPr>
                <a:t>+</a:t>
              </a:r>
            </a:p>
          </p:txBody>
        </p:sp>
        <p:sp>
          <p:nvSpPr>
            <p:cNvPr id="96271" name="Text Box 15"/>
            <p:cNvSpPr txBox="1">
              <a:spLocks noChangeArrowheads="1"/>
            </p:cNvSpPr>
            <p:nvPr/>
          </p:nvSpPr>
          <p:spPr bwMode="auto">
            <a:xfrm>
              <a:off x="3609" y="2629"/>
              <a:ext cx="258" cy="365"/>
            </a:xfrm>
            <a:prstGeom prst="rect">
              <a:avLst/>
            </a:prstGeom>
            <a:noFill/>
            <a:ln w="9525">
              <a:noFill/>
              <a:miter lim="800000"/>
              <a:headEnd/>
              <a:tailEnd/>
            </a:ln>
            <a:effectLst/>
          </p:spPr>
          <p:txBody>
            <a:bodyPr>
              <a:spAutoFit/>
            </a:bodyPr>
            <a:lstStyle/>
            <a:p>
              <a:r>
                <a:rPr lang="ru-RU" sz="3200" b="1"/>
                <a:t>0</a:t>
              </a:r>
            </a:p>
          </p:txBody>
        </p:sp>
        <p:sp>
          <p:nvSpPr>
            <p:cNvPr id="96272" name="Text Box 16"/>
            <p:cNvSpPr txBox="1">
              <a:spLocks noChangeArrowheads="1"/>
            </p:cNvSpPr>
            <p:nvPr/>
          </p:nvSpPr>
          <p:spPr bwMode="auto">
            <a:xfrm>
              <a:off x="3718" y="2656"/>
              <a:ext cx="260" cy="576"/>
            </a:xfrm>
            <a:prstGeom prst="rect">
              <a:avLst/>
            </a:prstGeom>
            <a:noFill/>
            <a:ln w="9525">
              <a:noFill/>
              <a:miter lim="800000"/>
              <a:headEnd/>
              <a:tailEnd/>
            </a:ln>
            <a:effectLst/>
          </p:spPr>
          <p:txBody>
            <a:bodyPr wrap="none">
              <a:spAutoFit/>
            </a:bodyPr>
            <a:lstStyle/>
            <a:p>
              <a:r>
                <a:rPr lang="ru-RU" sz="5400" b="1">
                  <a:solidFill>
                    <a:srgbClr val="FF0000"/>
                  </a:solidFill>
                </a:rPr>
                <a:t>-</a:t>
              </a:r>
            </a:p>
          </p:txBody>
        </p:sp>
        <p:sp>
          <p:nvSpPr>
            <p:cNvPr id="96273" name="Text Box 17"/>
            <p:cNvSpPr txBox="1">
              <a:spLocks noChangeArrowheads="1"/>
            </p:cNvSpPr>
            <p:nvPr/>
          </p:nvSpPr>
          <p:spPr bwMode="auto">
            <a:xfrm>
              <a:off x="884" y="3044"/>
              <a:ext cx="320" cy="490"/>
            </a:xfrm>
            <a:prstGeom prst="rect">
              <a:avLst/>
            </a:prstGeom>
            <a:noFill/>
            <a:ln w="9525">
              <a:noFill/>
              <a:miter lim="800000"/>
              <a:headEnd/>
              <a:tailEnd/>
            </a:ln>
            <a:effectLst/>
          </p:spPr>
          <p:txBody>
            <a:bodyPr wrap="none">
              <a:spAutoFit/>
            </a:bodyPr>
            <a:lstStyle/>
            <a:p>
              <a:r>
                <a:rPr lang="ru-RU" sz="4500" b="1">
                  <a:solidFill>
                    <a:srgbClr val="FF9900"/>
                  </a:solidFill>
                  <a:latin typeface="Comic Sans MS" pitchFamily="66" charset="0"/>
                </a:rPr>
                <a:t>?</a:t>
              </a:r>
            </a:p>
          </p:txBody>
        </p:sp>
        <p:sp>
          <p:nvSpPr>
            <p:cNvPr id="96274" name="Text Box 18"/>
            <p:cNvSpPr txBox="1">
              <a:spLocks noChangeArrowheads="1"/>
            </p:cNvSpPr>
            <p:nvPr/>
          </p:nvSpPr>
          <p:spPr bwMode="auto">
            <a:xfrm>
              <a:off x="1791" y="2568"/>
              <a:ext cx="320" cy="490"/>
            </a:xfrm>
            <a:prstGeom prst="rect">
              <a:avLst/>
            </a:prstGeom>
            <a:noFill/>
            <a:ln w="9525">
              <a:noFill/>
              <a:miter lim="800000"/>
              <a:headEnd/>
              <a:tailEnd/>
            </a:ln>
            <a:effectLst/>
          </p:spPr>
          <p:txBody>
            <a:bodyPr wrap="none">
              <a:spAutoFit/>
            </a:bodyPr>
            <a:lstStyle/>
            <a:p>
              <a:r>
                <a:rPr lang="ru-RU" sz="4500" b="1">
                  <a:solidFill>
                    <a:srgbClr val="FF9900"/>
                  </a:solidFill>
                  <a:latin typeface="Comic Sans MS" pitchFamily="66" charset="0"/>
                </a:rPr>
                <a:t>?</a:t>
              </a:r>
            </a:p>
          </p:txBody>
        </p:sp>
        <p:sp>
          <p:nvSpPr>
            <p:cNvPr id="96275" name="Text Box 19"/>
            <p:cNvSpPr txBox="1">
              <a:spLocks noChangeArrowheads="1"/>
            </p:cNvSpPr>
            <p:nvPr/>
          </p:nvSpPr>
          <p:spPr bwMode="auto">
            <a:xfrm>
              <a:off x="2426" y="2568"/>
              <a:ext cx="320" cy="490"/>
            </a:xfrm>
            <a:prstGeom prst="rect">
              <a:avLst/>
            </a:prstGeom>
            <a:noFill/>
            <a:ln w="9525">
              <a:noFill/>
              <a:miter lim="800000"/>
              <a:headEnd/>
              <a:tailEnd/>
            </a:ln>
            <a:effectLst/>
          </p:spPr>
          <p:txBody>
            <a:bodyPr wrap="none">
              <a:spAutoFit/>
            </a:bodyPr>
            <a:lstStyle/>
            <a:p>
              <a:r>
                <a:rPr lang="ru-RU" sz="4500" b="1">
                  <a:solidFill>
                    <a:srgbClr val="FF9900"/>
                  </a:solidFill>
                  <a:latin typeface="Comic Sans MS" pitchFamily="66" charset="0"/>
                </a:rPr>
                <a:t>?</a:t>
              </a:r>
            </a:p>
          </p:txBody>
        </p:sp>
        <p:sp>
          <p:nvSpPr>
            <p:cNvPr id="96276" name="Text Box 20"/>
            <p:cNvSpPr txBox="1">
              <a:spLocks noChangeArrowheads="1"/>
            </p:cNvSpPr>
            <p:nvPr/>
          </p:nvSpPr>
          <p:spPr bwMode="auto">
            <a:xfrm>
              <a:off x="3606" y="2115"/>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sp>
          <p:nvSpPr>
            <p:cNvPr id="96277" name="Text Box 21"/>
            <p:cNvSpPr txBox="1">
              <a:spLocks noChangeArrowheads="1"/>
            </p:cNvSpPr>
            <p:nvPr/>
          </p:nvSpPr>
          <p:spPr bwMode="auto">
            <a:xfrm>
              <a:off x="2472" y="3475"/>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sp>
          <p:nvSpPr>
            <p:cNvPr id="96278" name="Text Box 22"/>
            <p:cNvSpPr txBox="1">
              <a:spLocks noChangeArrowheads="1"/>
            </p:cNvSpPr>
            <p:nvPr/>
          </p:nvSpPr>
          <p:spPr bwMode="auto">
            <a:xfrm>
              <a:off x="3424" y="3249"/>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sp>
          <p:nvSpPr>
            <p:cNvPr id="96279" name="Text Box 23"/>
            <p:cNvSpPr txBox="1">
              <a:spLocks noChangeArrowheads="1"/>
            </p:cNvSpPr>
            <p:nvPr/>
          </p:nvSpPr>
          <p:spPr bwMode="auto">
            <a:xfrm>
              <a:off x="1519" y="3294"/>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sp>
          <p:nvSpPr>
            <p:cNvPr id="96280" name="Text Box 24"/>
            <p:cNvSpPr txBox="1">
              <a:spLocks noChangeArrowheads="1"/>
            </p:cNvSpPr>
            <p:nvPr/>
          </p:nvSpPr>
          <p:spPr bwMode="auto">
            <a:xfrm>
              <a:off x="2154" y="2115"/>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sp>
          <p:nvSpPr>
            <p:cNvPr id="96281" name="Text Box 25"/>
            <p:cNvSpPr txBox="1">
              <a:spLocks noChangeArrowheads="1"/>
            </p:cNvSpPr>
            <p:nvPr/>
          </p:nvSpPr>
          <p:spPr bwMode="auto">
            <a:xfrm>
              <a:off x="2880" y="2069"/>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sp>
          <p:nvSpPr>
            <p:cNvPr id="96282" name="Text Box 26"/>
            <p:cNvSpPr txBox="1">
              <a:spLocks noChangeArrowheads="1"/>
            </p:cNvSpPr>
            <p:nvPr/>
          </p:nvSpPr>
          <p:spPr bwMode="auto">
            <a:xfrm>
              <a:off x="1156" y="2387"/>
              <a:ext cx="207" cy="250"/>
            </a:xfrm>
            <a:prstGeom prst="rect">
              <a:avLst/>
            </a:prstGeom>
            <a:noFill/>
            <a:ln w="9525">
              <a:noFill/>
              <a:miter lim="800000"/>
              <a:headEnd/>
              <a:tailEnd/>
            </a:ln>
            <a:effectLst/>
          </p:spPr>
          <p:txBody>
            <a:bodyPr wrap="none">
              <a:spAutoFit/>
            </a:bodyPr>
            <a:lstStyle/>
            <a:p>
              <a:r>
                <a:rPr lang="ru-RU" sz="2000" b="1">
                  <a:solidFill>
                    <a:srgbClr val="FF9900"/>
                  </a:solidFill>
                  <a:latin typeface="Comic Sans MS" pitchFamily="66" charset="0"/>
                </a:rPr>
                <a:t>?</a:t>
              </a:r>
            </a:p>
          </p:txBody>
        </p:sp>
      </p:grpSp>
      <p:sp>
        <p:nvSpPr>
          <p:cNvPr id="96283" name="Rectangle 27"/>
          <p:cNvSpPr>
            <a:spLocks noChangeArrowheads="1"/>
          </p:cNvSpPr>
          <p:nvPr/>
        </p:nvSpPr>
        <p:spPr bwMode="auto">
          <a:xfrm>
            <a:off x="6654800" y="3275013"/>
            <a:ext cx="2152650" cy="366712"/>
          </a:xfrm>
          <a:prstGeom prst="rect">
            <a:avLst/>
          </a:prstGeom>
          <a:noFill/>
          <a:ln w="9525">
            <a:noFill/>
            <a:miter lim="800000"/>
            <a:headEnd/>
            <a:tailEnd/>
          </a:ln>
          <a:effectLst/>
        </p:spPr>
        <p:txBody>
          <a:bodyPr wrap="none">
            <a:spAutoFit/>
          </a:bodyPr>
          <a:lstStyle/>
          <a:p>
            <a:r>
              <a:rPr lang="ru-RU"/>
              <a:t>Гост Р 51897-2002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chor="t">
            <a:noAutofit/>
          </a:bodyPr>
          <a:lstStyle/>
          <a:p>
            <a:r>
              <a:rPr lang="ru-RU" sz="2800" b="1">
                <a:solidFill>
                  <a:srgbClr val="333399"/>
                </a:solidFill>
              </a:rPr>
              <a:t>НЕОПРЕДЕЛЁННОСТИ – ИСТОЧНИКИ РИСКОВ</a:t>
            </a:r>
          </a:p>
        </p:txBody>
      </p:sp>
      <p:grpSp>
        <p:nvGrpSpPr>
          <p:cNvPr id="3" name="Группа 7"/>
          <p:cNvGrpSpPr>
            <a:grpSpLocks/>
          </p:cNvGrpSpPr>
          <p:nvPr/>
        </p:nvGrpSpPr>
        <p:grpSpPr bwMode="auto">
          <a:xfrm>
            <a:off x="214313" y="1773238"/>
            <a:ext cx="2451100" cy="1084262"/>
            <a:chOff x="601254" y="1431"/>
            <a:chExt cx="1807637" cy="1084582"/>
          </a:xfrm>
        </p:grpSpPr>
        <p:sp>
          <p:nvSpPr>
            <p:cNvPr id="30" name="Скругленный прямоугольник 29"/>
            <p:cNvSpPr/>
            <p:nvPr/>
          </p:nvSpPr>
          <p:spPr>
            <a:xfrm>
              <a:off x="601254" y="1431"/>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Скругленный прямоугольник 4"/>
            <p:cNvSpPr/>
            <p:nvPr/>
          </p:nvSpPr>
          <p:spPr>
            <a:xfrm>
              <a:off x="633020" y="33197"/>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Экономическая неопределённость</a:t>
              </a:r>
            </a:p>
          </p:txBody>
        </p:sp>
      </p:grpSp>
      <p:grpSp>
        <p:nvGrpSpPr>
          <p:cNvPr id="4" name="Группа 8"/>
          <p:cNvGrpSpPr>
            <a:grpSpLocks/>
          </p:cNvGrpSpPr>
          <p:nvPr/>
        </p:nvGrpSpPr>
        <p:grpSpPr bwMode="auto">
          <a:xfrm>
            <a:off x="3357563" y="1773238"/>
            <a:ext cx="2451100" cy="1084262"/>
            <a:chOff x="601254" y="1357160"/>
            <a:chExt cx="1807637" cy="1084582"/>
          </a:xfrm>
        </p:grpSpPr>
        <p:sp>
          <p:nvSpPr>
            <p:cNvPr id="28" name="Скругленный прямоугольник 27"/>
            <p:cNvSpPr/>
            <p:nvPr/>
          </p:nvSpPr>
          <p:spPr>
            <a:xfrm>
              <a:off x="601254" y="1357160"/>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Скругленный прямоугольник 6"/>
            <p:cNvSpPr/>
            <p:nvPr/>
          </p:nvSpPr>
          <p:spPr>
            <a:xfrm>
              <a:off x="633020" y="1388926"/>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Политическая неопределенность</a:t>
              </a:r>
            </a:p>
          </p:txBody>
        </p:sp>
      </p:grpSp>
      <p:grpSp>
        <p:nvGrpSpPr>
          <p:cNvPr id="5" name="Группа 9"/>
          <p:cNvGrpSpPr>
            <a:grpSpLocks/>
          </p:cNvGrpSpPr>
          <p:nvPr/>
        </p:nvGrpSpPr>
        <p:grpSpPr bwMode="auto">
          <a:xfrm>
            <a:off x="6478588" y="3429000"/>
            <a:ext cx="2451100" cy="1084263"/>
            <a:chOff x="601254" y="2712888"/>
            <a:chExt cx="1807637" cy="1084582"/>
          </a:xfrm>
        </p:grpSpPr>
        <p:sp>
          <p:nvSpPr>
            <p:cNvPr id="26" name="Скругленный прямоугольник 25"/>
            <p:cNvSpPr/>
            <p:nvPr/>
          </p:nvSpPr>
          <p:spPr>
            <a:xfrm>
              <a:off x="601254" y="2712888"/>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Скругленный прямоугольник 8"/>
            <p:cNvSpPr/>
            <p:nvPr/>
          </p:nvSpPr>
          <p:spPr>
            <a:xfrm>
              <a:off x="633020" y="2744654"/>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Природная неопределенность</a:t>
              </a:r>
            </a:p>
          </p:txBody>
        </p:sp>
      </p:grpSp>
      <p:grpSp>
        <p:nvGrpSpPr>
          <p:cNvPr id="6" name="Группа 10"/>
          <p:cNvGrpSpPr>
            <a:grpSpLocks/>
          </p:cNvGrpSpPr>
          <p:nvPr/>
        </p:nvGrpSpPr>
        <p:grpSpPr bwMode="auto">
          <a:xfrm>
            <a:off x="214313" y="3429000"/>
            <a:ext cx="2451100" cy="1084263"/>
            <a:chOff x="3005412" y="2712888"/>
            <a:chExt cx="1807637" cy="1084582"/>
          </a:xfrm>
        </p:grpSpPr>
        <p:sp>
          <p:nvSpPr>
            <p:cNvPr id="24" name="Скругленный прямоугольник 23"/>
            <p:cNvSpPr/>
            <p:nvPr/>
          </p:nvSpPr>
          <p:spPr>
            <a:xfrm>
              <a:off x="3005412" y="2712888"/>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Скругленный прямоугольник 10"/>
            <p:cNvSpPr/>
            <p:nvPr/>
          </p:nvSpPr>
          <p:spPr>
            <a:xfrm>
              <a:off x="3037178" y="2744654"/>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Временная неопределенность</a:t>
              </a:r>
            </a:p>
          </p:txBody>
        </p:sp>
      </p:grpSp>
      <p:grpSp>
        <p:nvGrpSpPr>
          <p:cNvPr id="7" name="Группа 11"/>
          <p:cNvGrpSpPr>
            <a:grpSpLocks/>
          </p:cNvGrpSpPr>
          <p:nvPr/>
        </p:nvGrpSpPr>
        <p:grpSpPr bwMode="auto">
          <a:xfrm>
            <a:off x="6478588" y="1773238"/>
            <a:ext cx="2486025" cy="1084262"/>
            <a:chOff x="3005412" y="1357160"/>
            <a:chExt cx="1807637" cy="1084582"/>
          </a:xfrm>
        </p:grpSpPr>
        <p:sp>
          <p:nvSpPr>
            <p:cNvPr id="22" name="Скругленный прямоугольник 21"/>
            <p:cNvSpPr/>
            <p:nvPr/>
          </p:nvSpPr>
          <p:spPr>
            <a:xfrm>
              <a:off x="3005412" y="1357160"/>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Скругленный прямоугольник 12"/>
            <p:cNvSpPr/>
            <p:nvPr/>
          </p:nvSpPr>
          <p:spPr>
            <a:xfrm>
              <a:off x="3037178" y="1388926"/>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Неопределенность внешней и внутренней среды</a:t>
              </a:r>
            </a:p>
          </p:txBody>
        </p:sp>
      </p:grpSp>
      <p:grpSp>
        <p:nvGrpSpPr>
          <p:cNvPr id="8" name="Группа 12"/>
          <p:cNvGrpSpPr>
            <a:grpSpLocks/>
          </p:cNvGrpSpPr>
          <p:nvPr/>
        </p:nvGrpSpPr>
        <p:grpSpPr bwMode="auto">
          <a:xfrm>
            <a:off x="214313" y="5059363"/>
            <a:ext cx="2451100" cy="1084262"/>
            <a:chOff x="3005412" y="1431"/>
            <a:chExt cx="1807637" cy="1084582"/>
          </a:xfrm>
        </p:grpSpPr>
        <p:sp>
          <p:nvSpPr>
            <p:cNvPr id="20" name="Скругленный прямоугольник 19"/>
            <p:cNvSpPr/>
            <p:nvPr/>
          </p:nvSpPr>
          <p:spPr>
            <a:xfrm>
              <a:off x="3005412" y="1431"/>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Скругленный прямоугольник 14"/>
            <p:cNvSpPr/>
            <p:nvPr/>
          </p:nvSpPr>
          <p:spPr>
            <a:xfrm>
              <a:off x="3037178" y="33197"/>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Конфликтные ситуации</a:t>
              </a:r>
            </a:p>
          </p:txBody>
        </p:sp>
      </p:grpSp>
      <p:grpSp>
        <p:nvGrpSpPr>
          <p:cNvPr id="9" name="Группа 13"/>
          <p:cNvGrpSpPr>
            <a:grpSpLocks/>
          </p:cNvGrpSpPr>
          <p:nvPr/>
        </p:nvGrpSpPr>
        <p:grpSpPr bwMode="auto">
          <a:xfrm>
            <a:off x="6478588" y="5059363"/>
            <a:ext cx="2451100" cy="1084262"/>
            <a:chOff x="5409570" y="1431"/>
            <a:chExt cx="1807637" cy="1084582"/>
          </a:xfrm>
        </p:grpSpPr>
        <p:sp>
          <p:nvSpPr>
            <p:cNvPr id="18" name="Скругленный прямоугольник 17"/>
            <p:cNvSpPr/>
            <p:nvPr/>
          </p:nvSpPr>
          <p:spPr>
            <a:xfrm>
              <a:off x="5409570" y="1431"/>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Скругленный прямоугольник 16"/>
            <p:cNvSpPr/>
            <p:nvPr/>
          </p:nvSpPr>
          <p:spPr>
            <a:xfrm>
              <a:off x="5441336" y="33197"/>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a:latin typeface="Arial" pitchFamily="34" charset="0"/>
                  <a:cs typeface="Arial" pitchFamily="34" charset="0"/>
                </a:rPr>
                <a:t>Задачи с несовпадающими интересами</a:t>
              </a:r>
            </a:p>
          </p:txBody>
        </p:sp>
      </p:grpSp>
      <p:grpSp>
        <p:nvGrpSpPr>
          <p:cNvPr id="10" name="Группа 14"/>
          <p:cNvGrpSpPr>
            <a:grpSpLocks/>
          </p:cNvGrpSpPr>
          <p:nvPr/>
        </p:nvGrpSpPr>
        <p:grpSpPr bwMode="auto">
          <a:xfrm>
            <a:off x="3357563" y="5059363"/>
            <a:ext cx="2451100" cy="1084262"/>
            <a:chOff x="5409570" y="1357160"/>
            <a:chExt cx="1807637" cy="1084582"/>
          </a:xfrm>
        </p:grpSpPr>
        <p:sp>
          <p:nvSpPr>
            <p:cNvPr id="16" name="Скругленный прямоугольник 15"/>
            <p:cNvSpPr/>
            <p:nvPr/>
          </p:nvSpPr>
          <p:spPr>
            <a:xfrm>
              <a:off x="5409570" y="1357160"/>
              <a:ext cx="1807637" cy="1084582"/>
            </a:xfrm>
            <a:prstGeom prst="roundRect">
              <a:avLst>
                <a:gd name="adj" fmla="val 10000"/>
              </a:avLst>
            </a:prstGeom>
            <a:scene3d>
              <a:camera prst="orthographicFront"/>
              <a:lightRig rig="threePt" dir="t"/>
            </a:scene3d>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Скругленный прямоугольник 18"/>
            <p:cNvSpPr/>
            <p:nvPr/>
          </p:nvSpPr>
          <p:spPr>
            <a:xfrm>
              <a:off x="5441336" y="1388926"/>
              <a:ext cx="1744105" cy="102105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ru-RU" sz="2000" dirty="0" smtClean="0">
                  <a:latin typeface="Arial" pitchFamily="34" charset="0"/>
                  <a:cs typeface="Arial" pitchFamily="34" charset="0"/>
                </a:rPr>
                <a:t>Многоцелевые </a:t>
              </a:r>
              <a:r>
                <a:rPr lang="ru-RU" sz="2000" dirty="0">
                  <a:latin typeface="Arial" pitchFamily="34" charset="0"/>
                  <a:cs typeface="Arial" pitchFamily="34" charset="0"/>
                </a:rPr>
                <a:t>задачи </a:t>
              </a:r>
            </a:p>
          </p:txBody>
        </p:sp>
      </p:grpSp>
      <p:sp>
        <p:nvSpPr>
          <p:cNvPr id="35" name="Табличка 34"/>
          <p:cNvSpPr/>
          <p:nvPr/>
        </p:nvSpPr>
        <p:spPr>
          <a:xfrm>
            <a:off x="2928927" y="3286124"/>
            <a:ext cx="3286147" cy="1371610"/>
          </a:xfrm>
          <a:prstGeom prst="plaque">
            <a:avLst>
              <a:gd name="adj" fmla="val 30000"/>
            </a:avLst>
          </a:prstGeom>
          <a:solidFill>
            <a:srgbClr val="FF9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1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Виды неопределенности</a:t>
            </a:r>
          </a:p>
        </p:txBody>
      </p:sp>
      <p:sp>
        <p:nvSpPr>
          <p:cNvPr id="36" name="Стрелка вправо 35"/>
          <p:cNvSpPr/>
          <p:nvPr/>
        </p:nvSpPr>
        <p:spPr>
          <a:xfrm rot="16200000">
            <a:off x="4346719" y="2890151"/>
            <a:ext cx="428628"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Стрелка вправо 37"/>
          <p:cNvSpPr/>
          <p:nvPr/>
        </p:nvSpPr>
        <p:spPr>
          <a:xfrm rot="5400000" flipV="1">
            <a:off x="4346720" y="4676100"/>
            <a:ext cx="428628"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Стрелка вправо 38"/>
          <p:cNvSpPr/>
          <p:nvPr/>
        </p:nvSpPr>
        <p:spPr>
          <a:xfrm>
            <a:off x="6229362" y="3780061"/>
            <a:ext cx="285752"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Стрелка вправо 39"/>
          <p:cNvSpPr/>
          <p:nvPr/>
        </p:nvSpPr>
        <p:spPr>
          <a:xfrm flipH="1">
            <a:off x="2643174" y="3780061"/>
            <a:ext cx="285752"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Стрелка вправо 40"/>
          <p:cNvSpPr/>
          <p:nvPr/>
        </p:nvSpPr>
        <p:spPr>
          <a:xfrm rot="18900000">
            <a:off x="5867919" y="2981374"/>
            <a:ext cx="591004"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Стрелка вправо 41"/>
          <p:cNvSpPr/>
          <p:nvPr/>
        </p:nvSpPr>
        <p:spPr>
          <a:xfrm rot="13500000">
            <a:off x="2685076" y="2981374"/>
            <a:ext cx="591004"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Стрелка вправо 43"/>
          <p:cNvSpPr/>
          <p:nvPr/>
        </p:nvSpPr>
        <p:spPr>
          <a:xfrm rot="2700000" flipV="1">
            <a:off x="5899786" y="4656314"/>
            <a:ext cx="591004"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5" name="Стрелка вправо 44"/>
          <p:cNvSpPr/>
          <p:nvPr/>
        </p:nvSpPr>
        <p:spPr>
          <a:xfrm rot="8100000" flipV="1">
            <a:off x="2685076" y="4656315"/>
            <a:ext cx="591004" cy="363319"/>
          </a:xfrm>
          <a:prstGeom prst="rightArrow">
            <a:avLst>
              <a:gd name="adj1" fmla="val 60000"/>
              <a:gd name="adj2" fmla="val 50000"/>
            </a:avLst>
          </a:prstGeom>
          <a:solidFill>
            <a:srgbClr val="E727DE"/>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p:cNvSpPr>
          <p:nvPr>
            <p:ph type="title" idx="4294967295"/>
          </p:nvPr>
        </p:nvSpPr>
        <p:spPr/>
        <p:txBody>
          <a:bodyPr anchor="t">
            <a:noAutofit/>
          </a:bodyPr>
          <a:lstStyle/>
          <a:p>
            <a:r>
              <a:rPr lang="ru-RU" sz="2800" b="1">
                <a:solidFill>
                  <a:srgbClr val="333399"/>
                </a:solidFill>
              </a:rPr>
              <a:t>ПРОЦЕССЫ  УПРАВЛЕНИЯ  РИСКАМИ</a:t>
            </a:r>
          </a:p>
        </p:txBody>
      </p:sp>
      <p:sp>
        <p:nvSpPr>
          <p:cNvPr id="9" name="Овал 8"/>
          <p:cNvSpPr/>
          <p:nvPr/>
        </p:nvSpPr>
        <p:spPr>
          <a:xfrm>
            <a:off x="3454281" y="2916522"/>
            <a:ext cx="2187805" cy="2013208"/>
          </a:xfrm>
          <a:prstGeom prst="ellipse">
            <a:avLst/>
          </a:prstGeom>
          <a:solidFill>
            <a:schemeClr val="accent1">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nchor="ctr"/>
          <a:lstStyle/>
          <a:p>
            <a:pPr algn="ctr">
              <a:defRPr/>
            </a:pPr>
            <a:endParaRPr lang="ru-RU"/>
          </a:p>
        </p:txBody>
      </p:sp>
      <p:pic>
        <p:nvPicPr>
          <p:cNvPr id="10" name="Овал 9"/>
          <p:cNvPicPr>
            <a:picLocks noChangeArrowheads="1"/>
          </p:cNvPicPr>
          <p:nvPr/>
        </p:nvPicPr>
        <p:blipFill>
          <a:blip r:embed="rId3" cstate="print">
            <a:lum bright="18000"/>
          </a:blip>
          <a:srcRect/>
          <a:stretch>
            <a:fillRect/>
          </a:stretch>
        </p:blipFill>
        <p:spPr bwMode="auto">
          <a:xfrm>
            <a:off x="3460750" y="1270000"/>
            <a:ext cx="2117725" cy="1346200"/>
          </a:xfrm>
          <a:prstGeom prst="rect">
            <a:avLst/>
          </a:prstGeom>
          <a:noFill/>
          <a:ln w="9525">
            <a:noFill/>
            <a:miter lim="800000"/>
            <a:headEnd/>
            <a:tailEnd/>
          </a:ln>
        </p:spPr>
      </p:pic>
      <p:sp>
        <p:nvSpPr>
          <p:cNvPr id="12" name="Овал 11"/>
          <p:cNvSpPr/>
          <p:nvPr/>
        </p:nvSpPr>
        <p:spPr>
          <a:xfrm>
            <a:off x="6293400" y="3256724"/>
            <a:ext cx="1868072" cy="1320234"/>
          </a:xfrm>
          <a:prstGeom prst="ellipse">
            <a:avLst/>
          </a:prstGeom>
          <a:solidFill>
            <a:srgbClr val="BE835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nchor="ctr"/>
          <a:lstStyle/>
          <a:p>
            <a:pPr algn="ctr">
              <a:defRPr/>
            </a:pPr>
            <a:endParaRPr lang="ru-RU"/>
          </a:p>
        </p:txBody>
      </p:sp>
      <p:sp>
        <p:nvSpPr>
          <p:cNvPr id="13" name="Овал 12"/>
          <p:cNvSpPr/>
          <p:nvPr/>
        </p:nvSpPr>
        <p:spPr>
          <a:xfrm>
            <a:off x="3490898" y="5239888"/>
            <a:ext cx="2070927" cy="1320234"/>
          </a:xfrm>
          <a:prstGeom prst="ellipse">
            <a:avLst/>
          </a:prstGeom>
          <a:solidFill>
            <a:srgbClr val="BDB255"/>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nchor="ctr"/>
          <a:lstStyle/>
          <a:p>
            <a:pPr algn="ctr">
              <a:defRPr/>
            </a:pPr>
            <a:endParaRPr lang="ru-RU"/>
          </a:p>
        </p:txBody>
      </p:sp>
      <p:sp>
        <p:nvSpPr>
          <p:cNvPr id="14" name="Овал 13"/>
          <p:cNvSpPr/>
          <p:nvPr/>
        </p:nvSpPr>
        <p:spPr>
          <a:xfrm>
            <a:off x="979536" y="3281859"/>
            <a:ext cx="1773806" cy="1308286"/>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nchor="ctr"/>
          <a:lstStyle/>
          <a:p>
            <a:pPr algn="ctr">
              <a:defRPr/>
            </a:pPr>
            <a:endParaRPr lang="ru-RU"/>
          </a:p>
        </p:txBody>
      </p:sp>
      <p:sp>
        <p:nvSpPr>
          <p:cNvPr id="22" name="Стрелка вправо 21"/>
          <p:cNvSpPr/>
          <p:nvPr/>
        </p:nvSpPr>
        <p:spPr>
          <a:xfrm rot="16200000">
            <a:off x="4400727" y="2568295"/>
            <a:ext cx="226245" cy="363320"/>
          </a:xfrm>
          <a:prstGeom prst="rightArrow">
            <a:avLst>
              <a:gd name="adj1" fmla="val 600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Стрелка вправо 24"/>
          <p:cNvSpPr/>
          <p:nvPr/>
        </p:nvSpPr>
        <p:spPr>
          <a:xfrm rot="5400000">
            <a:off x="4386536" y="4951442"/>
            <a:ext cx="226245" cy="312918"/>
          </a:xfrm>
          <a:prstGeom prst="rightArrow">
            <a:avLst>
              <a:gd name="adj1" fmla="val 600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8" name="Стрелка вправо 27"/>
          <p:cNvSpPr/>
          <p:nvPr/>
        </p:nvSpPr>
        <p:spPr>
          <a:xfrm>
            <a:off x="5775682" y="3762595"/>
            <a:ext cx="373568" cy="363318"/>
          </a:xfrm>
          <a:prstGeom prst="rightArrow">
            <a:avLst>
              <a:gd name="adj1" fmla="val 600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31" name="Стрелка вправо 30"/>
          <p:cNvSpPr/>
          <p:nvPr/>
        </p:nvSpPr>
        <p:spPr>
          <a:xfrm rot="10800000">
            <a:off x="2872344" y="3763968"/>
            <a:ext cx="372716" cy="363318"/>
          </a:xfrm>
          <a:prstGeom prst="rightArrow">
            <a:avLst>
              <a:gd name="adj1" fmla="val 600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pic>
        <p:nvPicPr>
          <p:cNvPr id="41" name="Rectangle 5"/>
          <p:cNvPicPr>
            <a:picLocks noChangeArrowheads="1"/>
          </p:cNvPicPr>
          <p:nvPr/>
        </p:nvPicPr>
        <p:blipFill>
          <a:blip r:embed="rId4" cstate="print">
            <a:lum bright="22000"/>
          </a:blip>
          <a:srcRect/>
          <a:stretch>
            <a:fillRect/>
          </a:stretch>
        </p:blipFill>
        <p:spPr bwMode="auto">
          <a:xfrm>
            <a:off x="3597275" y="3505200"/>
            <a:ext cx="1949450" cy="755650"/>
          </a:xfrm>
          <a:prstGeom prst="rect">
            <a:avLst/>
          </a:prstGeom>
          <a:noFill/>
          <a:ln w="9525">
            <a:noFill/>
            <a:miter lim="800000"/>
            <a:headEnd/>
            <a:tailEnd/>
          </a:ln>
        </p:spPr>
      </p:pic>
      <p:cxnSp>
        <p:nvCxnSpPr>
          <p:cNvPr id="23" name="Скругленная соединительная линия 22"/>
          <p:cNvCxnSpPr>
            <a:stCxn id="10" idx="6"/>
            <a:endCxn id="12" idx="0"/>
          </p:cNvCxnSpPr>
          <p:nvPr/>
        </p:nvCxnSpPr>
        <p:spPr>
          <a:xfrm>
            <a:off x="5665849" y="1933754"/>
            <a:ext cx="1536345" cy="1168791"/>
          </a:xfrm>
          <a:prstGeom prst="curvedConnector2">
            <a:avLst/>
          </a:prstGeom>
          <a:noFill/>
          <a:ln w="127000">
            <a:solidFill>
              <a:schemeClr val="accent2"/>
            </a:solidFill>
            <a:round/>
            <a:headEnd type="none" w="med" len="med"/>
            <a:tailEnd type="triangle" w="med" len="med"/>
          </a:ln>
          <a:effectLst/>
          <a:scene3d>
            <a:camera prst="orthographicFront"/>
            <a:lightRig rig="threePt" dir="t"/>
          </a:scene3d>
          <a:sp3d>
            <a:bevelT/>
          </a:sp3d>
        </p:spPr>
      </p:cxnSp>
      <p:cxnSp>
        <p:nvCxnSpPr>
          <p:cNvPr id="32" name="Скругленная соединительная линия 22"/>
          <p:cNvCxnSpPr>
            <a:stCxn id="12" idx="4"/>
            <a:endCxn id="13" idx="6"/>
          </p:cNvCxnSpPr>
          <p:nvPr/>
        </p:nvCxnSpPr>
        <p:spPr>
          <a:xfrm rot="5400000">
            <a:off x="5707830" y="4774517"/>
            <a:ext cx="1477791" cy="1090102"/>
          </a:xfrm>
          <a:prstGeom prst="curvedConnector2">
            <a:avLst/>
          </a:prstGeom>
          <a:noFill/>
          <a:ln w="127000">
            <a:solidFill>
              <a:srgbClr val="BE8351"/>
            </a:solidFill>
            <a:round/>
            <a:headEnd type="none" w="med" len="med"/>
            <a:tailEnd type="triangle" w="med" len="med"/>
          </a:ln>
          <a:effectLst/>
          <a:scene3d>
            <a:camera prst="orthographicFront"/>
            <a:lightRig rig="threePt" dir="t"/>
          </a:scene3d>
          <a:sp3d>
            <a:bevelT/>
          </a:sp3d>
        </p:spPr>
      </p:cxnSp>
      <p:cxnSp>
        <p:nvCxnSpPr>
          <p:cNvPr id="39" name="Скругленная соединительная линия 22"/>
          <p:cNvCxnSpPr>
            <a:stCxn id="13" idx="2"/>
            <a:endCxn id="14" idx="4"/>
          </p:cNvCxnSpPr>
          <p:nvPr/>
        </p:nvCxnSpPr>
        <p:spPr>
          <a:xfrm rot="10800000">
            <a:off x="1856600" y="4766210"/>
            <a:ext cx="1438115" cy="1104770"/>
          </a:xfrm>
          <a:prstGeom prst="curvedConnector2">
            <a:avLst/>
          </a:prstGeom>
          <a:noFill/>
          <a:ln w="127000">
            <a:solidFill>
              <a:srgbClr val="BDB255"/>
            </a:solidFill>
            <a:round/>
            <a:headEnd type="none" w="med" len="med"/>
            <a:tailEnd type="triangle" w="med" len="med"/>
          </a:ln>
          <a:effectLst/>
          <a:scene3d>
            <a:camera prst="orthographicFront"/>
            <a:lightRig rig="threePt" dir="t"/>
          </a:scene3d>
          <a:sp3d>
            <a:bevelT/>
          </a:sp3d>
        </p:spPr>
      </p:cxnSp>
      <p:cxnSp>
        <p:nvCxnSpPr>
          <p:cNvPr id="43" name="Скругленная соединительная линия 22"/>
          <p:cNvCxnSpPr>
            <a:stCxn id="14" idx="0"/>
            <a:endCxn id="10" idx="2"/>
          </p:cNvCxnSpPr>
          <p:nvPr/>
        </p:nvCxnSpPr>
        <p:spPr>
          <a:xfrm rot="5400000" flipH="1" flipV="1">
            <a:off x="1855758" y="1975617"/>
            <a:ext cx="1607941" cy="1140246"/>
          </a:xfrm>
          <a:prstGeom prst="curvedConnector2">
            <a:avLst/>
          </a:prstGeom>
          <a:noFill/>
          <a:ln w="127000">
            <a:solidFill>
              <a:srgbClr val="9BBB57"/>
            </a:solidFill>
            <a:round/>
            <a:headEnd type="none" w="med" len="med"/>
            <a:tailEnd type="triangle" w="med" len="med"/>
          </a:ln>
          <a:effectLst/>
          <a:scene3d>
            <a:camera prst="orthographicFront"/>
            <a:lightRig rig="threePt" dir="t"/>
          </a:scene3d>
          <a:sp3d>
            <a:bevelT/>
          </a:sp3d>
        </p:spPr>
      </p:cxnSp>
      <p:grpSp>
        <p:nvGrpSpPr>
          <p:cNvPr id="2" name="Group 79"/>
          <p:cNvGrpSpPr>
            <a:grpSpLocks/>
          </p:cNvGrpSpPr>
          <p:nvPr/>
        </p:nvGrpSpPr>
        <p:grpSpPr bwMode="auto">
          <a:xfrm>
            <a:off x="5337175" y="1139825"/>
            <a:ext cx="431800" cy="407988"/>
            <a:chOff x="3416" y="759"/>
            <a:chExt cx="272" cy="257"/>
          </a:xfrm>
        </p:grpSpPr>
        <p:sp>
          <p:nvSpPr>
            <p:cNvPr id="100432" name="Text Box 80"/>
            <p:cNvSpPr txBox="1">
              <a:spLocks noChangeArrowheads="1"/>
            </p:cNvSpPr>
            <p:nvPr/>
          </p:nvSpPr>
          <p:spPr bwMode="auto">
            <a:xfrm>
              <a:off x="3454" y="759"/>
              <a:ext cx="196" cy="231"/>
            </a:xfrm>
            <a:prstGeom prst="rect">
              <a:avLst/>
            </a:prstGeom>
            <a:noFill/>
            <a:ln w="9525">
              <a:noFill/>
              <a:miter lim="800000"/>
              <a:headEnd/>
              <a:tailEnd/>
            </a:ln>
            <a:effectLst/>
          </p:spPr>
          <p:txBody>
            <a:bodyPr wrap="none">
              <a:spAutoFit/>
            </a:bodyPr>
            <a:lstStyle/>
            <a:p>
              <a:r>
                <a:rPr lang="ru-RU" b="1"/>
                <a:t>1</a:t>
              </a:r>
            </a:p>
          </p:txBody>
        </p:sp>
        <p:sp>
          <p:nvSpPr>
            <p:cNvPr id="100433" name="Oval 81"/>
            <p:cNvSpPr>
              <a:spLocks noChangeArrowheads="1"/>
            </p:cNvSpPr>
            <p:nvPr/>
          </p:nvSpPr>
          <p:spPr bwMode="auto">
            <a:xfrm>
              <a:off x="3416" y="760"/>
              <a:ext cx="272" cy="256"/>
            </a:xfrm>
            <a:prstGeom prst="ellipse">
              <a:avLst/>
            </a:prstGeom>
            <a:noFill/>
            <a:ln w="28575">
              <a:solidFill>
                <a:srgbClr val="CC0000"/>
              </a:solidFill>
              <a:round/>
              <a:headEnd/>
              <a:tailEnd/>
            </a:ln>
            <a:effectLst/>
          </p:spPr>
          <p:txBody>
            <a:bodyPr wrap="none" anchor="ctr"/>
            <a:lstStyle/>
            <a:p>
              <a:endParaRPr lang="ru-RU"/>
            </a:p>
          </p:txBody>
        </p:sp>
      </p:grpSp>
      <p:grpSp>
        <p:nvGrpSpPr>
          <p:cNvPr id="3" name="Group 82"/>
          <p:cNvGrpSpPr>
            <a:grpSpLocks/>
          </p:cNvGrpSpPr>
          <p:nvPr/>
        </p:nvGrpSpPr>
        <p:grpSpPr bwMode="auto">
          <a:xfrm>
            <a:off x="8118475" y="3133725"/>
            <a:ext cx="431800" cy="407988"/>
            <a:chOff x="3416" y="759"/>
            <a:chExt cx="272" cy="257"/>
          </a:xfrm>
        </p:grpSpPr>
        <p:sp>
          <p:nvSpPr>
            <p:cNvPr id="100435" name="Text Box 83"/>
            <p:cNvSpPr txBox="1">
              <a:spLocks noChangeArrowheads="1"/>
            </p:cNvSpPr>
            <p:nvPr/>
          </p:nvSpPr>
          <p:spPr bwMode="auto">
            <a:xfrm>
              <a:off x="3454" y="759"/>
              <a:ext cx="196" cy="231"/>
            </a:xfrm>
            <a:prstGeom prst="rect">
              <a:avLst/>
            </a:prstGeom>
            <a:noFill/>
            <a:ln w="9525">
              <a:noFill/>
              <a:miter lim="800000"/>
              <a:headEnd/>
              <a:tailEnd/>
            </a:ln>
            <a:effectLst/>
          </p:spPr>
          <p:txBody>
            <a:bodyPr wrap="none">
              <a:spAutoFit/>
            </a:bodyPr>
            <a:lstStyle/>
            <a:p>
              <a:r>
                <a:rPr lang="ru-RU" b="1"/>
                <a:t>2</a:t>
              </a:r>
            </a:p>
          </p:txBody>
        </p:sp>
        <p:sp>
          <p:nvSpPr>
            <p:cNvPr id="100436" name="Oval 84"/>
            <p:cNvSpPr>
              <a:spLocks noChangeArrowheads="1"/>
            </p:cNvSpPr>
            <p:nvPr/>
          </p:nvSpPr>
          <p:spPr bwMode="auto">
            <a:xfrm>
              <a:off x="3416" y="760"/>
              <a:ext cx="272" cy="256"/>
            </a:xfrm>
            <a:prstGeom prst="ellipse">
              <a:avLst/>
            </a:prstGeom>
            <a:noFill/>
            <a:ln w="28575">
              <a:solidFill>
                <a:srgbClr val="CC0000"/>
              </a:solidFill>
              <a:round/>
              <a:headEnd/>
              <a:tailEnd/>
            </a:ln>
            <a:effectLst/>
          </p:spPr>
          <p:txBody>
            <a:bodyPr wrap="none" anchor="ctr"/>
            <a:lstStyle/>
            <a:p>
              <a:endParaRPr lang="ru-RU"/>
            </a:p>
          </p:txBody>
        </p:sp>
      </p:grpSp>
      <p:grpSp>
        <p:nvGrpSpPr>
          <p:cNvPr id="4" name="Group 85"/>
          <p:cNvGrpSpPr>
            <a:grpSpLocks/>
          </p:cNvGrpSpPr>
          <p:nvPr/>
        </p:nvGrpSpPr>
        <p:grpSpPr bwMode="auto">
          <a:xfrm>
            <a:off x="5502275" y="6219825"/>
            <a:ext cx="431800" cy="407988"/>
            <a:chOff x="3416" y="759"/>
            <a:chExt cx="272" cy="257"/>
          </a:xfrm>
        </p:grpSpPr>
        <p:sp>
          <p:nvSpPr>
            <p:cNvPr id="100438" name="Text Box 86"/>
            <p:cNvSpPr txBox="1">
              <a:spLocks noChangeArrowheads="1"/>
            </p:cNvSpPr>
            <p:nvPr/>
          </p:nvSpPr>
          <p:spPr bwMode="auto">
            <a:xfrm>
              <a:off x="3454" y="759"/>
              <a:ext cx="196" cy="231"/>
            </a:xfrm>
            <a:prstGeom prst="rect">
              <a:avLst/>
            </a:prstGeom>
            <a:noFill/>
            <a:ln w="9525">
              <a:noFill/>
              <a:miter lim="800000"/>
              <a:headEnd/>
              <a:tailEnd/>
            </a:ln>
            <a:effectLst/>
          </p:spPr>
          <p:txBody>
            <a:bodyPr wrap="none">
              <a:spAutoFit/>
            </a:bodyPr>
            <a:lstStyle/>
            <a:p>
              <a:r>
                <a:rPr lang="ru-RU" b="1"/>
                <a:t>3</a:t>
              </a:r>
            </a:p>
          </p:txBody>
        </p:sp>
        <p:sp>
          <p:nvSpPr>
            <p:cNvPr id="100439" name="Oval 87"/>
            <p:cNvSpPr>
              <a:spLocks noChangeArrowheads="1"/>
            </p:cNvSpPr>
            <p:nvPr/>
          </p:nvSpPr>
          <p:spPr bwMode="auto">
            <a:xfrm>
              <a:off x="3416" y="760"/>
              <a:ext cx="272" cy="256"/>
            </a:xfrm>
            <a:prstGeom prst="ellipse">
              <a:avLst/>
            </a:prstGeom>
            <a:noFill/>
            <a:ln w="28575">
              <a:solidFill>
                <a:srgbClr val="CC0000"/>
              </a:solidFill>
              <a:round/>
              <a:headEnd/>
              <a:tailEnd/>
            </a:ln>
            <a:effectLst/>
          </p:spPr>
          <p:txBody>
            <a:bodyPr wrap="none" anchor="ctr"/>
            <a:lstStyle/>
            <a:p>
              <a:endParaRPr lang="ru-RU"/>
            </a:p>
          </p:txBody>
        </p:sp>
      </p:grpSp>
      <p:grpSp>
        <p:nvGrpSpPr>
          <p:cNvPr id="5" name="Group 88"/>
          <p:cNvGrpSpPr>
            <a:grpSpLocks/>
          </p:cNvGrpSpPr>
          <p:nvPr/>
        </p:nvGrpSpPr>
        <p:grpSpPr bwMode="auto">
          <a:xfrm>
            <a:off x="612775" y="3121025"/>
            <a:ext cx="431800" cy="407988"/>
            <a:chOff x="3416" y="759"/>
            <a:chExt cx="272" cy="257"/>
          </a:xfrm>
        </p:grpSpPr>
        <p:sp>
          <p:nvSpPr>
            <p:cNvPr id="100441" name="Text Box 89"/>
            <p:cNvSpPr txBox="1">
              <a:spLocks noChangeArrowheads="1"/>
            </p:cNvSpPr>
            <p:nvPr/>
          </p:nvSpPr>
          <p:spPr bwMode="auto">
            <a:xfrm>
              <a:off x="3454" y="759"/>
              <a:ext cx="196" cy="231"/>
            </a:xfrm>
            <a:prstGeom prst="rect">
              <a:avLst/>
            </a:prstGeom>
            <a:noFill/>
            <a:ln w="9525">
              <a:noFill/>
              <a:miter lim="800000"/>
              <a:headEnd/>
              <a:tailEnd/>
            </a:ln>
            <a:effectLst/>
          </p:spPr>
          <p:txBody>
            <a:bodyPr wrap="none">
              <a:spAutoFit/>
            </a:bodyPr>
            <a:lstStyle/>
            <a:p>
              <a:r>
                <a:rPr lang="ru-RU" b="1"/>
                <a:t>4</a:t>
              </a:r>
            </a:p>
          </p:txBody>
        </p:sp>
        <p:sp>
          <p:nvSpPr>
            <p:cNvPr id="100442" name="Oval 90"/>
            <p:cNvSpPr>
              <a:spLocks noChangeArrowheads="1"/>
            </p:cNvSpPr>
            <p:nvPr/>
          </p:nvSpPr>
          <p:spPr bwMode="auto">
            <a:xfrm>
              <a:off x="3416" y="760"/>
              <a:ext cx="272" cy="256"/>
            </a:xfrm>
            <a:prstGeom prst="ellipse">
              <a:avLst/>
            </a:prstGeom>
            <a:noFill/>
            <a:ln w="28575">
              <a:solidFill>
                <a:srgbClr val="CC0000"/>
              </a:solidFill>
              <a:round/>
              <a:headEnd/>
              <a:tailEnd/>
            </a:ln>
            <a:effectLst/>
          </p:spPr>
          <p:txBody>
            <a:bodyPr wrap="none" anchor="ctr"/>
            <a:lstStyle/>
            <a:p>
              <a:endParaRPr lang="ru-RU"/>
            </a:p>
          </p:txBody>
        </p:sp>
      </p:grpSp>
      <p:sp>
        <p:nvSpPr>
          <p:cNvPr id="100443" name="Text Box 91"/>
          <p:cNvSpPr txBox="1">
            <a:spLocks noChangeArrowheads="1"/>
          </p:cNvSpPr>
          <p:nvPr/>
        </p:nvSpPr>
        <p:spPr bwMode="auto">
          <a:xfrm>
            <a:off x="3646488" y="1601788"/>
            <a:ext cx="1833562" cy="701675"/>
          </a:xfrm>
          <a:prstGeom prst="rect">
            <a:avLst/>
          </a:prstGeom>
          <a:noFill/>
          <a:ln w="9525">
            <a:noFill/>
            <a:miter lim="800000"/>
            <a:headEnd/>
            <a:tailEnd/>
          </a:ln>
          <a:effectLst/>
        </p:spPr>
        <p:txBody>
          <a:bodyPr wrap="none">
            <a:spAutoFit/>
          </a:bodyPr>
          <a:lstStyle/>
          <a:p>
            <a:pPr algn="ctr"/>
            <a:r>
              <a:rPr lang="ru-RU" sz="2000" b="1"/>
              <a:t>Идентифика-</a:t>
            </a:r>
          </a:p>
          <a:p>
            <a:pPr algn="ctr"/>
            <a:r>
              <a:rPr lang="ru-RU" sz="2000" b="1"/>
              <a:t>ция рисков</a:t>
            </a:r>
          </a:p>
        </p:txBody>
      </p:sp>
      <p:sp>
        <p:nvSpPr>
          <p:cNvPr id="100444" name="Text Box 92"/>
          <p:cNvSpPr txBox="1">
            <a:spLocks noChangeArrowheads="1"/>
          </p:cNvSpPr>
          <p:nvPr/>
        </p:nvSpPr>
        <p:spPr bwMode="auto">
          <a:xfrm>
            <a:off x="6659563" y="3551238"/>
            <a:ext cx="1177925" cy="701675"/>
          </a:xfrm>
          <a:prstGeom prst="rect">
            <a:avLst/>
          </a:prstGeom>
          <a:noFill/>
          <a:ln w="9525">
            <a:noFill/>
            <a:miter lim="800000"/>
            <a:headEnd/>
            <a:tailEnd/>
          </a:ln>
          <a:effectLst/>
        </p:spPr>
        <p:txBody>
          <a:bodyPr wrap="none">
            <a:spAutoFit/>
          </a:bodyPr>
          <a:lstStyle/>
          <a:p>
            <a:pPr algn="ctr"/>
            <a:r>
              <a:rPr lang="ru-RU" sz="2000" b="1"/>
              <a:t>Анализ </a:t>
            </a:r>
          </a:p>
          <a:p>
            <a:pPr algn="ctr"/>
            <a:r>
              <a:rPr lang="ru-RU" sz="2000" b="1"/>
              <a:t>рисков</a:t>
            </a:r>
          </a:p>
        </p:txBody>
      </p:sp>
      <p:sp>
        <p:nvSpPr>
          <p:cNvPr id="100445" name="Text Box 93"/>
          <p:cNvSpPr txBox="1">
            <a:spLocks noChangeArrowheads="1"/>
          </p:cNvSpPr>
          <p:nvPr/>
        </p:nvSpPr>
        <p:spPr bwMode="auto">
          <a:xfrm>
            <a:off x="3548063" y="5619750"/>
            <a:ext cx="2027237" cy="701675"/>
          </a:xfrm>
          <a:prstGeom prst="rect">
            <a:avLst/>
          </a:prstGeom>
          <a:noFill/>
          <a:ln w="9525">
            <a:noFill/>
            <a:miter lim="800000"/>
            <a:headEnd/>
            <a:tailEnd/>
          </a:ln>
          <a:effectLst/>
        </p:spPr>
        <p:txBody>
          <a:bodyPr wrap="none">
            <a:spAutoFit/>
          </a:bodyPr>
          <a:lstStyle/>
          <a:p>
            <a:pPr algn="ctr"/>
            <a:r>
              <a:rPr lang="ru-RU" sz="2000" b="1"/>
              <a:t>Реагирование </a:t>
            </a:r>
          </a:p>
          <a:p>
            <a:pPr algn="ctr"/>
            <a:r>
              <a:rPr lang="ru-RU" sz="2000" b="1"/>
              <a:t>на риски</a:t>
            </a:r>
          </a:p>
        </p:txBody>
      </p:sp>
      <p:sp>
        <p:nvSpPr>
          <p:cNvPr id="100446" name="Text Box 94"/>
          <p:cNvSpPr txBox="1">
            <a:spLocks noChangeArrowheads="1"/>
          </p:cNvSpPr>
          <p:nvPr/>
        </p:nvSpPr>
        <p:spPr bwMode="auto">
          <a:xfrm>
            <a:off x="1004888" y="3621088"/>
            <a:ext cx="1781175" cy="701675"/>
          </a:xfrm>
          <a:prstGeom prst="rect">
            <a:avLst/>
          </a:prstGeom>
          <a:noFill/>
          <a:ln w="9525">
            <a:noFill/>
            <a:miter lim="800000"/>
            <a:headEnd/>
            <a:tailEnd/>
          </a:ln>
          <a:effectLst/>
        </p:spPr>
        <p:txBody>
          <a:bodyPr wrap="none">
            <a:spAutoFit/>
          </a:bodyPr>
          <a:lstStyle/>
          <a:p>
            <a:pPr algn="ctr"/>
            <a:r>
              <a:rPr lang="ru-RU" sz="2000" b="1"/>
              <a:t>Мониторинг </a:t>
            </a:r>
          </a:p>
          <a:p>
            <a:pPr algn="ctr"/>
            <a:r>
              <a:rPr lang="ru-RU" sz="2000" b="1"/>
              <a:t>рисков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8224</Words>
  <Application>Microsoft Office PowerPoint</Application>
  <PresentationFormat>Экран (4:3)</PresentationFormat>
  <Paragraphs>1322</Paragraphs>
  <Slides>67</Slides>
  <Notes>24</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67</vt:i4>
      </vt:variant>
    </vt:vector>
  </HeadingPairs>
  <TitlesOfParts>
    <vt:vector size="71" baseType="lpstr">
      <vt:lpstr>Office Theme</vt:lpstr>
      <vt:lpstr>Диаграмма</vt:lpstr>
      <vt:lpstr>Worksheet</vt:lpstr>
      <vt:lpstr>ClipArt</vt:lpstr>
      <vt:lpstr>РИСКИ И  УПРАВЛЕНИЕ  ИМИ   (РИСК-МЕНЕДЖМЕНТ ) </vt:lpstr>
      <vt:lpstr>Методические указания по внедрению Функциональной стратегии обеспечения гарантированной безопасности и надежности перевозочного процесса в ОАО «РЖД» (исх.№ 20756 от 09.12.2009)</vt:lpstr>
      <vt:lpstr>Элементы (компоненты) СМБД, п.6.1, пп.6.1.1 </vt:lpstr>
      <vt:lpstr>СТО РЖД 1.05.514.1-2009 «Технические аудиты в системе управления безопасностью ОАО «РЖД». Основные положения». </vt:lpstr>
      <vt:lpstr>ЧЕМ  ЧЕЛОВЕК  ОТЛИЧАЕТСЯ  ОТ  ДРУГИХ  ЖИВОТНЫХ ?</vt:lpstr>
      <vt:lpstr>ЧТО  ТАКОЕ  РИСК?</vt:lpstr>
      <vt:lpstr>ГОСТ  Р 51897-2002  МЕНЕДЖМЕНТ РИСКА.  ТЕРМИНЫ И ОПРЕДЕЛЕНИЯ</vt:lpstr>
      <vt:lpstr>НЕОПРЕДЕЛЁННОСТИ – ИСТОЧНИКИ РИСКОВ</vt:lpstr>
      <vt:lpstr>ПРОЦЕССЫ  УПРАВЛЕНИЯ  РИСКАМИ</vt:lpstr>
      <vt:lpstr>Слайд 10</vt:lpstr>
      <vt:lpstr>Слайд 11</vt:lpstr>
      <vt:lpstr>Слайд 12</vt:lpstr>
      <vt:lpstr>Слайд 13</vt:lpstr>
      <vt:lpstr>Перечень наиболее распространенных методов, используемых при анализе риска</vt:lpstr>
      <vt:lpstr>МЕТОДЫ  АНАЛИЗА  РИСКОВ</vt:lpstr>
      <vt:lpstr>Перечень дополнительных методов, используемых при анализе риска</vt:lpstr>
      <vt:lpstr>УРОВНИ  ТЯЖЕСТИ  ОПАСНЫХ  СИТУАЦИЙ</vt:lpstr>
      <vt:lpstr>ЧАСТОТА  ВОЗНИКНОВЕНИЯ  ОПАСНЫХ  СИТУАЦИЙ </vt:lpstr>
      <vt:lpstr>МАТРИЦА «ЧАСТОТА – ПОСЛЕДСТВИЕ» (оценка приемлемости риска)</vt:lpstr>
      <vt:lpstr>КАЧЕСТВЕННЫЕ  КАТЕГОРИИ  РИСКА</vt:lpstr>
      <vt:lpstr>РЕАГИРОВАНИЕ  НА  РИСКИ</vt:lpstr>
      <vt:lpstr>ВЗВЕШИВАЙТЕ СТОИМОСТЬ УПРАВЛЕНИЯ РИСКОМ ПО ОТНОШЕНИЮ К УРОВНЮ ЭТОГО РИСКА </vt:lpstr>
      <vt:lpstr>МОНИТОРИНГ  И  УПРАВЛЕНИЕ  РИСКАМИ.  ЭТАПЫ  РЕАГИРОВАНИЯ  НА  РИСКИ</vt:lpstr>
      <vt:lpstr>РИСКИ  И  МЕТОДЫ  РАБОТЫ  С  НИМИ</vt:lpstr>
      <vt:lpstr>Риски при выполнении  проектов и работ  Risk Assessment </vt:lpstr>
      <vt:lpstr>РИСКИ  ПРИ  ВЫПОЛНЕНИИ ПОСЛЕДОВАТЕЛЬНОСТИ  ШАГОВ,  ДЕЙСТВИЙ</vt:lpstr>
      <vt:lpstr>ЧТО НАМ ДАЁТ ПЧР (RPN) ?</vt:lpstr>
      <vt:lpstr>КЛАССИФИКАЦИЯ  РИСКОВ  ПО  ИСТОЧНИКАМ (рекомендуется, если целесообразно)</vt:lpstr>
      <vt:lpstr>ЗНАЧИМОСТЬ  РИСКА  (ПРЕПЯТСТВИЯ)</vt:lpstr>
      <vt:lpstr>ВЕРОЯТНОСТЬ РИСКА  (ШАНС, ЧТО ЭТО СЛУЧИТСЯ)</vt:lpstr>
      <vt:lpstr>ПРИНИМАЕМЫЕ  МЕРЫ</vt:lpstr>
      <vt:lpstr>ПРОЦЕСС  АНАЛИЗА  РИСКОВ  (Risk Assessment)</vt:lpstr>
      <vt:lpstr>ПРИМЕР  ПРОТОКОЛА  Risk Assessment</vt:lpstr>
      <vt:lpstr>Практический тренинг по Risk Assessment</vt:lpstr>
      <vt:lpstr>Инженерно-технические риски  при проектировании  изделия и технологии производства  FMEA –  Faillure Mode and Effects Analysis (Анализ потенциальных дефектов  и их последствий)  ГОСТ Р 51901.12-2007 (МЭК 60812:2006)</vt:lpstr>
      <vt:lpstr>Слайд 36</vt:lpstr>
      <vt:lpstr>Слайд 37</vt:lpstr>
      <vt:lpstr>Слайд 38</vt:lpstr>
      <vt:lpstr>ЧТО  НУЖНО  ДЛЯ  РАБОТЫ  ПО  FMEA ?</vt:lpstr>
      <vt:lpstr>Слайд 40</vt:lpstr>
      <vt:lpstr>PFMEA:  АНАЛИЗ  ТЕХНОЛОГИИ  ПРОИЗВОДСТВА</vt:lpstr>
      <vt:lpstr>МЕРЫ  ПО  ПРЕДОТВРАЩЕНИЮ  И  ОБНАРУЖЕНИЮ   потенциальных  дефектов  в  технологии</vt:lpstr>
      <vt:lpstr>Слайд 43</vt:lpstr>
      <vt:lpstr>Слайд 44</vt:lpstr>
      <vt:lpstr>Слайд 45</vt:lpstr>
      <vt:lpstr>ПОДХОД  ФОРДА   К  ВЫДЕЛЕНИЮ  КЛЮЧЕВЫХ  ПОКАЗАТЕЛЕЙ</vt:lpstr>
      <vt:lpstr>РЕЗУЛЬТАТЫ  ПРОВЕДЕНИЯ  FMEA</vt:lpstr>
      <vt:lpstr>ШКАЛА ОЦЕНОК ЗНАЧИМОСТИ S (DFMEA)</vt:lpstr>
      <vt:lpstr>ШКАЛА ОЦЕНОК ЗНАЧИМОСТИ S (DFMEA)</vt:lpstr>
      <vt:lpstr>Слайд 50</vt:lpstr>
      <vt:lpstr>ШКАЛА ОЦЕНОК ВОЗНИКНОВЕНИЯ O (DFMEA)</vt:lpstr>
      <vt:lpstr>ШКАЛА ОЦЕНОК ВОЗНИКНОВЕНИЯ O (DFMEA)</vt:lpstr>
      <vt:lpstr>ШКАЛА ОЦЕНОК ВОЗНИКНОВЕНИЯ O ГОСТ  Р 51897-2002  МЕНЕДЖМЕНТ РИСКА. </vt:lpstr>
      <vt:lpstr>ШКАЛА ОЦЕНОК ОБНАРУЖЕНИЯ D (DFMEA)</vt:lpstr>
      <vt:lpstr>ШКАЛА ОЦЕНОК ОБНАРУЖЕНИЯ D (DFMEA)</vt:lpstr>
      <vt:lpstr>ОЦЕНКИ ОБНАРУЖЕНИЯ D (DFMEA) – Розно М.И.</vt:lpstr>
      <vt:lpstr>НОВОЕ  В  4-й  РЕДАКЦИИ  FMEA </vt:lpstr>
      <vt:lpstr>НОВОЕ  В  4-й  РЕДАКЦИИ  FMEA </vt:lpstr>
      <vt:lpstr>ФОРМА  ПРОТОКОЛА  FMEA</vt:lpstr>
      <vt:lpstr>МОЗГОВОЙ  ШТУРМ:  FMEA  В  ЭКСПЛУАТАЦИИ </vt:lpstr>
      <vt:lpstr>Слайд 61</vt:lpstr>
      <vt:lpstr>Слайд 62</vt:lpstr>
      <vt:lpstr>Слайд 63</vt:lpstr>
      <vt:lpstr>Слайд 64</vt:lpstr>
      <vt:lpstr>Корректирующие мероприятия по результатам анализа целесообразно выдавать в такой последовательности:</vt:lpstr>
      <vt:lpstr>ЗАКЛЮЧЕНИЕ</vt:lpstr>
      <vt:lpstr>Идентификация опасностей для окружающей среды и общества и оценка рисков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РИСКИ И  УПРАВЛЕНИЕ  ИМИ   (РИСК-МЕНЕДЖМЕНТ ) </dc:title>
  <dc:creator>0</dc:creator>
  <cp:lastModifiedBy>user</cp:lastModifiedBy>
  <cp:revision>41</cp:revision>
  <dcterms:created xsi:type="dcterms:W3CDTF">2011-02-23T11:45:07Z</dcterms:created>
  <dcterms:modified xsi:type="dcterms:W3CDTF">2015-12-19T08:43:48Z</dcterms:modified>
</cp:coreProperties>
</file>