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4" r:id="rId2"/>
    <p:sldId id="293" r:id="rId3"/>
    <p:sldId id="310" r:id="rId4"/>
    <p:sldId id="305" r:id="rId5"/>
    <p:sldId id="300" r:id="rId6"/>
    <p:sldId id="301" r:id="rId7"/>
    <p:sldId id="308" r:id="rId8"/>
    <p:sldId id="303" r:id="rId9"/>
    <p:sldId id="306" r:id="rId10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964"/>
    <a:srgbClr val="0A352B"/>
    <a:srgbClr val="03AD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 snapToGrid="0">
      <p:cViewPr>
        <p:scale>
          <a:sx n="76" d="100"/>
          <a:sy n="76" d="100"/>
        </p:scale>
        <p:origin x="-39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E02541-DC0B-4027-A536-1313C43AB82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CC20F0-5D54-404C-9000-793EFC53B3BE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Родители школьников: 6-12 лет и 13-17 лет</a:t>
          </a:r>
          <a:r>
            <a:rPr lang="ru-RU" sz="2000" b="1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(дети и подростки, их отличает низкая платёжеспособность и желание ярко выделиться).</a:t>
          </a:r>
          <a:endParaRPr lang="ru-RU" sz="2000" dirty="0">
            <a:solidFill>
              <a:schemeClr val="tx1"/>
            </a:solidFill>
          </a:endParaRPr>
        </a:p>
      </dgm:t>
    </dgm:pt>
    <dgm:pt modelId="{30272A62-09A1-4DB7-BF43-B7AB5DD6BDB5}" type="parTrans" cxnId="{28D963C0-51EE-497B-8F97-AAE02B03BA63}">
      <dgm:prSet/>
      <dgm:spPr/>
      <dgm:t>
        <a:bodyPr/>
        <a:lstStyle/>
        <a:p>
          <a:endParaRPr lang="ru-RU"/>
        </a:p>
      </dgm:t>
    </dgm:pt>
    <dgm:pt modelId="{50127624-AEF4-4348-9FA5-876B873F30FC}" type="sibTrans" cxnId="{28D963C0-51EE-497B-8F97-AAE02B03BA63}">
      <dgm:prSet/>
      <dgm:spPr/>
      <dgm:t>
        <a:bodyPr/>
        <a:lstStyle/>
        <a:p>
          <a:endParaRPr lang="ru-RU"/>
        </a:p>
      </dgm:t>
    </dgm:pt>
    <dgm:pt modelId="{8C9BA1EA-5789-4C9E-BD67-C4F632E3FA9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Студенты: 18-25 лет 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(молодые люди, для которых характерна тяга к общению, стремление познавать что-то новое, средняя платёжеспособность и относительная свобода).</a:t>
          </a:r>
          <a:endParaRPr lang="ru-RU" sz="2000" dirty="0"/>
        </a:p>
      </dgm:t>
    </dgm:pt>
    <dgm:pt modelId="{CF13E422-E298-4946-8FF4-59F594218DBD}" type="parTrans" cxnId="{20466A77-C9DC-441F-940D-CD477C4C4714}">
      <dgm:prSet/>
      <dgm:spPr/>
      <dgm:t>
        <a:bodyPr/>
        <a:lstStyle/>
        <a:p>
          <a:endParaRPr lang="ru-RU"/>
        </a:p>
      </dgm:t>
    </dgm:pt>
    <dgm:pt modelId="{BD0BBB7C-729F-45F6-B130-7C58B7111F54}" type="sibTrans" cxnId="{20466A77-C9DC-441F-940D-CD477C4C4714}">
      <dgm:prSet/>
      <dgm:spPr/>
      <dgm:t>
        <a:bodyPr/>
        <a:lstStyle/>
        <a:p>
          <a:endParaRPr lang="ru-RU"/>
        </a:p>
      </dgm:t>
    </dgm:pt>
    <dgm:pt modelId="{7F61E586-38ED-4A51-8922-8FB26186045D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Молодёжные центры, школы искусств и учреждения дополнительного образования: </a:t>
          </a:r>
        </a:p>
        <a:p>
          <a:r>
            <a:rPr lang="ru-RU" sz="2000" b="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432000 российских учреждений * 35000 рублей = 15 120 000 000 рублей</a:t>
          </a:r>
          <a:endParaRPr lang="ru-RU" sz="2000" b="0" i="0" dirty="0">
            <a:solidFill>
              <a:schemeClr val="tx1"/>
            </a:solidFill>
          </a:endParaRPr>
        </a:p>
      </dgm:t>
    </dgm:pt>
    <dgm:pt modelId="{6DB49622-AE2E-4C53-A5A7-739C4BB75982}" type="parTrans" cxnId="{572376E1-2A44-4111-88D7-BE63799DDD5E}">
      <dgm:prSet/>
      <dgm:spPr/>
      <dgm:t>
        <a:bodyPr/>
        <a:lstStyle/>
        <a:p>
          <a:endParaRPr lang="ru-RU"/>
        </a:p>
      </dgm:t>
    </dgm:pt>
    <dgm:pt modelId="{5817B87C-DD86-4506-8F1C-DD2224B9B4B5}" type="sibTrans" cxnId="{572376E1-2A44-4111-88D7-BE63799DDD5E}">
      <dgm:prSet/>
      <dgm:spPr/>
      <dgm:t>
        <a:bodyPr/>
        <a:lstStyle/>
        <a:p>
          <a:endParaRPr lang="ru-RU"/>
        </a:p>
      </dgm:t>
    </dgm:pt>
    <dgm:pt modelId="{E81582A4-BDC7-4258-A9D7-7F2E0885C462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1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Молодёжь: 26-35 лет </a:t>
          </a:r>
          <a:r>
            <a: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(молодёжь и «молодые душой люди», они свободны от стереотипов и стремятся подчеркнуть свой статус; уровень платёжеспособности высокий).</a:t>
          </a:r>
          <a:endParaRPr lang="ru-RU" sz="2000" dirty="0"/>
        </a:p>
      </dgm:t>
    </dgm:pt>
    <dgm:pt modelId="{15B86E0B-50A7-4DED-9E93-B251557ED754}" type="parTrans" cxnId="{7DF58A47-B2DA-4A87-AF32-721C6AFF9696}">
      <dgm:prSet/>
      <dgm:spPr/>
      <dgm:t>
        <a:bodyPr/>
        <a:lstStyle/>
        <a:p>
          <a:endParaRPr lang="ru-RU"/>
        </a:p>
      </dgm:t>
    </dgm:pt>
    <dgm:pt modelId="{F04D9676-DC57-4F30-B659-94055AAA1AD9}" type="sibTrans" cxnId="{7DF58A47-B2DA-4A87-AF32-721C6AFF9696}">
      <dgm:prSet/>
      <dgm:spPr/>
      <dgm:t>
        <a:bodyPr/>
        <a:lstStyle/>
        <a:p>
          <a:endParaRPr lang="ru-RU"/>
        </a:p>
      </dgm:t>
    </dgm:pt>
    <dgm:pt modelId="{8F8035D2-2DEE-43FC-AEBB-03BD89893B30}" type="pres">
      <dgm:prSet presAssocID="{CEE02541-DC0B-4027-A536-1313C43AB82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D984C3E5-8F41-47A0-95E9-132DB0078332}" type="pres">
      <dgm:prSet presAssocID="{CEE02541-DC0B-4027-A536-1313C43AB820}" presName="Name1" presStyleCnt="0"/>
      <dgm:spPr/>
    </dgm:pt>
    <dgm:pt modelId="{EAFE17DB-8730-4099-A2C6-E909F520EA20}" type="pres">
      <dgm:prSet presAssocID="{CEE02541-DC0B-4027-A536-1313C43AB820}" presName="cycle" presStyleCnt="0"/>
      <dgm:spPr/>
    </dgm:pt>
    <dgm:pt modelId="{587D91DF-5BF3-4668-BAEB-182FDD320C1C}" type="pres">
      <dgm:prSet presAssocID="{CEE02541-DC0B-4027-A536-1313C43AB820}" presName="srcNode" presStyleLbl="node1" presStyleIdx="0" presStyleCnt="4"/>
      <dgm:spPr/>
    </dgm:pt>
    <dgm:pt modelId="{865FC161-B366-49B3-834D-21E735F64BD7}" type="pres">
      <dgm:prSet presAssocID="{CEE02541-DC0B-4027-A536-1313C43AB820}" presName="conn" presStyleLbl="parChTrans1D2" presStyleIdx="0" presStyleCnt="1"/>
      <dgm:spPr/>
      <dgm:t>
        <a:bodyPr/>
        <a:lstStyle/>
        <a:p>
          <a:endParaRPr lang="ru-RU"/>
        </a:p>
      </dgm:t>
    </dgm:pt>
    <dgm:pt modelId="{BE78E345-E0D8-4B4D-AC1B-060E52FEB066}" type="pres">
      <dgm:prSet presAssocID="{CEE02541-DC0B-4027-A536-1313C43AB820}" presName="extraNode" presStyleLbl="node1" presStyleIdx="0" presStyleCnt="4"/>
      <dgm:spPr/>
    </dgm:pt>
    <dgm:pt modelId="{B26B0A10-88E1-4087-B3C1-7E0EFF245AA1}" type="pres">
      <dgm:prSet presAssocID="{CEE02541-DC0B-4027-A536-1313C43AB820}" presName="dstNode" presStyleLbl="node1" presStyleIdx="0" presStyleCnt="4"/>
      <dgm:spPr/>
    </dgm:pt>
    <dgm:pt modelId="{39D96A83-6824-42D0-8386-9464FB12C249}" type="pres">
      <dgm:prSet presAssocID="{DCCC20F0-5D54-404C-9000-793EFC53B3BE}" presName="text_1" presStyleLbl="node1" presStyleIdx="0" presStyleCnt="4" custScaleY="104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AA79E-675E-4931-86E8-57B599AD4068}" type="pres">
      <dgm:prSet presAssocID="{DCCC20F0-5D54-404C-9000-793EFC53B3BE}" presName="accent_1" presStyleCnt="0"/>
      <dgm:spPr/>
    </dgm:pt>
    <dgm:pt modelId="{287C05A9-9E6D-42CF-8121-8F0FC51D5987}" type="pres">
      <dgm:prSet presAssocID="{DCCC20F0-5D54-404C-9000-793EFC53B3BE}" presName="accentRepeatNode" presStyleLbl="solidFgAcc1" presStyleIdx="0" presStyleCnt="4"/>
      <dgm:spPr/>
    </dgm:pt>
    <dgm:pt modelId="{50C09616-D24B-482C-8B37-360F1BBC52FD}" type="pres">
      <dgm:prSet presAssocID="{8C9BA1EA-5789-4C9E-BD67-C4F632E3FA9B}" presName="text_2" presStyleLbl="node1" presStyleIdx="1" presStyleCnt="4" custScaleY="104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63B8C-E4B0-4B87-8456-DC3039E8BFFB}" type="pres">
      <dgm:prSet presAssocID="{8C9BA1EA-5789-4C9E-BD67-C4F632E3FA9B}" presName="accent_2" presStyleCnt="0"/>
      <dgm:spPr/>
    </dgm:pt>
    <dgm:pt modelId="{52F2B528-5CFA-4FA4-BA80-17A684DD96F3}" type="pres">
      <dgm:prSet presAssocID="{8C9BA1EA-5789-4C9E-BD67-C4F632E3FA9B}" presName="accentRepeatNode" presStyleLbl="solidFgAcc1" presStyleIdx="1" presStyleCnt="4"/>
      <dgm:spPr/>
    </dgm:pt>
    <dgm:pt modelId="{E1259245-7594-4751-8382-6BFB8BEDB443}" type="pres">
      <dgm:prSet presAssocID="{E81582A4-BDC7-4258-A9D7-7F2E0885C462}" presName="text_3" presStyleLbl="node1" presStyleIdx="2" presStyleCnt="4" custScaleY="984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63A08-B900-48ED-BCCA-3B2E570B2605}" type="pres">
      <dgm:prSet presAssocID="{E81582A4-BDC7-4258-A9D7-7F2E0885C462}" presName="accent_3" presStyleCnt="0"/>
      <dgm:spPr/>
    </dgm:pt>
    <dgm:pt modelId="{A4DB9E77-153B-40C5-BC79-F1C216A221CC}" type="pres">
      <dgm:prSet presAssocID="{E81582A4-BDC7-4258-A9D7-7F2E0885C462}" presName="accentRepeatNode" presStyleLbl="solidFgAcc1" presStyleIdx="2" presStyleCnt="4"/>
      <dgm:spPr/>
    </dgm:pt>
    <dgm:pt modelId="{31E894AE-AE32-41DE-B4EC-5D78E487664C}" type="pres">
      <dgm:prSet presAssocID="{7F61E586-38ED-4A51-8922-8FB26186045D}" presName="text_4" presStyleLbl="node1" presStyleIdx="3" presStyleCnt="4" custScaleY="130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324339-94F3-41A1-94AE-E7A4C9A7C637}" type="pres">
      <dgm:prSet presAssocID="{7F61E586-38ED-4A51-8922-8FB26186045D}" presName="accent_4" presStyleCnt="0"/>
      <dgm:spPr/>
    </dgm:pt>
    <dgm:pt modelId="{31A6A555-A5E5-4F80-9AF2-B3E4CF9169BF}" type="pres">
      <dgm:prSet presAssocID="{7F61E586-38ED-4A51-8922-8FB26186045D}" presName="accentRepeatNode" presStyleLbl="solidFgAcc1" presStyleIdx="3" presStyleCnt="4"/>
      <dgm:spPr/>
    </dgm:pt>
  </dgm:ptLst>
  <dgm:cxnLst>
    <dgm:cxn modelId="{0CDBBC26-5EA3-4024-8B65-FA79F782609E}" type="presOf" srcId="{7F61E586-38ED-4A51-8922-8FB26186045D}" destId="{31E894AE-AE32-41DE-B4EC-5D78E487664C}" srcOrd="0" destOrd="0" presId="urn:microsoft.com/office/officeart/2008/layout/VerticalCurvedList"/>
    <dgm:cxn modelId="{20466A77-C9DC-441F-940D-CD477C4C4714}" srcId="{CEE02541-DC0B-4027-A536-1313C43AB820}" destId="{8C9BA1EA-5789-4C9E-BD67-C4F632E3FA9B}" srcOrd="1" destOrd="0" parTransId="{CF13E422-E298-4946-8FF4-59F594218DBD}" sibTransId="{BD0BBB7C-729F-45F6-B130-7C58B7111F54}"/>
    <dgm:cxn modelId="{411EABA4-1E1C-4A7F-8F60-E034C74DE99E}" type="presOf" srcId="{CEE02541-DC0B-4027-A536-1313C43AB820}" destId="{8F8035D2-2DEE-43FC-AEBB-03BD89893B30}" srcOrd="0" destOrd="0" presId="urn:microsoft.com/office/officeart/2008/layout/VerticalCurvedList"/>
    <dgm:cxn modelId="{28D963C0-51EE-497B-8F97-AAE02B03BA63}" srcId="{CEE02541-DC0B-4027-A536-1313C43AB820}" destId="{DCCC20F0-5D54-404C-9000-793EFC53B3BE}" srcOrd="0" destOrd="0" parTransId="{30272A62-09A1-4DB7-BF43-B7AB5DD6BDB5}" sibTransId="{50127624-AEF4-4348-9FA5-876B873F30FC}"/>
    <dgm:cxn modelId="{2100269D-4088-468A-83D9-2795AB432887}" type="presOf" srcId="{8C9BA1EA-5789-4C9E-BD67-C4F632E3FA9B}" destId="{50C09616-D24B-482C-8B37-360F1BBC52FD}" srcOrd="0" destOrd="0" presId="urn:microsoft.com/office/officeart/2008/layout/VerticalCurvedList"/>
    <dgm:cxn modelId="{7DF58A47-B2DA-4A87-AF32-721C6AFF9696}" srcId="{CEE02541-DC0B-4027-A536-1313C43AB820}" destId="{E81582A4-BDC7-4258-A9D7-7F2E0885C462}" srcOrd="2" destOrd="0" parTransId="{15B86E0B-50A7-4DED-9E93-B251557ED754}" sibTransId="{F04D9676-DC57-4F30-B659-94055AAA1AD9}"/>
    <dgm:cxn modelId="{572376E1-2A44-4111-88D7-BE63799DDD5E}" srcId="{CEE02541-DC0B-4027-A536-1313C43AB820}" destId="{7F61E586-38ED-4A51-8922-8FB26186045D}" srcOrd="3" destOrd="0" parTransId="{6DB49622-AE2E-4C53-A5A7-739C4BB75982}" sibTransId="{5817B87C-DD86-4506-8F1C-DD2224B9B4B5}"/>
    <dgm:cxn modelId="{4CC5971D-D5CB-457B-A7CA-70579FA26B0D}" type="presOf" srcId="{E81582A4-BDC7-4258-A9D7-7F2E0885C462}" destId="{E1259245-7594-4751-8382-6BFB8BEDB443}" srcOrd="0" destOrd="0" presId="urn:microsoft.com/office/officeart/2008/layout/VerticalCurvedList"/>
    <dgm:cxn modelId="{F6CBF4B1-79E4-4FEF-8058-4E23FA1AE963}" type="presOf" srcId="{DCCC20F0-5D54-404C-9000-793EFC53B3BE}" destId="{39D96A83-6824-42D0-8386-9464FB12C249}" srcOrd="0" destOrd="0" presId="urn:microsoft.com/office/officeart/2008/layout/VerticalCurvedList"/>
    <dgm:cxn modelId="{EE8B2B0C-7F82-4056-B9DD-6172B8B3B43D}" type="presOf" srcId="{50127624-AEF4-4348-9FA5-876B873F30FC}" destId="{865FC161-B366-49B3-834D-21E735F64BD7}" srcOrd="0" destOrd="0" presId="urn:microsoft.com/office/officeart/2008/layout/VerticalCurvedList"/>
    <dgm:cxn modelId="{B8772FB6-C06A-478E-86B6-6246D99157CC}" type="presParOf" srcId="{8F8035D2-2DEE-43FC-AEBB-03BD89893B30}" destId="{D984C3E5-8F41-47A0-95E9-132DB0078332}" srcOrd="0" destOrd="0" presId="urn:microsoft.com/office/officeart/2008/layout/VerticalCurvedList"/>
    <dgm:cxn modelId="{CBBF6982-E2B2-4049-8E85-EC924DA95293}" type="presParOf" srcId="{D984C3E5-8F41-47A0-95E9-132DB0078332}" destId="{EAFE17DB-8730-4099-A2C6-E909F520EA20}" srcOrd="0" destOrd="0" presId="urn:microsoft.com/office/officeart/2008/layout/VerticalCurvedList"/>
    <dgm:cxn modelId="{23A7866B-C6BF-4C70-A820-E40F0E1DAF5F}" type="presParOf" srcId="{EAFE17DB-8730-4099-A2C6-E909F520EA20}" destId="{587D91DF-5BF3-4668-BAEB-182FDD320C1C}" srcOrd="0" destOrd="0" presId="urn:microsoft.com/office/officeart/2008/layout/VerticalCurvedList"/>
    <dgm:cxn modelId="{568F5286-9995-45A9-BDDA-7A3352CC8030}" type="presParOf" srcId="{EAFE17DB-8730-4099-A2C6-E909F520EA20}" destId="{865FC161-B366-49B3-834D-21E735F64BD7}" srcOrd="1" destOrd="0" presId="urn:microsoft.com/office/officeart/2008/layout/VerticalCurvedList"/>
    <dgm:cxn modelId="{B27C6AF7-E46D-4E10-A11C-7C0E3A3F3C17}" type="presParOf" srcId="{EAFE17DB-8730-4099-A2C6-E909F520EA20}" destId="{BE78E345-E0D8-4B4D-AC1B-060E52FEB066}" srcOrd="2" destOrd="0" presId="urn:microsoft.com/office/officeart/2008/layout/VerticalCurvedList"/>
    <dgm:cxn modelId="{62C8FCEF-E8C0-4496-AE67-F13D4260CD59}" type="presParOf" srcId="{EAFE17DB-8730-4099-A2C6-E909F520EA20}" destId="{B26B0A10-88E1-4087-B3C1-7E0EFF245AA1}" srcOrd="3" destOrd="0" presId="urn:microsoft.com/office/officeart/2008/layout/VerticalCurvedList"/>
    <dgm:cxn modelId="{23F0171F-A839-41F0-B841-FF2108D924AD}" type="presParOf" srcId="{D984C3E5-8F41-47A0-95E9-132DB0078332}" destId="{39D96A83-6824-42D0-8386-9464FB12C249}" srcOrd="1" destOrd="0" presId="urn:microsoft.com/office/officeart/2008/layout/VerticalCurvedList"/>
    <dgm:cxn modelId="{AAE23D7D-2E26-4B76-91B1-FA8A59DFFE16}" type="presParOf" srcId="{D984C3E5-8F41-47A0-95E9-132DB0078332}" destId="{3F9AA79E-675E-4931-86E8-57B599AD4068}" srcOrd="2" destOrd="0" presId="urn:microsoft.com/office/officeart/2008/layout/VerticalCurvedList"/>
    <dgm:cxn modelId="{9EA48098-D08C-473E-BF50-E2A8355D0AC4}" type="presParOf" srcId="{3F9AA79E-675E-4931-86E8-57B599AD4068}" destId="{287C05A9-9E6D-42CF-8121-8F0FC51D5987}" srcOrd="0" destOrd="0" presId="urn:microsoft.com/office/officeart/2008/layout/VerticalCurvedList"/>
    <dgm:cxn modelId="{B1F78348-9015-45C9-82DD-8BF80E0F6BA8}" type="presParOf" srcId="{D984C3E5-8F41-47A0-95E9-132DB0078332}" destId="{50C09616-D24B-482C-8B37-360F1BBC52FD}" srcOrd="3" destOrd="0" presId="urn:microsoft.com/office/officeart/2008/layout/VerticalCurvedList"/>
    <dgm:cxn modelId="{BB0E61BF-04E5-448B-A16E-E77C254EAE97}" type="presParOf" srcId="{D984C3E5-8F41-47A0-95E9-132DB0078332}" destId="{6DF63B8C-E4B0-4B87-8456-DC3039E8BFFB}" srcOrd="4" destOrd="0" presId="urn:microsoft.com/office/officeart/2008/layout/VerticalCurvedList"/>
    <dgm:cxn modelId="{7A481E94-AB16-4CDA-8815-EDCF664075DA}" type="presParOf" srcId="{6DF63B8C-E4B0-4B87-8456-DC3039E8BFFB}" destId="{52F2B528-5CFA-4FA4-BA80-17A684DD96F3}" srcOrd="0" destOrd="0" presId="urn:microsoft.com/office/officeart/2008/layout/VerticalCurvedList"/>
    <dgm:cxn modelId="{25070F1D-65EA-44E9-9F81-A8DFDF7A5095}" type="presParOf" srcId="{D984C3E5-8F41-47A0-95E9-132DB0078332}" destId="{E1259245-7594-4751-8382-6BFB8BEDB443}" srcOrd="5" destOrd="0" presId="urn:microsoft.com/office/officeart/2008/layout/VerticalCurvedList"/>
    <dgm:cxn modelId="{B0A6BB3C-FE74-4B1D-A4DD-63C2A67F669B}" type="presParOf" srcId="{D984C3E5-8F41-47A0-95E9-132DB0078332}" destId="{0AB63A08-B900-48ED-BCCA-3B2E570B2605}" srcOrd="6" destOrd="0" presId="urn:microsoft.com/office/officeart/2008/layout/VerticalCurvedList"/>
    <dgm:cxn modelId="{88D3F6C8-99AB-47AC-BDB7-19CE1B75045A}" type="presParOf" srcId="{0AB63A08-B900-48ED-BCCA-3B2E570B2605}" destId="{A4DB9E77-153B-40C5-BC79-F1C216A221CC}" srcOrd="0" destOrd="0" presId="urn:microsoft.com/office/officeart/2008/layout/VerticalCurvedList"/>
    <dgm:cxn modelId="{332FD2AB-10B5-40A7-9854-00B20C40D1EF}" type="presParOf" srcId="{D984C3E5-8F41-47A0-95E9-132DB0078332}" destId="{31E894AE-AE32-41DE-B4EC-5D78E487664C}" srcOrd="7" destOrd="0" presId="urn:microsoft.com/office/officeart/2008/layout/VerticalCurvedList"/>
    <dgm:cxn modelId="{D896A8BA-EC29-4EFD-ACE5-C0CD1EE62C0E}" type="presParOf" srcId="{D984C3E5-8F41-47A0-95E9-132DB0078332}" destId="{78324339-94F3-41A1-94AE-E7A4C9A7C637}" srcOrd="8" destOrd="0" presId="urn:microsoft.com/office/officeart/2008/layout/VerticalCurvedList"/>
    <dgm:cxn modelId="{B99072CB-2B30-4E3A-8F21-E9593FE4CAB9}" type="presParOf" srcId="{78324339-94F3-41A1-94AE-E7A4C9A7C637}" destId="{31A6A555-A5E5-4F80-9AF2-B3E4CF9169B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2958DB-9C53-41BD-8793-AFCACB5F2DAD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A70ED1-94F1-4DCF-AC64-946C183B38F4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Задачи, которые решены</a:t>
          </a:r>
          <a:endParaRPr lang="ru-RU" sz="2000" b="0" i="1" dirty="0">
            <a:solidFill>
              <a:schemeClr val="tx1"/>
            </a:solidFill>
          </a:endParaRPr>
        </a:p>
      </dgm:t>
    </dgm:pt>
    <dgm:pt modelId="{905EA4D1-AC2A-43EA-9D04-BE3C99BCCB36}" type="parTrans" cxnId="{3893DAA1-2B36-4255-8A08-3A2E8A9F3141}">
      <dgm:prSet/>
      <dgm:spPr/>
      <dgm:t>
        <a:bodyPr/>
        <a:lstStyle/>
        <a:p>
          <a:endParaRPr lang="ru-RU"/>
        </a:p>
      </dgm:t>
    </dgm:pt>
    <dgm:pt modelId="{90ECC414-ECE8-4401-AAD7-A8BAA38D75A1}" type="sibTrans" cxnId="{3893DAA1-2B36-4255-8A08-3A2E8A9F3141}">
      <dgm:prSet/>
      <dgm:spPr/>
      <dgm:t>
        <a:bodyPr/>
        <a:lstStyle/>
        <a:p>
          <a:endParaRPr lang="ru-RU"/>
        </a:p>
      </dgm:t>
    </dgm:pt>
    <dgm:pt modelId="{99DA42EA-42F7-4A1D-B1F3-46A223B84E56}">
      <dgm:prSet phldrT="[Текст]" custT="1"/>
      <dgm:spPr/>
      <dgm:t>
        <a:bodyPr/>
        <a:lstStyle/>
        <a:p>
          <a:r>
            <a:rPr lang="ru-RU" sz="1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и постановка целей и задач проекта; анализ внешнего и внутреннего рынка; проведение расчётов стоимости работы и установление ценообразования. </a:t>
          </a:r>
          <a:endParaRPr lang="ru-RU" sz="1800" i="0" dirty="0">
            <a:solidFill>
              <a:schemeClr val="tx1"/>
            </a:solidFill>
          </a:endParaRPr>
        </a:p>
      </dgm:t>
    </dgm:pt>
    <dgm:pt modelId="{D3E3E67B-0B81-413C-A7D8-8D3A39D80E4F}" type="parTrans" cxnId="{0BA14CAB-E3E3-4A34-A552-A7EDEA70C033}">
      <dgm:prSet/>
      <dgm:spPr/>
      <dgm:t>
        <a:bodyPr/>
        <a:lstStyle/>
        <a:p>
          <a:endParaRPr lang="ru-RU"/>
        </a:p>
      </dgm:t>
    </dgm:pt>
    <dgm:pt modelId="{05B67848-FCC6-4BB7-978E-329CBBC57F3A}" type="sibTrans" cxnId="{0BA14CAB-E3E3-4A34-A552-A7EDEA70C033}">
      <dgm:prSet/>
      <dgm:spPr/>
      <dgm:t>
        <a:bodyPr/>
        <a:lstStyle/>
        <a:p>
          <a:endParaRPr lang="ru-RU"/>
        </a:p>
      </dgm:t>
    </dgm:pt>
    <dgm:pt modelId="{886CFF28-E4E5-448A-B47D-859F6BACF89F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План на ближайшие месяцы</a:t>
          </a:r>
          <a:endParaRPr lang="ru-RU" sz="20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3383DB-FF8A-41AA-B887-330537DCCC8D}" type="parTrans" cxnId="{9B0D9655-AD62-4224-A87C-6CB948723040}">
      <dgm:prSet/>
      <dgm:spPr/>
      <dgm:t>
        <a:bodyPr/>
        <a:lstStyle/>
        <a:p>
          <a:endParaRPr lang="ru-RU"/>
        </a:p>
      </dgm:t>
    </dgm:pt>
    <dgm:pt modelId="{D81DB14C-457B-49CE-8331-D848D67A9BCB}" type="sibTrans" cxnId="{9B0D9655-AD62-4224-A87C-6CB948723040}">
      <dgm:prSet/>
      <dgm:spPr/>
      <dgm:t>
        <a:bodyPr/>
        <a:lstStyle/>
        <a:p>
          <a:endParaRPr lang="ru-RU"/>
        </a:p>
      </dgm:t>
    </dgm:pt>
    <dgm:pt modelId="{75859529-5238-4FB1-80E0-D9BCCFF44447}">
      <dgm:prSet phldrT="[Текст]" custT="1"/>
      <dgm:spPr/>
      <dgm:t>
        <a:bodyPr/>
        <a:lstStyle/>
        <a:p>
          <a:r>
            <a:rPr lang="ru-RU" sz="1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технического задания для создания платформы; поиск исполнителей; разработка рабочей документации для сотрудничества с исполнителями; согласование существенных условий сделки; принятие решений о заключении сделки; согласование технического задания с исполнителями; создание прототипа платформы; тестирование платформы, внесение поправок; демонстрация исправленной модели платформы; вёрстка дизайна; приёмка готового продукта от исполнителей.</a:t>
          </a:r>
          <a:endParaRPr lang="ru-RU" sz="1800" i="0" dirty="0">
            <a:solidFill>
              <a:schemeClr val="tx1"/>
            </a:solidFill>
          </a:endParaRPr>
        </a:p>
      </dgm:t>
    </dgm:pt>
    <dgm:pt modelId="{6749064F-5D5A-4E54-970B-8E9FCAE64296}" type="parTrans" cxnId="{98F0FEFA-CAA4-4D03-9673-FAD301B7E2B1}">
      <dgm:prSet/>
      <dgm:spPr/>
      <dgm:t>
        <a:bodyPr/>
        <a:lstStyle/>
        <a:p>
          <a:endParaRPr lang="ru-RU"/>
        </a:p>
      </dgm:t>
    </dgm:pt>
    <dgm:pt modelId="{BEF14363-98A0-4B07-AB21-A0EEF9AD7CD3}" type="sibTrans" cxnId="{98F0FEFA-CAA4-4D03-9673-FAD301B7E2B1}">
      <dgm:prSet/>
      <dgm:spPr/>
      <dgm:t>
        <a:bodyPr/>
        <a:lstStyle/>
        <a:p>
          <a:endParaRPr lang="ru-RU"/>
        </a:p>
      </dgm:t>
    </dgm:pt>
    <dgm:pt modelId="{E2803F02-1470-495D-A080-38CD077E104B}">
      <dgm:prSet phldrT="[Текст]"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2000" b="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Долгосрочные цели</a:t>
          </a:r>
          <a:endParaRPr lang="ru-RU" sz="2000" b="0" i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0B4725-DA44-4040-86A1-D1DB46CB6E35}" type="parTrans" cxnId="{131D8664-0898-4D20-8C40-F7A8F07D9176}">
      <dgm:prSet/>
      <dgm:spPr/>
      <dgm:t>
        <a:bodyPr/>
        <a:lstStyle/>
        <a:p>
          <a:endParaRPr lang="ru-RU"/>
        </a:p>
      </dgm:t>
    </dgm:pt>
    <dgm:pt modelId="{CE04245C-334C-49BF-B8C6-D09CACEAFFFF}" type="sibTrans" cxnId="{131D8664-0898-4D20-8C40-F7A8F07D9176}">
      <dgm:prSet/>
      <dgm:spPr/>
      <dgm:t>
        <a:bodyPr/>
        <a:lstStyle/>
        <a:p>
          <a:endParaRPr lang="ru-RU"/>
        </a:p>
      </dgm:t>
    </dgm:pt>
    <dgm:pt modelId="{57CB160B-22CB-4EF6-B34F-8E4D35478635}">
      <dgm:prSet phldrT="[Текст]" custT="1"/>
      <dgm:spPr/>
      <dgm:t>
        <a:bodyPr/>
        <a:lstStyle/>
        <a:p>
          <a:r>
            <a:rPr lang="ru-RU" sz="1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Выход и рекламирование на рынке; достижение р</a:t>
          </a:r>
          <a:r>
            <a:rPr lang="ru-RU" sz="1800" i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ентабельности проекта        за 2 года на 2%, за 3 года на 18%.</a:t>
          </a:r>
          <a:endParaRPr lang="ru-RU" sz="1800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3E3E68-8CD0-411C-A0BA-287A1A6D32D4}" type="parTrans" cxnId="{72CE5DF1-6C85-4C27-8589-C99E85498F9E}">
      <dgm:prSet/>
      <dgm:spPr/>
      <dgm:t>
        <a:bodyPr/>
        <a:lstStyle/>
        <a:p>
          <a:endParaRPr lang="ru-RU"/>
        </a:p>
      </dgm:t>
    </dgm:pt>
    <dgm:pt modelId="{65D657BF-4275-4D2A-A136-CAC1CD71B171}" type="sibTrans" cxnId="{72CE5DF1-6C85-4C27-8589-C99E85498F9E}">
      <dgm:prSet/>
      <dgm:spPr/>
      <dgm:t>
        <a:bodyPr/>
        <a:lstStyle/>
        <a:p>
          <a:endParaRPr lang="ru-RU"/>
        </a:p>
      </dgm:t>
    </dgm:pt>
    <dgm:pt modelId="{9AB5BF8E-726A-47DE-B5A1-75E497A64ED4}" type="pres">
      <dgm:prSet presAssocID="{172958DB-9C53-41BD-8793-AFCACB5F2DA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FC2DD85-17AE-478C-8AC4-2E80ABFBCAC9}" type="pres">
      <dgm:prSet presAssocID="{57A70ED1-94F1-4DCF-AC64-946C183B38F4}" presName="composite" presStyleCnt="0"/>
      <dgm:spPr/>
    </dgm:pt>
    <dgm:pt modelId="{33C6AC30-BF3A-4A36-AC5F-83E617411D45}" type="pres">
      <dgm:prSet presAssocID="{57A70ED1-94F1-4DCF-AC64-946C183B38F4}" presName="bentUpArrow1" presStyleLbl="alignImgPlace1" presStyleIdx="0" presStyleCnt="2" custLinFactX="-44758" custLinFactNeighborX="-100000" custLinFactNeighborY="-18083"/>
      <dgm:spPr>
        <a:solidFill>
          <a:schemeClr val="accent6">
            <a:lumMod val="60000"/>
            <a:lumOff val="40000"/>
          </a:schemeClr>
        </a:solidFill>
      </dgm:spPr>
    </dgm:pt>
    <dgm:pt modelId="{A29F9BA2-5831-45D7-A79D-5393CD6B0D07}" type="pres">
      <dgm:prSet presAssocID="{57A70ED1-94F1-4DCF-AC64-946C183B38F4}" presName="ParentText" presStyleLbl="node1" presStyleIdx="0" presStyleCnt="3" custScaleX="134744" custScaleY="103092" custLinFactNeighborX="-90426" custLinFactNeighborY="-4089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8D6FC-53EF-408E-A178-C1A223B888D9}" type="pres">
      <dgm:prSet presAssocID="{57A70ED1-94F1-4DCF-AC64-946C183B38F4}" presName="ChildText" presStyleLbl="revTx" presStyleIdx="0" presStyleCnt="3" custScaleX="696070" custScaleY="82298" custLinFactX="100000" custLinFactNeighborX="113419" custLinFactNeighborY="-457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E0324-2DC2-455E-8C2F-4D6C56B0E766}" type="pres">
      <dgm:prSet presAssocID="{90ECC414-ECE8-4401-AAD7-A8BAA38D75A1}" presName="sibTrans" presStyleCnt="0"/>
      <dgm:spPr/>
    </dgm:pt>
    <dgm:pt modelId="{FCFC8AD4-A2D5-4FFD-8BF6-98640D169819}" type="pres">
      <dgm:prSet presAssocID="{886CFF28-E4E5-448A-B47D-859F6BACF89F}" presName="composite" presStyleCnt="0"/>
      <dgm:spPr/>
    </dgm:pt>
    <dgm:pt modelId="{51654C5F-0260-432C-8E06-C4DAB10766CF}" type="pres">
      <dgm:prSet presAssocID="{886CFF28-E4E5-448A-B47D-859F6BACF89F}" presName="bentUpArrow1" presStyleLbl="alignImgPlace1" presStyleIdx="1" presStyleCnt="2" custLinFactX="-171895" custLinFactNeighborX="-200000" custLinFactNeighborY="6722"/>
      <dgm:spPr>
        <a:solidFill>
          <a:schemeClr val="accent6">
            <a:lumMod val="60000"/>
            <a:lumOff val="40000"/>
          </a:schemeClr>
        </a:solidFill>
      </dgm:spPr>
    </dgm:pt>
    <dgm:pt modelId="{06F0757B-A7C3-4FF2-834E-1A02DB704D3C}" type="pres">
      <dgm:prSet presAssocID="{886CFF28-E4E5-448A-B47D-859F6BACF89F}" presName="ParentText" presStyleLbl="node1" presStyleIdx="1" presStyleCnt="3" custScaleX="138618" custLinFactX="-100000" custLinFactNeighborX="-164435" custLinFactNeighborY="-514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A815-AD72-4B54-B0FB-213410D1EB05}" type="pres">
      <dgm:prSet presAssocID="{886CFF28-E4E5-448A-B47D-859F6BACF89F}" presName="ChildText" presStyleLbl="revTx" presStyleIdx="1" presStyleCnt="3" custScaleX="794677" custScaleY="224642" custLinFactNeighborX="14371" custLinFactNeighborY="-27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2448A-977E-4E93-8845-CDEF189A1323}" type="pres">
      <dgm:prSet presAssocID="{D81DB14C-457B-49CE-8331-D848D67A9BCB}" presName="sibTrans" presStyleCnt="0"/>
      <dgm:spPr/>
    </dgm:pt>
    <dgm:pt modelId="{E11847C3-34C9-407D-8A77-DCAEF6207C60}" type="pres">
      <dgm:prSet presAssocID="{E2803F02-1470-495D-A080-38CD077E104B}" presName="composite" presStyleCnt="0"/>
      <dgm:spPr/>
    </dgm:pt>
    <dgm:pt modelId="{E1A885C7-6E9D-4F73-A1F9-491B6AF84B0F}" type="pres">
      <dgm:prSet presAssocID="{E2803F02-1470-495D-A080-38CD077E104B}" presName="ParentText" presStyleLbl="node1" presStyleIdx="2" presStyleCnt="3" custScaleX="152463" custScaleY="93885" custLinFactX="-100000" custLinFactNeighborX="-152767" custLinFactNeighborY="376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144D-457E-4E63-A89B-5C34BDE9EFA1}" type="pres">
      <dgm:prSet presAssocID="{E2803F02-1470-495D-A080-38CD077E104B}" presName="FinalChildText" presStyleLbl="revTx" presStyleIdx="2" presStyleCnt="3" custScaleX="475629" custLinFactX="-4855" custLinFactNeighborX="-100000" custLinFactNeighborY="45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0D9655-AD62-4224-A87C-6CB948723040}" srcId="{172958DB-9C53-41BD-8793-AFCACB5F2DAD}" destId="{886CFF28-E4E5-448A-B47D-859F6BACF89F}" srcOrd="1" destOrd="0" parTransId="{893383DB-FF8A-41AA-B887-330537DCCC8D}" sibTransId="{D81DB14C-457B-49CE-8331-D848D67A9BCB}"/>
    <dgm:cxn modelId="{0BA14CAB-E3E3-4A34-A552-A7EDEA70C033}" srcId="{57A70ED1-94F1-4DCF-AC64-946C183B38F4}" destId="{99DA42EA-42F7-4A1D-B1F3-46A223B84E56}" srcOrd="0" destOrd="0" parTransId="{D3E3E67B-0B81-413C-A7D8-8D3A39D80E4F}" sibTransId="{05B67848-FCC6-4BB7-978E-329CBBC57F3A}"/>
    <dgm:cxn modelId="{9095E06F-0B41-414F-86D2-D5333ED688DD}" type="presOf" srcId="{75859529-5238-4FB1-80E0-D9BCCFF44447}" destId="{767BA815-AD72-4B54-B0FB-213410D1EB05}" srcOrd="0" destOrd="0" presId="urn:microsoft.com/office/officeart/2005/8/layout/StepDownProcess"/>
    <dgm:cxn modelId="{131D8664-0898-4D20-8C40-F7A8F07D9176}" srcId="{172958DB-9C53-41BD-8793-AFCACB5F2DAD}" destId="{E2803F02-1470-495D-A080-38CD077E104B}" srcOrd="2" destOrd="0" parTransId="{FF0B4725-DA44-4040-86A1-D1DB46CB6E35}" sibTransId="{CE04245C-334C-49BF-B8C6-D09CACEAFFFF}"/>
    <dgm:cxn modelId="{67FEB2D2-3EA5-42F7-91F3-1E6D9D9AD3EE}" type="presOf" srcId="{172958DB-9C53-41BD-8793-AFCACB5F2DAD}" destId="{9AB5BF8E-726A-47DE-B5A1-75E497A64ED4}" srcOrd="0" destOrd="0" presId="urn:microsoft.com/office/officeart/2005/8/layout/StepDownProcess"/>
    <dgm:cxn modelId="{7912FA84-7302-4611-8390-A9E76ED6F1A0}" type="presOf" srcId="{E2803F02-1470-495D-A080-38CD077E104B}" destId="{E1A885C7-6E9D-4F73-A1F9-491B6AF84B0F}" srcOrd="0" destOrd="0" presId="urn:microsoft.com/office/officeart/2005/8/layout/StepDownProcess"/>
    <dgm:cxn modelId="{3893DAA1-2B36-4255-8A08-3A2E8A9F3141}" srcId="{172958DB-9C53-41BD-8793-AFCACB5F2DAD}" destId="{57A70ED1-94F1-4DCF-AC64-946C183B38F4}" srcOrd="0" destOrd="0" parTransId="{905EA4D1-AC2A-43EA-9D04-BE3C99BCCB36}" sibTransId="{90ECC414-ECE8-4401-AAD7-A8BAA38D75A1}"/>
    <dgm:cxn modelId="{72CE5DF1-6C85-4C27-8589-C99E85498F9E}" srcId="{E2803F02-1470-495D-A080-38CD077E104B}" destId="{57CB160B-22CB-4EF6-B34F-8E4D35478635}" srcOrd="0" destOrd="0" parTransId="{CA3E3E68-8CD0-411C-A0BA-287A1A6D32D4}" sibTransId="{65D657BF-4275-4D2A-A136-CAC1CD71B171}"/>
    <dgm:cxn modelId="{FF1803CD-EC1E-4A0E-BF66-E61B6AD2364C}" type="presOf" srcId="{886CFF28-E4E5-448A-B47D-859F6BACF89F}" destId="{06F0757B-A7C3-4FF2-834E-1A02DB704D3C}" srcOrd="0" destOrd="0" presId="urn:microsoft.com/office/officeart/2005/8/layout/StepDownProcess"/>
    <dgm:cxn modelId="{98F0FEFA-CAA4-4D03-9673-FAD301B7E2B1}" srcId="{886CFF28-E4E5-448A-B47D-859F6BACF89F}" destId="{75859529-5238-4FB1-80E0-D9BCCFF44447}" srcOrd="0" destOrd="0" parTransId="{6749064F-5D5A-4E54-970B-8E9FCAE64296}" sibTransId="{BEF14363-98A0-4B07-AB21-A0EEF9AD7CD3}"/>
    <dgm:cxn modelId="{11F0E525-C514-4C96-8F33-2E488246710F}" type="presOf" srcId="{99DA42EA-42F7-4A1D-B1F3-46A223B84E56}" destId="{4748D6FC-53EF-408E-A178-C1A223B888D9}" srcOrd="0" destOrd="0" presId="urn:microsoft.com/office/officeart/2005/8/layout/StepDownProcess"/>
    <dgm:cxn modelId="{7804711B-6929-4AD9-9419-685ED2CB9FE0}" type="presOf" srcId="{57A70ED1-94F1-4DCF-AC64-946C183B38F4}" destId="{A29F9BA2-5831-45D7-A79D-5393CD6B0D07}" srcOrd="0" destOrd="0" presId="urn:microsoft.com/office/officeart/2005/8/layout/StepDownProcess"/>
    <dgm:cxn modelId="{89C6BCF9-BD9A-4550-BC8F-0353902A4F1C}" type="presOf" srcId="{57CB160B-22CB-4EF6-B34F-8E4D35478635}" destId="{97E0144D-457E-4E63-A89B-5C34BDE9EFA1}" srcOrd="0" destOrd="0" presId="urn:microsoft.com/office/officeart/2005/8/layout/StepDownProcess"/>
    <dgm:cxn modelId="{ABA1843F-BEF2-4C27-94D0-1E543CC7E463}" type="presParOf" srcId="{9AB5BF8E-726A-47DE-B5A1-75E497A64ED4}" destId="{7FC2DD85-17AE-478C-8AC4-2E80ABFBCAC9}" srcOrd="0" destOrd="0" presId="urn:microsoft.com/office/officeart/2005/8/layout/StepDownProcess"/>
    <dgm:cxn modelId="{E6309669-C832-49FB-9579-F99C03BDC14A}" type="presParOf" srcId="{7FC2DD85-17AE-478C-8AC4-2E80ABFBCAC9}" destId="{33C6AC30-BF3A-4A36-AC5F-83E617411D45}" srcOrd="0" destOrd="0" presId="urn:microsoft.com/office/officeart/2005/8/layout/StepDownProcess"/>
    <dgm:cxn modelId="{6EFE3C8F-C880-4030-AF74-12665FC7AFEA}" type="presParOf" srcId="{7FC2DD85-17AE-478C-8AC4-2E80ABFBCAC9}" destId="{A29F9BA2-5831-45D7-A79D-5393CD6B0D07}" srcOrd="1" destOrd="0" presId="urn:microsoft.com/office/officeart/2005/8/layout/StepDownProcess"/>
    <dgm:cxn modelId="{9476F7E5-4E89-40B3-9113-00515FC0C88F}" type="presParOf" srcId="{7FC2DD85-17AE-478C-8AC4-2E80ABFBCAC9}" destId="{4748D6FC-53EF-408E-A178-C1A223B888D9}" srcOrd="2" destOrd="0" presId="urn:microsoft.com/office/officeart/2005/8/layout/StepDownProcess"/>
    <dgm:cxn modelId="{6AF694BD-02DE-4C47-B28E-F3EF993C574A}" type="presParOf" srcId="{9AB5BF8E-726A-47DE-B5A1-75E497A64ED4}" destId="{F06E0324-2DC2-455E-8C2F-4D6C56B0E766}" srcOrd="1" destOrd="0" presId="urn:microsoft.com/office/officeart/2005/8/layout/StepDownProcess"/>
    <dgm:cxn modelId="{CF6FA3A5-EE37-4289-B0DB-14998D312CD9}" type="presParOf" srcId="{9AB5BF8E-726A-47DE-B5A1-75E497A64ED4}" destId="{FCFC8AD4-A2D5-4FFD-8BF6-98640D169819}" srcOrd="2" destOrd="0" presId="urn:microsoft.com/office/officeart/2005/8/layout/StepDownProcess"/>
    <dgm:cxn modelId="{F501D0BF-1B8B-49B5-81DC-FF52768E5530}" type="presParOf" srcId="{FCFC8AD4-A2D5-4FFD-8BF6-98640D169819}" destId="{51654C5F-0260-432C-8E06-C4DAB10766CF}" srcOrd="0" destOrd="0" presId="urn:microsoft.com/office/officeart/2005/8/layout/StepDownProcess"/>
    <dgm:cxn modelId="{4263E444-77CF-4A35-BC86-71164FADBFB9}" type="presParOf" srcId="{FCFC8AD4-A2D5-4FFD-8BF6-98640D169819}" destId="{06F0757B-A7C3-4FF2-834E-1A02DB704D3C}" srcOrd="1" destOrd="0" presId="urn:microsoft.com/office/officeart/2005/8/layout/StepDownProcess"/>
    <dgm:cxn modelId="{5C5483FF-01D1-4BF8-92EA-2A1BECF5CC73}" type="presParOf" srcId="{FCFC8AD4-A2D5-4FFD-8BF6-98640D169819}" destId="{767BA815-AD72-4B54-B0FB-213410D1EB05}" srcOrd="2" destOrd="0" presId="urn:microsoft.com/office/officeart/2005/8/layout/StepDownProcess"/>
    <dgm:cxn modelId="{DAEF78C7-27C0-435D-9AF5-6B27B522D608}" type="presParOf" srcId="{9AB5BF8E-726A-47DE-B5A1-75E497A64ED4}" destId="{C212448A-977E-4E93-8845-CDEF189A1323}" srcOrd="3" destOrd="0" presId="urn:microsoft.com/office/officeart/2005/8/layout/StepDownProcess"/>
    <dgm:cxn modelId="{1F151976-F131-4158-8316-8D60959088E1}" type="presParOf" srcId="{9AB5BF8E-726A-47DE-B5A1-75E497A64ED4}" destId="{E11847C3-34C9-407D-8A77-DCAEF6207C60}" srcOrd="4" destOrd="0" presId="urn:microsoft.com/office/officeart/2005/8/layout/StepDownProcess"/>
    <dgm:cxn modelId="{64CFB319-6EBF-4D38-97C6-6F75DCBCA7DD}" type="presParOf" srcId="{E11847C3-34C9-407D-8A77-DCAEF6207C60}" destId="{E1A885C7-6E9D-4F73-A1F9-491B6AF84B0F}" srcOrd="0" destOrd="0" presId="urn:microsoft.com/office/officeart/2005/8/layout/StepDownProcess"/>
    <dgm:cxn modelId="{F3E2C3E9-79F2-41E9-B758-8D17116D2870}" type="presParOf" srcId="{E11847C3-34C9-407D-8A77-DCAEF6207C60}" destId="{97E0144D-457E-4E63-A89B-5C34BDE9EFA1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FC161-B366-49B3-834D-21E735F64BD7}">
      <dsp:nvSpPr>
        <dsp:cNvPr id="0" name=""/>
        <dsp:cNvSpPr/>
      </dsp:nvSpPr>
      <dsp:spPr>
        <a:xfrm>
          <a:off x="-5744788" y="-879307"/>
          <a:ext cx="6839470" cy="683947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D96A83-6824-42D0-8386-9464FB12C249}">
      <dsp:nvSpPr>
        <dsp:cNvPr id="0" name=""/>
        <dsp:cNvSpPr/>
      </dsp:nvSpPr>
      <dsp:spPr>
        <a:xfrm>
          <a:off x="573005" y="371872"/>
          <a:ext cx="10551401" cy="81912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Родители школьников: 6-12 лет и 13-17 лет</a:t>
          </a:r>
          <a:r>
            <a:rPr lang="ru-RU" sz="2000" b="1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(дети и подростки, их отличает низкая платёжеспособность и желание ярко выделиться).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573005" y="371872"/>
        <a:ext cx="10551401" cy="819126"/>
      </dsp:txXfrm>
    </dsp:sp>
    <dsp:sp modelId="{287C05A9-9E6D-42CF-8121-8F0FC51D5987}">
      <dsp:nvSpPr>
        <dsp:cNvPr id="0" name=""/>
        <dsp:cNvSpPr/>
      </dsp:nvSpPr>
      <dsp:spPr>
        <a:xfrm>
          <a:off x="84481" y="292911"/>
          <a:ext cx="977048" cy="977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09616-D24B-482C-8B37-360F1BBC52FD}">
      <dsp:nvSpPr>
        <dsp:cNvPr id="0" name=""/>
        <dsp:cNvSpPr/>
      </dsp:nvSpPr>
      <dsp:spPr>
        <a:xfrm>
          <a:off x="1021137" y="1544534"/>
          <a:ext cx="10103269" cy="819126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Студенты: 18-25 лет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(молодые люди, для которых характерна тяга к общению, стремление познавать что-то новое, средняя платёжеспособность и относительная свобода).</a:t>
          </a:r>
          <a:endParaRPr lang="ru-RU" sz="2000" kern="1200" dirty="0"/>
        </a:p>
      </dsp:txBody>
      <dsp:txXfrm>
        <a:off x="1021137" y="1544534"/>
        <a:ext cx="10103269" cy="819126"/>
      </dsp:txXfrm>
    </dsp:sp>
    <dsp:sp modelId="{52F2B528-5CFA-4FA4-BA80-17A684DD96F3}">
      <dsp:nvSpPr>
        <dsp:cNvPr id="0" name=""/>
        <dsp:cNvSpPr/>
      </dsp:nvSpPr>
      <dsp:spPr>
        <a:xfrm>
          <a:off x="532613" y="1465572"/>
          <a:ext cx="977048" cy="977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59245-7594-4751-8382-6BFB8BEDB443}">
      <dsp:nvSpPr>
        <dsp:cNvPr id="0" name=""/>
        <dsp:cNvSpPr/>
      </dsp:nvSpPr>
      <dsp:spPr>
        <a:xfrm>
          <a:off x="1021137" y="2742028"/>
          <a:ext cx="10103269" cy="76946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Молодёжь: 26-35 лет </a:t>
          </a:r>
          <a:r>
            <a:rPr lang="ru-RU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(молодёжь и «молодые душой люди», они свободны от стереотипов и стремятся подчеркнуть свой статус; уровень платёжеспособности высокий).</a:t>
          </a:r>
          <a:endParaRPr lang="ru-RU" sz="2000" kern="1200" dirty="0"/>
        </a:p>
      </dsp:txBody>
      <dsp:txXfrm>
        <a:off x="1021137" y="2742028"/>
        <a:ext cx="10103269" cy="769460"/>
      </dsp:txXfrm>
    </dsp:sp>
    <dsp:sp modelId="{A4DB9E77-153B-40C5-BC79-F1C216A221CC}">
      <dsp:nvSpPr>
        <dsp:cNvPr id="0" name=""/>
        <dsp:cNvSpPr/>
      </dsp:nvSpPr>
      <dsp:spPr>
        <a:xfrm>
          <a:off x="532613" y="2638234"/>
          <a:ext cx="977048" cy="977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E894AE-AE32-41DE-B4EC-5D78E487664C}">
      <dsp:nvSpPr>
        <dsp:cNvPr id="0" name=""/>
        <dsp:cNvSpPr/>
      </dsp:nvSpPr>
      <dsp:spPr>
        <a:xfrm>
          <a:off x="573005" y="3788337"/>
          <a:ext cx="10551401" cy="1022164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042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Молодёжные центры, школы искусств и учреждения дополнительного образования: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432000 российских учреждений * 35000 рублей = 15 120 000 000 рублей</a:t>
          </a:r>
          <a:endParaRPr lang="ru-RU" sz="2000" b="0" i="0" kern="1200" dirty="0">
            <a:solidFill>
              <a:schemeClr val="tx1"/>
            </a:solidFill>
          </a:endParaRPr>
        </a:p>
      </dsp:txBody>
      <dsp:txXfrm>
        <a:off x="573005" y="3788337"/>
        <a:ext cx="10551401" cy="1022164"/>
      </dsp:txXfrm>
    </dsp:sp>
    <dsp:sp modelId="{31A6A555-A5E5-4F80-9AF2-B3E4CF9169BF}">
      <dsp:nvSpPr>
        <dsp:cNvPr id="0" name=""/>
        <dsp:cNvSpPr/>
      </dsp:nvSpPr>
      <dsp:spPr>
        <a:xfrm>
          <a:off x="84481" y="3810896"/>
          <a:ext cx="977048" cy="9770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C6AC30-BF3A-4A36-AC5F-83E617411D45}">
      <dsp:nvSpPr>
        <dsp:cNvPr id="0" name=""/>
        <dsp:cNvSpPr/>
      </dsp:nvSpPr>
      <dsp:spPr>
        <a:xfrm rot="5400000">
          <a:off x="498466" y="1448803"/>
          <a:ext cx="848163" cy="965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9F9BA2-5831-45D7-A79D-5393CD6B0D07}">
      <dsp:nvSpPr>
        <dsp:cNvPr id="0" name=""/>
        <dsp:cNvSpPr/>
      </dsp:nvSpPr>
      <dsp:spPr>
        <a:xfrm>
          <a:off x="132395" y="237786"/>
          <a:ext cx="1923886" cy="1030321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Задачи, которые решены</a:t>
          </a:r>
          <a:endParaRPr lang="ru-RU" sz="2000" b="0" i="1" kern="1200" dirty="0">
            <a:solidFill>
              <a:schemeClr val="tx1"/>
            </a:solidFill>
          </a:endParaRPr>
        </a:p>
      </dsp:txBody>
      <dsp:txXfrm>
        <a:off x="182700" y="288091"/>
        <a:ext cx="1823276" cy="929711"/>
      </dsp:txXfrm>
    </dsp:sp>
    <dsp:sp modelId="{4748D6FC-53EF-408E-A178-C1A223B888D9}">
      <dsp:nvSpPr>
        <dsp:cNvPr id="0" name=""/>
        <dsp:cNvSpPr/>
      </dsp:nvSpPr>
      <dsp:spPr>
        <a:xfrm>
          <a:off x="2220656" y="459234"/>
          <a:ext cx="7228351" cy="6647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Определение и постановка целей и задач проекта; анализ внешнего и внутреннего рынка; проведение расчётов стоимости работы и установление ценообразования. 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2220656" y="459234"/>
        <a:ext cx="7228351" cy="664782"/>
      </dsp:txXfrm>
    </dsp:sp>
    <dsp:sp modelId="{51654C5F-0260-432C-8E06-C4DAB10766CF}">
      <dsp:nvSpPr>
        <dsp:cNvPr id="0" name=""/>
        <dsp:cNvSpPr/>
      </dsp:nvSpPr>
      <dsp:spPr>
        <a:xfrm rot="5400000">
          <a:off x="2286823" y="3189963"/>
          <a:ext cx="848163" cy="96560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0757B-A7C3-4FF2-834E-1A02DB704D3C}">
      <dsp:nvSpPr>
        <dsp:cNvPr id="0" name=""/>
        <dsp:cNvSpPr/>
      </dsp:nvSpPr>
      <dsp:spPr>
        <a:xfrm>
          <a:off x="1601825" y="1678952"/>
          <a:ext cx="1979199" cy="999419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План на ближайшие месяцы</a:t>
          </a:r>
          <a:endParaRPr lang="ru-RU" sz="20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650621" y="1727748"/>
        <a:ext cx="1881607" cy="901827"/>
      </dsp:txXfrm>
    </dsp:sp>
    <dsp:sp modelId="{767BA815-AD72-4B54-B0FB-213410D1EB05}">
      <dsp:nvSpPr>
        <dsp:cNvPr id="0" name=""/>
        <dsp:cNvSpPr/>
      </dsp:nvSpPr>
      <dsp:spPr>
        <a:xfrm>
          <a:off x="3623247" y="1563980"/>
          <a:ext cx="8252337" cy="18146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Разработка технического задания для создания платформы; поиск исполнителей; разработка рабочей документации для сотрудничества с исполнителями; согласование существенных условий сделки; принятие решений о заключении сделки; согласование технического задания с исполнителями; создание прототипа платформы; тестирование платформы, внесение поправок; демонстрация исправленной модели платформы; вёрстка дизайна; приёмка готового продукта от исполнителей.</a:t>
          </a:r>
          <a:endParaRPr lang="ru-RU" sz="1800" i="0" kern="1200" dirty="0">
            <a:solidFill>
              <a:schemeClr val="tx1"/>
            </a:solidFill>
          </a:endParaRPr>
        </a:p>
      </dsp:txBody>
      <dsp:txXfrm>
        <a:off x="3623247" y="1563980"/>
        <a:ext cx="8252337" cy="1814601"/>
      </dsp:txXfrm>
    </dsp:sp>
    <dsp:sp modelId="{E1A885C7-6E9D-4F73-A1F9-491B6AF84B0F}">
      <dsp:nvSpPr>
        <dsp:cNvPr id="0" name=""/>
        <dsp:cNvSpPr/>
      </dsp:nvSpPr>
      <dsp:spPr>
        <a:xfrm>
          <a:off x="3482610" y="3692073"/>
          <a:ext cx="2176879" cy="938305"/>
        </a:xfrm>
        <a:prstGeom prst="roundRect">
          <a:avLst>
            <a:gd name="adj" fmla="val 16670"/>
          </a:avLst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Долгосрочные цели</a:t>
          </a:r>
          <a:endParaRPr lang="ru-RU" sz="2000" b="0" i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28423" y="3737886"/>
        <a:ext cx="2085253" cy="846679"/>
      </dsp:txXfrm>
    </dsp:sp>
    <dsp:sp modelId="{97E0144D-457E-4E63-A89B-5C34BDE9EFA1}">
      <dsp:nvSpPr>
        <dsp:cNvPr id="0" name=""/>
        <dsp:cNvSpPr/>
      </dsp:nvSpPr>
      <dsp:spPr>
        <a:xfrm>
          <a:off x="5854751" y="3745692"/>
          <a:ext cx="4939177" cy="807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rPr>
            <a:t>Выход и рекламирование на рынке; достижение р</a:t>
          </a:r>
          <a:r>
            <a:rPr lang="ru-RU" sz="1800" i="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ентабельности проекта        за 2 года на 2%, за 3 года на 18%.</a:t>
          </a:r>
          <a:endParaRPr lang="ru-RU" sz="1800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54751" y="3745692"/>
        <a:ext cx="4939177" cy="807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B45C77D5-E8CF-CB8D-E1D3-3C9B375B00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24EF51C-4A43-2E30-D215-A8A943EB04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74B2CFC3-4764-4780-96E7-82B359BF386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692FA01-AF19-12C3-0B74-9A66C36EE7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954F8A7-E90E-E32F-8BC8-D0EF0E72CB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10117160-DDA9-4CB7-8569-6FCFFD102D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361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3132" tIns="46566" rIns="93132" bIns="46566" rtlCol="0"/>
          <a:lstStyle>
            <a:lvl1pPr algn="r">
              <a:defRPr sz="1200"/>
            </a:lvl1pPr>
          </a:lstStyle>
          <a:p>
            <a:fld id="{9D323F8A-181A-48DB-9F6D-E9C820E98E2A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2" tIns="46566" rIns="93132" bIns="4656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3132" tIns="46566" rIns="93132" bIns="4656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8214"/>
          </a:xfrm>
          <a:prstGeom prst="rect">
            <a:avLst/>
          </a:prstGeom>
        </p:spPr>
        <p:txBody>
          <a:bodyPr vert="horz" lIns="93132" tIns="46566" rIns="93132" bIns="46566" rtlCol="0" anchor="b"/>
          <a:lstStyle>
            <a:lvl1pPr algn="r">
              <a:defRPr sz="1200"/>
            </a:lvl1pPr>
          </a:lstStyle>
          <a:p>
            <a:fld id="{D7F9DE00-DBF0-411D-90E1-2BEEBAECAFE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55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0CCBA4-1454-B977-019B-7FD91D49B9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33C724D-63DD-ED30-60AD-25B1E5883B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2E7252E-665E-4B31-31F3-7C9BB615C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C788D-4070-4D74-BFD1-244AED81B9E0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6A44F7F-436E-78C6-FD12-A9CE1F40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7609723-51AA-8852-BD9C-CEABC466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822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8C8B4-4C58-4F17-F178-EAA10F85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980519C-14A1-DF7A-2348-61C186CC2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6F7B4EF-832B-B441-9CA7-F9690F069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97FC4-BF76-4E80-8783-DA75F2E5B25C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8981199-2FE4-BB31-726C-47DBC2214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007FB8-16B1-D78C-21FD-DC8AC8F3D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70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AD8CFE1-8BB0-A2E2-06FB-F316127F57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2D21A24-A6FF-2089-0C4B-C628941A7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6AC138-5D4A-13DF-DB8D-E42A66339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4469-44D3-48EA-B209-C0E7FBEBFEB6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AEF72B0-7B42-70B4-FDF0-9FABB1D6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DA55C60-1E19-80EE-DE1B-EDA694DC7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34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8AC858-12A4-A13A-4829-BECDB69D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93DEA4E-FCE7-8C18-DDAD-E781CF72E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5E3EA0-1FC4-9AA1-54AE-8E7CFE0EC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4885-9ED9-431C-B782-42AF43B0BBDF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E3EDBA-2FD1-BD30-8242-AC00F719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0F8CEE-1CB0-BDF1-9E12-9BED96264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15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6CBEB10-B328-315A-4135-F3189C362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526D64A-7B6C-6063-E837-47CBE47F3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EEEDC5-EF0C-A277-74E4-6B22788D5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7FD57-2D1E-4AE0-9B04-CA24BF01A9F0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3FA42F8-8096-6687-1E33-C195A6B6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4671EA-5FE3-F478-BEEE-401B0EEC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66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0537B9-16DD-624D-1CBA-BFA795C56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0739AEF-9C66-DCDC-2AEA-7136A8569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7A30AAB-9E02-9817-9BB8-19FFEEE75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E257FC4-3810-8A92-D345-CB2C25FC3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FE965-9C68-4A46-A978-25CF822C615B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56F8940-CAE5-2576-4CC2-816973357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C5243E3-4803-27A4-E911-DCE7E12C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5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E887E2-EA85-418C-51D6-186450EA2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A87F08-5E72-0297-4679-25F7A9F6F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DF6BFBC-FB3F-0DA1-7B07-BD8BB4803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93D0832-48DD-9C14-DACC-5373D8759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CDC3FC2-F2A0-7903-5ECC-8042FBBF1F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33128F0-60DF-8B43-3DC1-BFC5CA30F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ED207-45DD-42F4-875E-07B8A46D7EC8}" type="datetime1">
              <a:rPr lang="ru-RU" smtClean="0"/>
              <a:t>05.12.2022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05F3806-1B13-CDEF-80F8-D512B9481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A7C1BE2-3ACF-94B2-06BB-E4946E92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78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14BFC8-6EA7-3CD7-5DAC-C4440BF9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72528C9-8B6F-3A0B-7363-D9E9C3EE8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A09C-6643-4B58-A7CC-641898EA7747}" type="datetime1">
              <a:rPr lang="ru-RU" smtClean="0"/>
              <a:t>05.12.2022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35C45A-7BC0-CCA9-0919-052AE603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05A3EA0-717A-0179-0903-D44DD7040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91EB00D-DFAB-461D-0130-FA8CC7DB4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7A1DC-FC1C-478A-A24D-B0662473ABDE}" type="datetime1">
              <a:rPr lang="ru-RU" smtClean="0"/>
              <a:t>05.12.2022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8AA204-3B47-40DB-0A3E-FA05BFCD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DA35F3-C2CA-B602-8F7D-0F7573216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83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5EB92D-5F50-67AE-AEE4-A66ED605F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D946C57-B06B-F8D4-DEAD-BB0C5BBE6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C117297-DC2A-4D0E-6063-2C7416E49E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BE9144-0798-E9F0-8386-8CECD79E4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0DD25-B63E-47B3-89BD-A96EC9661866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75414D-826B-CED0-DC01-EE90E925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8E8C11-F37F-28B6-F903-C371B127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883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517E43-7BF2-1FD3-33E1-DF2E225F0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46B628B-3824-96EC-1A63-7925DF9BA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E4A6E62-1F8E-2782-D061-433A87AEE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C9CDD6-5693-C4B1-0416-5E6B53F2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6DD3-FFBE-4B16-9FFF-94DCD5E1B3CD}" type="datetime1">
              <a:rPr lang="ru-RU" smtClean="0"/>
              <a:t>05.12.2022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2A21D2C-F6C6-E222-9C40-0FC47789F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F6EAAB-A3B4-5DCF-AE29-78512EA5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17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BD6FBF-C81D-1F90-5040-EEAE5813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86A17D-9B78-DAD3-B919-EDC6F47F8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A98FBFE-D300-B771-AA42-CE2E5DD82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02F5D-D763-497D-82A5-62508E9F554A}" type="datetime1">
              <a:rPr lang="ru-RU" smtClean="0"/>
              <a:t>05.12.2022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5F83C2-A35B-DE1B-BF62-1BE0AEBB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8D58C1-AFF7-FA77-41FE-3A08A49E0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42F6C-5A78-48AC-B15F-1C52ABC4D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081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openxmlformats.org/officeDocument/2006/relationships/image" Target="../media/image8.sv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2.png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8.svg"/><Relationship Id="rId7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014" t="32700" r="26759" b="29365"/>
          <a:stretch/>
        </p:blipFill>
        <p:spPr>
          <a:xfrm>
            <a:off x="6341345" y="1742380"/>
            <a:ext cx="5756485" cy="383608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2C77C4ED-008A-1231-EA28-82A35E313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1540" t="60107" r="5845" b="22243"/>
          <a:stretch/>
        </p:blipFill>
        <p:spPr>
          <a:xfrm>
            <a:off x="488636" y="6049778"/>
            <a:ext cx="1252024" cy="54935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AD6626FE-9431-2C63-2DCB-7C7B9D5948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t="27854" r="8547" b="27627"/>
          <a:stretch/>
        </p:blipFill>
        <p:spPr>
          <a:xfrm>
            <a:off x="2019017" y="6035711"/>
            <a:ext cx="1983546" cy="603688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437C0E96-4BA9-AF77-7C83-8436904B023F}"/>
              </a:ext>
            </a:extLst>
          </p:cNvPr>
          <p:cNvCxnSpPr/>
          <p:nvPr/>
        </p:nvCxnSpPr>
        <p:spPr>
          <a:xfrm>
            <a:off x="488636" y="5871807"/>
            <a:ext cx="115636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CCE0137B-14C0-BBA4-8FF1-071D77B758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0" t="27961" r="9180" b="30500"/>
          <a:stretch/>
        </p:blipFill>
        <p:spPr>
          <a:xfrm>
            <a:off x="4335376" y="6114581"/>
            <a:ext cx="1582842" cy="53960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1EFBB050-A9FB-6C49-64FD-9E0C482ECDD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"/>
          <a:stretch/>
        </p:blipFill>
        <p:spPr>
          <a:xfrm>
            <a:off x="6341345" y="6032723"/>
            <a:ext cx="2135112" cy="74417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8893DB3C-B0D6-3442-2880-56DDC4B3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3" t="33231" r="18083" b="27590"/>
          <a:stretch/>
        </p:blipFill>
        <p:spPr>
          <a:xfrm>
            <a:off x="9033171" y="6070521"/>
            <a:ext cx="1386918" cy="62772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9E48066B-99DD-3E0C-1843-D41F3F3C04C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7"/>
          <a:stretch/>
        </p:blipFill>
        <p:spPr>
          <a:xfrm>
            <a:off x="10843216" y="5917584"/>
            <a:ext cx="874647" cy="839941"/>
          </a:xfrm>
          <a:prstGeom prst="rect">
            <a:avLst/>
          </a:prstGeom>
        </p:spPr>
      </p:pic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409A225-A5C2-3A95-8203-4A49E99D6B43}"/>
              </a:ext>
            </a:extLst>
          </p:cNvPr>
          <p:cNvSpPr txBox="1"/>
          <p:nvPr/>
        </p:nvSpPr>
        <p:spPr>
          <a:xfrm flipH="1">
            <a:off x="356255" y="2170171"/>
            <a:ext cx="9573557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800" b="1" spc="-44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/>
                <a:cs typeface="Calibri Light" panose="020F0302020204030204" pitchFamily="34" charset="0"/>
              </a:rPr>
              <a:t>Платформа искусства </a:t>
            </a:r>
            <a:endParaRPr lang="ru-RU" sz="2800" b="1" spc="-44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 Black"/>
              <a:cs typeface="Calibri Light" panose="020F0302020204030204" pitchFamily="34" charset="0"/>
            </a:endParaRPr>
          </a:p>
          <a:p>
            <a:pPr marL="39108" marR="18146">
              <a:lnSpc>
                <a:spcPct val="111800"/>
              </a:lnSpc>
              <a:spcBef>
                <a:spcPts val="628"/>
              </a:spcBef>
            </a:pPr>
            <a:r>
              <a:rPr lang="ru-RU" sz="2800" b="1" spc="-44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/>
                <a:cs typeface="Calibri Light" panose="020F0302020204030204" pitchFamily="34" charset="0"/>
              </a:rPr>
              <a:t>«</a:t>
            </a:r>
            <a:r>
              <a:rPr lang="en-US" sz="2800" b="1" spc="-44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/>
                <a:cs typeface="Calibri Light" panose="020F0302020204030204" pitchFamily="34" charset="0"/>
              </a:rPr>
              <a:t>Digital Center for Contemporary Creativity</a:t>
            </a:r>
            <a:r>
              <a:rPr lang="ru-RU" sz="2800" b="1" spc="-44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 Black"/>
                <a:cs typeface="Calibri Light" panose="020F0302020204030204" pitchFamily="34" charset="0"/>
              </a:rPr>
              <a:t>» </a:t>
            </a:r>
            <a:endParaRPr lang="ru-RU" sz="2400" b="1" spc="-2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ato"/>
              <a:cs typeface="La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BB94943-3262-D044-1EDD-771AB10EC835}"/>
              </a:ext>
            </a:extLst>
          </p:cNvPr>
          <p:cNvSpPr txBox="1"/>
          <p:nvPr/>
        </p:nvSpPr>
        <p:spPr>
          <a:xfrm flipH="1">
            <a:off x="393506" y="3457782"/>
            <a:ext cx="661689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Руководитель проекта</a:t>
            </a:r>
          </a:p>
          <a:p>
            <a:pPr>
              <a:spcBef>
                <a:spcPts val="600"/>
              </a:spcBef>
            </a:pPr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Кириченко Кристина </a:t>
            </a:r>
            <a:endParaRPr lang="ru-RU" b="1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студент группы УПп.2-21-1</a:t>
            </a:r>
          </a:p>
          <a:p>
            <a:pPr>
              <a:spcBef>
                <a:spcPts val="600"/>
              </a:spcBef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DCC73C5-EC1E-AA4C-D17F-8276F7462C0F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Проблема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C09B28D-9A07-4896-8A98-B5ED328D3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2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8087" t="14357" r="46679" b="4769"/>
          <a:stretch/>
        </p:blipFill>
        <p:spPr>
          <a:xfrm>
            <a:off x="2310619" y="3480411"/>
            <a:ext cx="3120726" cy="3073081"/>
          </a:xfrm>
          <a:prstGeom prst="rect">
            <a:avLst/>
          </a:prstGeom>
        </p:spPr>
      </p:pic>
      <p:pic>
        <p:nvPicPr>
          <p:cNvPr id="12" name="Picture 2" descr="http://molod29.ru/uploads/58d6d16f7c7f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35" t="15116" b="43209"/>
          <a:stretch/>
        </p:blipFill>
        <p:spPr bwMode="auto">
          <a:xfrm>
            <a:off x="8772528" y="4038436"/>
            <a:ext cx="3355918" cy="20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molod29.ru/uploads/58d6d16f7c7fb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47" t="56791" r="2165" b="1195"/>
          <a:stretch/>
        </p:blipFill>
        <p:spPr bwMode="auto">
          <a:xfrm>
            <a:off x="5500691" y="4038436"/>
            <a:ext cx="3271838" cy="201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0012" y="4448056"/>
            <a:ext cx="22106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100" algn="ctr">
              <a:spcBef>
                <a:spcPts val="600"/>
              </a:spcBef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Инициативы, которые молодёжь готова осуществлять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5789" y="1898166"/>
            <a:ext cx="1120042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5763" lvl="2" indent="-385763" algn="just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наше время появляется множество различных видов творческой деятельности у школьников 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молодёжи.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5763" lvl="2" indent="-385763" algn="just">
              <a:spcBef>
                <a:spcPts val="600"/>
              </a:spcBef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Многие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из них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могут определиться есть ли у них склонность к какому-либо виду творчества, не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знают,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как ее выявить и куда можно обратиться.</a:t>
            </a:r>
          </a:p>
        </p:txBody>
      </p:sp>
    </p:spTree>
    <p:extLst>
      <p:ext uri="{BB962C8B-B14F-4D97-AF65-F5344CB8AC3E}">
        <p14:creationId xmlns:p14="http://schemas.microsoft.com/office/powerpoint/2010/main" val="301877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Решение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5A6660CA-AC7D-42B6-96A7-0E64C75B7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3</a:t>
            </a:fld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785335" y="1877184"/>
            <a:ext cx="1014704" cy="706745"/>
            <a:chOff x="1356826" y="0"/>
            <a:chExt cx="1014704" cy="706745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56826" y="0"/>
              <a:ext cx="1014704" cy="706745"/>
            </a:xfrm>
            <a:prstGeom prst="roundRect">
              <a:avLst>
                <a:gd name="adj" fmla="val 166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1391333" y="34507"/>
              <a:ext cx="945690" cy="63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tx1"/>
                  </a:solidFill>
                </a:rPr>
                <a:t>1</a:t>
              </a:r>
              <a:endParaRPr lang="ru-RU" sz="3200" b="1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619105" y="5260001"/>
            <a:ext cx="1014704" cy="706745"/>
            <a:chOff x="1356826" y="0"/>
            <a:chExt cx="1014704" cy="706745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356826" y="0"/>
              <a:ext cx="1014704" cy="706745"/>
            </a:xfrm>
            <a:prstGeom prst="roundRect">
              <a:avLst>
                <a:gd name="adj" fmla="val 166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1391333" y="34507"/>
              <a:ext cx="945690" cy="63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tx1"/>
                  </a:solidFill>
                </a:rPr>
                <a:t>4</a:t>
              </a:r>
              <a:endParaRPr lang="ru-RU" sz="3200" b="1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2085120" y="2893956"/>
            <a:ext cx="1014704" cy="706745"/>
            <a:chOff x="1356826" y="0"/>
            <a:chExt cx="1014704" cy="70674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356826" y="0"/>
              <a:ext cx="1014704" cy="706745"/>
            </a:xfrm>
            <a:prstGeom prst="roundRect">
              <a:avLst>
                <a:gd name="adj" fmla="val 166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391333" y="34507"/>
              <a:ext cx="945690" cy="63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tx1"/>
                  </a:solidFill>
                </a:rPr>
                <a:t>2</a:t>
              </a:r>
              <a:endParaRPr lang="ru-RU" sz="3200" b="1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3364377" y="3978317"/>
            <a:ext cx="1014704" cy="715102"/>
            <a:chOff x="1356826" y="0"/>
            <a:chExt cx="1014704" cy="715102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1356826" y="0"/>
              <a:ext cx="1014704" cy="706745"/>
            </a:xfrm>
            <a:prstGeom prst="roundRect">
              <a:avLst>
                <a:gd name="adj" fmla="val 16670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1391333" y="77371"/>
              <a:ext cx="945690" cy="637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i="0" kern="1200" dirty="0" smtClean="0">
                  <a:solidFill>
                    <a:schemeClr val="tx1"/>
                  </a:solidFill>
                </a:rPr>
                <a:t>3</a:t>
              </a:r>
              <a:endParaRPr lang="ru-RU" sz="3200" b="1" i="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24120" y="2030501"/>
            <a:ext cx="330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платформы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06395" y="3004409"/>
            <a:ext cx="50349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помощник школьникам и молодёжи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95216" y="4020610"/>
            <a:ext cx="7433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перенаправляет клиента в нужную возрастную категорию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31232" y="5268205"/>
            <a:ext cx="6405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итогу будет </a:t>
            </a:r>
            <a:r>
              <a:rPr lang="ru-RU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отображена </a:t>
            </a:r>
            <a:r>
              <a:rPr lang="ru-RU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предрасположенность и выбор учреждения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9" name="Стрелка углом вверх 28"/>
          <p:cNvSpPr/>
          <p:nvPr/>
        </p:nvSpPr>
        <p:spPr>
          <a:xfrm rot="5400000">
            <a:off x="1155987" y="2735958"/>
            <a:ext cx="511698" cy="77640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1" name="Стрелка углом вверх 30"/>
          <p:cNvSpPr/>
          <p:nvPr/>
        </p:nvSpPr>
        <p:spPr>
          <a:xfrm rot="5400000">
            <a:off x="2456473" y="3733080"/>
            <a:ext cx="511698" cy="77640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Стрелка углом вверх 31"/>
          <p:cNvSpPr/>
          <p:nvPr/>
        </p:nvSpPr>
        <p:spPr>
          <a:xfrm rot="5400000">
            <a:off x="3700522" y="5043340"/>
            <a:ext cx="511698" cy="77640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16066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Рынок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E72289DF-C40D-460C-8CE3-64967061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4</a:t>
            </a:fld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63824666"/>
              </p:ext>
            </p:extLst>
          </p:nvPr>
        </p:nvGraphicFramePr>
        <p:xfrm>
          <a:off x="526954" y="1612339"/>
          <a:ext cx="11195654" cy="5080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172" descr="C:\Users\pankratov.in\YandexDisk\!NTI\DOCS\ProjectPresentation\icons\PNG\256\32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5" y="3243035"/>
            <a:ext cx="686028" cy="6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6" descr="C:\Users\pankratov.in\YandexDisk\!NTI\DOCS\ProjectPresentation\icons\PNG\256\29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435" y="4382667"/>
            <a:ext cx="686028" cy="74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6" descr="C:\Users\pankratov.in\YandexDisk\!NTI\DOCS\ProjectPresentation\icons\PNG\256\116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1" y="1988967"/>
            <a:ext cx="682795" cy="77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1" descr="C:\Users\pankratov.in\YandexDisk\!NTI\DOCS\ProjectPresentation\icons\PNG\256\479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08" y="5577430"/>
            <a:ext cx="750640" cy="75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Конкурентный анализ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A6164902-E50D-43C9-A3A2-D53EA385DD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1113003"/>
              </p:ext>
            </p:extLst>
          </p:nvPr>
        </p:nvGraphicFramePr>
        <p:xfrm>
          <a:off x="273377" y="1630317"/>
          <a:ext cx="11718280" cy="502547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355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576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86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2191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060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Параметр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Создаваемый 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</a:rPr>
                        <a:t>продукт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Основные конкуренты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73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solidFill>
                            <a:srgbClr val="03AD3C"/>
                          </a:solidFill>
                        </a:rPr>
                        <a:t>Платформа искусства «</a:t>
                      </a:r>
                      <a:r>
                        <a:rPr lang="en-US" sz="1400" b="1" dirty="0" smtClean="0">
                          <a:solidFill>
                            <a:srgbClr val="03AD3C"/>
                          </a:solidFill>
                        </a:rPr>
                        <a:t>Digital Center for Contemporary Creativity»</a:t>
                      </a:r>
                      <a:endParaRPr lang="ru-RU" sz="1400" b="1" dirty="0">
                        <a:solidFill>
                          <a:srgbClr val="03AD3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Агентство стратегических инициатив по продвижению новых проектов (АСИ)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1" dirty="0" smtClean="0"/>
                        <a:t>Росмолодежь форум Арт-кластер «Таврида»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9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Уникальность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rgbClr val="03AD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Наша задача заключается в том, что на нашей платформе вы сможете полностью погрузиться в интересующую вас тему, также вы можете оформить все в своём стиле, чтобы прохождение было в радость.</a:t>
                      </a:r>
                      <a:endParaRPr lang="ru-RU" sz="1400" b="0" dirty="0">
                        <a:solidFill>
                          <a:srgbClr val="03AD3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Чтобы у каждого была возможность проявить себя и реализовать свои проекты. Нужно объединить ресурсы государства и негосударственного сектора.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 нас с командой есть мечта – стать «Кремниевой долиной» для российских творцов: создать среду, в которой у молодёжи были бы возможности получать образование, разрабатывать и запускать новые проекты.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Технология</a:t>
                      </a:r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  <a:endParaRPr lang="ru-RU" sz="14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rgbClr val="03AD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Развитие онлайн платформ, искусственный интеллект, блокчейн</a:t>
                      </a:r>
                      <a:endParaRPr lang="ru-RU" sz="1400" b="0" dirty="0">
                        <a:solidFill>
                          <a:srgbClr val="03AD3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ICO-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проекты, развитие онлайн платформ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ICO-</a:t>
                      </a: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проекты, развитие онлайн платформ</a:t>
                      </a: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Привлекательность 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rgbClr val="03AD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Высококвалифицированные эксперты во всех направлениях, современные образовательные программы, внедрение передовых технологий, индивидуальное рабочее пространство</a:t>
                      </a:r>
                      <a:endParaRPr lang="ru-RU" sz="1400" b="0" dirty="0">
                        <a:solidFill>
                          <a:srgbClr val="03AD3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Внедрение передовых технологий, новые образовательные процессы, комфортная социальная среда, развитие внутреннего туризма, преобразование городов и сел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прикладного искусства, цифровые технологии в культуре и искусстве, современные образовательные форматы, нетворкинг</a:t>
                      </a:r>
                    </a:p>
                  </a:txBody>
                  <a:tcPr marL="91438" marR="91438" marT="45703" marB="45703" anchor="ctr"/>
                </a:tc>
              </a:tr>
              <a:tr h="4763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Цена</a:t>
                      </a:r>
                      <a:endParaRPr lang="ru-RU" sz="1400" b="1" i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rgbClr val="03AD3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35000 руб.</a:t>
                      </a:r>
                      <a:endParaRPr lang="ru-RU" sz="1400" b="0" dirty="0">
                        <a:solidFill>
                          <a:srgbClr val="03AD3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закрытом доступе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закрытом доступе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3" marB="45703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7C12DA05-4888-4DA1-BE40-9D4A5609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85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Бизнес-модель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F1DA6198-910C-4AD3-8A96-B1B51ABE3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6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195164"/>
              </p:ext>
            </p:extLst>
          </p:nvPr>
        </p:nvGraphicFramePr>
        <p:xfrm>
          <a:off x="228598" y="1666983"/>
          <a:ext cx="11763051" cy="508284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965360"/>
                <a:gridCol w="2739861"/>
                <a:gridCol w="1176305"/>
                <a:gridCol w="1176305"/>
                <a:gridCol w="2352610"/>
                <a:gridCol w="2352610"/>
              </a:tblGrid>
              <a:tr h="432858"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8. Ключевые </a:t>
                      </a:r>
                      <a:r>
                        <a:rPr lang="ru-RU" sz="1400" b="1" dirty="0" smtClean="0">
                          <a:effectLst/>
                        </a:rPr>
                        <a:t>партнёры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3" marR="15773" marT="10516" marB="105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7. Ключевые действия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3" marR="15773" marT="10516" marB="105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2. Ключевые ценности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3" marR="15773" marT="10516" marB="105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4. Взаимоотношения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с клиентами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3" marR="15773" marT="10516" marB="105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400" b="1" dirty="0">
                          <a:effectLst/>
                        </a:rPr>
                        <a:t>1.Сегменты</a:t>
                      </a:r>
                      <a:br>
                        <a:rPr lang="ru-RU" sz="1400" b="1" dirty="0">
                          <a:effectLst/>
                        </a:rPr>
                      </a:br>
                      <a:r>
                        <a:rPr lang="ru-RU" sz="1400" b="1" dirty="0">
                          <a:effectLst/>
                        </a:rPr>
                        <a:t>потребителей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773" marR="15773" marT="10516" marB="10516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788300">
                <a:tc rowSpan="3">
                  <a:txBody>
                    <a:bodyPr/>
                    <a:lstStyle/>
                    <a:p>
                      <a:pPr rtl="0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Министерство образования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Веб-дизайнер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IT-маркетолог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773" marR="15773" marT="10516" marB="10516"/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Идеальное состояние паспорта проекта, для дальнейшей разработки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Анализ рынка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Составление технического задания 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Поиск специалистов для разработки платформы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Поиск партнёров, поставщиков и инвесторов </a:t>
                      </a:r>
                    </a:p>
                  </a:txBody>
                  <a:tcPr marL="15773" marR="15773" marT="10516" marB="10516"/>
                </a:tc>
                <a:tc rowSpan="3" gridSpan="2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Ценность заключается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том, что мы с помощью нашей платформы поможем школьникам и молодёжи выбрать наиболее близкое по душе виды творческой деятельности. </a:t>
                      </a:r>
                      <a:endParaRPr lang="ru-RU" sz="13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Направим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клиентов в нужное русло для дальнейшего выбора. 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каждого сегмента потребителей будут предложены конкретные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задания, где в конце платформа поможет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выбрать молодёжный центр, школу искусств или учреждение дополнительного образования. </a:t>
                      </a:r>
                    </a:p>
                  </a:txBody>
                  <a:tcPr marL="15773" marR="15773" marT="10516" marB="10516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1.Особая персональная поддержка (чат-бот)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2.Автоматизированное обслуживание 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3.Сообщество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(для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лучшего понимания и более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тёплых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отношений с клиентами, будут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используется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сообщества в социальных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сетях)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773" marR="15773" marT="10516" marB="10516"/>
                </a:tc>
                <a:tc rowSpan="3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Родители школьников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6-12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 и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13-17 лет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2.Студенты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18-25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3.Молодёжь: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26-35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Молодёжные центры, школы искусств и учреждения дополнительного образования</a:t>
                      </a:r>
                    </a:p>
                  </a:txBody>
                  <a:tcPr marL="15773" marR="15773" marT="10516" marB="10516"/>
                </a:tc>
              </a:tr>
              <a:tr h="226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>
                          <a:effectLst/>
                        </a:rPr>
                        <a:t>6. Ключевые ресурсы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5773" marR="15773" marT="10516" marB="105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400" b="1" kern="1200" dirty="0">
                          <a:effectLst/>
                        </a:rPr>
                        <a:t>3. Каналы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5773" marR="15773" marT="10516" marB="105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7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Команда проекта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Оборудование/программы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 Команда IT-специалистов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Методолог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Психолог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Финансовые ресурсы </a:t>
                      </a:r>
                    </a:p>
                  </a:txBody>
                  <a:tcPr marL="15773" marR="15773" marT="10516" marB="10516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1.Реклама в интернете (настройка таргетированной рекламы)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2.СМИ (радио, телевидение)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3.Социальные сети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4.Сарафанное радио</a:t>
                      </a:r>
                    </a:p>
                  </a:txBody>
                  <a:tcPr marL="15773" marR="15773" marT="10516" marB="10516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6595">
                <a:tc gridSpan="3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kern="1200" dirty="0">
                          <a:effectLst/>
                        </a:rPr>
                        <a:t>9. Структура расходов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5773" marR="15773" marT="10516" marB="105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400" b="1" kern="1200" dirty="0">
                          <a:effectLst/>
                        </a:rPr>
                        <a:t>5. Потоки доходов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15773" marR="15773" marT="10516" marB="105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7519">
                <a:tc gridSpan="3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1.Зарплата сотрудникам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2.Покупка необходимых программ IT-специалистам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3.Расходы на поддержание платформы</a:t>
                      </a:r>
                      <a:b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4.Налоги</a:t>
                      </a:r>
                      <a:b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5.Прочие</a:t>
                      </a:r>
                      <a:r>
                        <a:rPr lang="ru-RU" sz="13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расходы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1.Продажа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доступа к платформе на 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определённое </a:t>
                      </a:r>
                      <a:r>
                        <a:rPr lang="ru-RU" sz="13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компьютеров (20 шт.) молодёжным центрам, школам искусств и учебным заведениям (35000 рублей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algn="l" defTabSz="914400" rtl="0" eaLnBrk="1" fontAlgn="t" latinLnBrk="0" hangingPunct="1"/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2.Маркетинг</a:t>
                      </a:r>
                      <a:endParaRPr lang="ru-RU" sz="13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5773" marR="15773" marT="10516" marB="1051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61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Стратегия развития</a:t>
            </a:r>
          </a:p>
        </p:txBody>
      </p:sp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E83187F3-D5AF-45F1-82A2-8E36AA10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7</a:t>
            </a:fld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68267471"/>
              </p:ext>
            </p:extLst>
          </p:nvPr>
        </p:nvGraphicFramePr>
        <p:xfrm>
          <a:off x="241246" y="1697689"/>
          <a:ext cx="11887201" cy="4900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319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4" y="963743"/>
            <a:ext cx="5606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Verdana" panose="020B0604030504040204" pitchFamily="34" charset="0"/>
                <a:ea typeface="Verdana" panose="020B0604030504040204" pitchFamily="34" charset="0"/>
              </a:rPr>
              <a:t>Команда</a:t>
            </a:r>
          </a:p>
        </p:txBody>
      </p:sp>
      <p:sp>
        <p:nvSpPr>
          <p:cNvPr id="13" name="Номер слайда 6">
            <a:extLst>
              <a:ext uri="{FF2B5EF4-FFF2-40B4-BE49-F238E27FC236}">
                <a16:creationId xmlns="" xmlns:a16="http://schemas.microsoft.com/office/drawing/2014/main" id="{A239D705-F157-44A4-BEBD-F903AF8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8</a:t>
            </a:fld>
            <a:endParaRPr lang="ru-RU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3923934" y="1552867"/>
            <a:ext cx="51541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Кириченко Кристина Павловна УПп. 2-21-1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11636" y="3244728"/>
            <a:ext cx="544655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Щербакова Анастасия Сергеевна УПп. 1-21-1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14232" y="4947878"/>
            <a:ext cx="563449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Сайманова Диана Диловаршоховна УПп. 1-21-1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296370" y="3244728"/>
            <a:ext cx="479336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Мыкало Татьяна Сергеевна УПп. 1-21-1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01563" y="4947878"/>
            <a:ext cx="49684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Кургузова Юлия Сергеевна УПп. 2-19-1</a:t>
            </a:r>
          </a:p>
        </p:txBody>
      </p:sp>
      <p:pic>
        <p:nvPicPr>
          <p:cNvPr id="33" name="Picture 3" descr="https://sun9-27.userapi.com/impg/YG7Y7WdafhAJ9Y90PAsrUQUJzqFTJPSNjjpRog/i3y-CoEIjtk.jpg?size=1620x2160&amp;quality=95&amp;sign=5d6eafbf223a7e6bd31e686e94d65cd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69" y="3764522"/>
            <a:ext cx="803270" cy="1071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https://sun2.sibirix.userapi.com/impg/gZLyqShAYTOBZ0ndMhC2IvhXNwWYEHQO854xnQ/KbT279byvbI.jpg?size=1620x2160&amp;quality=96&amp;sign=5edfe17e4076a464170ed86eb4097537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913" y="5420049"/>
            <a:ext cx="803270" cy="11118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695216" y="2003514"/>
            <a:ext cx="6577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Руководитель проекта, координатор </a:t>
            </a:r>
          </a:p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(Менеджмент проекта, планирование проекта, организация задач, поддержание духа лидерства, мониторинг, коммуникация)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327053" y="5315728"/>
            <a:ext cx="47935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Исполнитель (Превращает планы и концепции в практические рабочие процедуры, систематически и эффективно выполняет принятые обязательства)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300087" y="3735504"/>
            <a:ext cx="4756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Генератор идей (Создание новых нестандартных предложений и решений сложных комплексных проблем)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488156" y="3885907"/>
            <a:ext cx="3887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Реализатор (Сбор </a:t>
            </a:r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информации о потребностях)</a:t>
            </a:r>
          </a:p>
        </p:txBody>
      </p:sp>
      <p:pic>
        <p:nvPicPr>
          <p:cNvPr id="40" name="Picture 2" descr="https://sun9-3.userapi.com/impg/sXjlMHussQjvQKJ-aqajo0_4M-0WydC8jHgAog/_wuVy4LrqwU.jpg?size=1440x1920&amp;quality=95&amp;sign=871304ea4838d64625591fe39c9b39b3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0" r="8407"/>
          <a:stretch/>
        </p:blipFill>
        <p:spPr bwMode="auto">
          <a:xfrm>
            <a:off x="570769" y="5421261"/>
            <a:ext cx="802174" cy="110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https://sun9-56.userapi.com/impg/TnOEs84HQrUkykoYE6rrnkv2yOGSqqjW6RqQ3A/EARBoP1yjIk.jpg?size=1440x1920&amp;quality=95&amp;sign=2c7fc7d2c91cbb4590c7759bf51409b1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1"/>
          <a:stretch/>
        </p:blipFill>
        <p:spPr bwMode="auto">
          <a:xfrm>
            <a:off x="3689257" y="2076364"/>
            <a:ext cx="836136" cy="10525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https://sun9-66.userapi.com/impg/4HxzhWMV2bXTpCDgeUcV1RuFWLfWbzYzthHK0A/IKZYl708j8Y.jpg?size=514x1080&amp;quality=95&amp;sign=2db49e87b936c85dcb724e825651224f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499" y="3764522"/>
            <a:ext cx="668097" cy="10952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8156" y="5388756"/>
            <a:ext cx="46628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Дипломат (Предотвращение межличностных проблем, появляющихся в команде, что позволяет работать эффективнее)</a:t>
            </a:r>
          </a:p>
        </p:txBody>
      </p:sp>
    </p:spTree>
    <p:extLst>
      <p:ext uri="{BB962C8B-B14F-4D97-AF65-F5344CB8AC3E}">
        <p14:creationId xmlns:p14="http://schemas.microsoft.com/office/powerpoint/2010/main" val="14372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="" xmlns:a16="http://schemas.microsoft.com/office/drawing/2014/main" id="{43D37F94-E316-4B15-C863-A320AF8ECFC2}"/>
              </a:ext>
            </a:extLst>
          </p:cNvPr>
          <p:cNvCxnSpPr>
            <a:cxnSpLocks/>
          </p:cNvCxnSpPr>
          <p:nvPr/>
        </p:nvCxnSpPr>
        <p:spPr>
          <a:xfrm flipV="1">
            <a:off x="393509" y="910767"/>
            <a:ext cx="10226541" cy="19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20F01D-DF34-551C-5F4B-B2F79967B30D}"/>
              </a:ext>
            </a:extLst>
          </p:cNvPr>
          <p:cNvSpPr txBox="1"/>
          <p:nvPr/>
        </p:nvSpPr>
        <p:spPr>
          <a:xfrm>
            <a:off x="356256" y="202881"/>
            <a:ext cx="86779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3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АКСЕЛЕРАЦИОННАЯ ПРОГРАММА </a:t>
            </a:r>
          </a:p>
          <a:p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Красноярского института железнодорожного транспорта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2A2AC84-B902-F926-F5DF-D045E47882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26146" t="11764" r="26646" b="38265"/>
          <a:stretch/>
        </p:blipFill>
        <p:spPr>
          <a:xfrm>
            <a:off x="9775992" y="48338"/>
            <a:ext cx="2352455" cy="1400700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BE68323-1866-6E4E-148C-DEC49B08B055}"/>
              </a:ext>
            </a:extLst>
          </p:cNvPr>
          <p:cNvCxnSpPr>
            <a:cxnSpLocks/>
          </p:cNvCxnSpPr>
          <p:nvPr/>
        </p:nvCxnSpPr>
        <p:spPr>
          <a:xfrm>
            <a:off x="523346" y="1552867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3DE7DCC2-14A1-F835-433A-5CEE7E1E9E20}"/>
              </a:ext>
            </a:extLst>
          </p:cNvPr>
          <p:cNvCxnSpPr>
            <a:cxnSpLocks/>
          </p:cNvCxnSpPr>
          <p:nvPr/>
        </p:nvCxnSpPr>
        <p:spPr>
          <a:xfrm>
            <a:off x="523346" y="1549650"/>
            <a:ext cx="291160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048C2A-C06E-412E-8756-CA887A186BCA}"/>
              </a:ext>
            </a:extLst>
          </p:cNvPr>
          <p:cNvSpPr txBox="1"/>
          <p:nvPr/>
        </p:nvSpPr>
        <p:spPr>
          <a:xfrm flipH="1">
            <a:off x="489873" y="963743"/>
            <a:ext cx="67404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изитка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Номер слайда 6">
            <a:extLst>
              <a:ext uri="{FF2B5EF4-FFF2-40B4-BE49-F238E27FC236}">
                <a16:creationId xmlns="" xmlns:a16="http://schemas.microsoft.com/office/drawing/2014/main" id="{74CD73C0-C801-473E-A4EC-594BCF73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8450" y="6328070"/>
            <a:ext cx="2743200" cy="365125"/>
          </a:xfrm>
        </p:spPr>
        <p:txBody>
          <a:bodyPr/>
          <a:lstStyle/>
          <a:p>
            <a:fld id="{35C42F6C-5A78-48AC-B15F-1C52ABC4DCFD}" type="slidenum">
              <a:rPr lang="ru-RU" sz="1800" smtClean="0"/>
              <a:pPr/>
              <a:t>9</a:t>
            </a:fld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415" y="2920122"/>
            <a:ext cx="2393337" cy="244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8238" y="1662501"/>
            <a:ext cx="6096000" cy="16825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algn="ctr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Платформа искусства </a:t>
            </a:r>
          </a:p>
          <a:p>
            <a:pPr marL="0" lvl="2" algn="ctr">
              <a:spcBef>
                <a:spcPts val="225"/>
              </a:spcBef>
              <a:spcAft>
                <a:spcPts val="225"/>
              </a:spcAft>
              <a:buClr>
                <a:srgbClr val="0084B4"/>
              </a:buClr>
              <a:buSzPct val="100000"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Digital Center for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Contemporary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Creativity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поможет школьникам и молодёжи с выбором близкого по душе направления творческой деятельности.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00034" y="5341965"/>
            <a:ext cx="46101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Кристина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Кириченко                                                                                                                           Тел. +7 923 325-61-66,                                                                                                                     kristina2003453@gmail.com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/>
          <a:srcRect l="41014" t="32700" r="26759" b="29365"/>
          <a:stretch/>
        </p:blipFill>
        <p:spPr>
          <a:xfrm>
            <a:off x="964934" y="3240358"/>
            <a:ext cx="5342605" cy="344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00034" y="2054660"/>
            <a:ext cx="4763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Готовы к сотрудничеству и </a:t>
            </a:r>
            <a:endParaRPr lang="ru-RU" sz="2000" b="1" dirty="0" smtClean="0">
              <a:solidFill>
                <a:srgbClr val="0070C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взять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в команду разработчиков!</a:t>
            </a:r>
          </a:p>
        </p:txBody>
      </p:sp>
    </p:spTree>
    <p:extLst>
      <p:ext uri="{BB962C8B-B14F-4D97-AF65-F5344CB8AC3E}">
        <p14:creationId xmlns:p14="http://schemas.microsoft.com/office/powerpoint/2010/main" val="272728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3677</TotalTime>
  <Words>834</Words>
  <Application>Microsoft Office PowerPoint</Application>
  <PresentationFormat>Произвольный</PresentationFormat>
  <Paragraphs>121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Вячеслав</dc:creator>
  <cp:lastModifiedBy>Asus</cp:lastModifiedBy>
  <cp:revision>142</cp:revision>
  <cp:lastPrinted>2022-10-12T07:24:32Z</cp:lastPrinted>
  <dcterms:created xsi:type="dcterms:W3CDTF">2022-09-30T12:54:28Z</dcterms:created>
  <dcterms:modified xsi:type="dcterms:W3CDTF">2022-12-05T14:28:20Z</dcterms:modified>
</cp:coreProperties>
</file>