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31"/>
  </p:notesMasterIdLst>
  <p:sldIdLst>
    <p:sldId id="256" r:id="rId2"/>
    <p:sldId id="297" r:id="rId3"/>
    <p:sldId id="259" r:id="rId4"/>
    <p:sldId id="298" r:id="rId5"/>
    <p:sldId id="299" r:id="rId6"/>
    <p:sldId id="301" r:id="rId7"/>
    <p:sldId id="302" r:id="rId8"/>
    <p:sldId id="262" r:id="rId9"/>
    <p:sldId id="260" r:id="rId10"/>
    <p:sldId id="261" r:id="rId11"/>
    <p:sldId id="308" r:id="rId12"/>
    <p:sldId id="258" r:id="rId13"/>
    <p:sldId id="303" r:id="rId14"/>
    <p:sldId id="267" r:id="rId15"/>
    <p:sldId id="304" r:id="rId16"/>
    <p:sldId id="265" r:id="rId17"/>
    <p:sldId id="305" r:id="rId18"/>
    <p:sldId id="306" r:id="rId19"/>
    <p:sldId id="263" r:id="rId20"/>
    <p:sldId id="307" r:id="rId21"/>
    <p:sldId id="309" r:id="rId22"/>
    <p:sldId id="310" r:id="rId23"/>
    <p:sldId id="313" r:id="rId24"/>
    <p:sldId id="311" r:id="rId25"/>
    <p:sldId id="314" r:id="rId26"/>
    <p:sldId id="269" r:id="rId27"/>
    <p:sldId id="315" r:id="rId28"/>
    <p:sldId id="316" r:id="rId29"/>
    <p:sldId id="31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7A4482-E5F0-444F-ABBC-FFB60C856712}">
  <a:tblStyle styleId="{CC7A4482-E5F0-444F-ABBC-FFB60C856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70F4E-89E6-4025-8C87-95749A3151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EB10B-E06B-4560-AFF1-AF6904DE4060}">
      <dgm:prSet phldrT="[Текст]" custT="1"/>
      <dgm:spPr/>
      <dgm:t>
        <a:bodyPr/>
        <a:lstStyle/>
        <a:p>
          <a:r>
            <a:rPr lang="ru-RU" sz="2000" b="0" i="0" u="none" strike="noStrike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gm:t>
    </dgm:pt>
    <dgm:pt modelId="{F10B12B6-E24B-4B4E-A000-49F953C42359}" type="parTrans" cxnId="{2D2AA6A2-6220-40DD-A666-B4F3F03AD871}">
      <dgm:prSet/>
      <dgm:spPr/>
      <dgm:t>
        <a:bodyPr/>
        <a:lstStyle/>
        <a:p>
          <a:endParaRPr lang="ru-RU"/>
        </a:p>
      </dgm:t>
    </dgm:pt>
    <dgm:pt modelId="{80523D6B-D105-47CF-93A2-669E9CC1D87A}" type="sibTrans" cxnId="{2D2AA6A2-6220-40DD-A666-B4F3F03AD871}">
      <dgm:prSet/>
      <dgm:spPr/>
      <dgm:t>
        <a:bodyPr/>
        <a:lstStyle/>
        <a:p>
          <a:endParaRPr lang="ru-RU"/>
        </a:p>
      </dgm:t>
    </dgm:pt>
    <dgm:pt modelId="{F9E55ADA-3532-4120-829E-5CDF42DEE35E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Классификация</a:t>
          </a:r>
          <a:r>
            <a:rPr lang="ru-RU" sz="2000" b="0" i="0" u="none" strike="noStrike" kern="1200" cap="none" baseline="0" dirty="0">
              <a:solidFill>
                <a:srgbClr val="434343"/>
              </a:solidFill>
              <a:latin typeface="Exo 2"/>
              <a:ea typeface="Exo 2"/>
              <a:cs typeface="Exo 2"/>
            </a:rPr>
            <a:t> производственных процессов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69AEEF17-BED1-49A8-9788-F6084C0BE6AA}" type="parTrans" cxnId="{96A046E1-68EB-4F2E-A95F-4751C7AC43BB}">
      <dgm:prSet/>
      <dgm:spPr/>
      <dgm:t>
        <a:bodyPr/>
        <a:lstStyle/>
        <a:p>
          <a:endParaRPr lang="ru-RU"/>
        </a:p>
      </dgm:t>
    </dgm:pt>
    <dgm:pt modelId="{1D526678-7E01-4AC9-BC0F-05E4A605D6D6}" type="sibTrans" cxnId="{96A046E1-68EB-4F2E-A95F-4751C7AC43BB}">
      <dgm:prSet/>
      <dgm:spPr/>
      <dgm:t>
        <a:bodyPr/>
        <a:lstStyle/>
        <a:p>
          <a:endParaRPr lang="ru-RU"/>
        </a:p>
      </dgm:t>
    </dgm:pt>
    <dgm:pt modelId="{549D6262-1626-4BFA-BC8B-3319F70A92AB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Производственный цикл: структура и длительность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A56BF417-F1D8-43E7-A16B-7C899BB11C60}" type="parTrans" cxnId="{81646E77-03A0-4CF5-BA6A-AF64239108E3}">
      <dgm:prSet/>
      <dgm:spPr/>
      <dgm:t>
        <a:bodyPr/>
        <a:lstStyle/>
        <a:p>
          <a:endParaRPr lang="ru-RU"/>
        </a:p>
      </dgm:t>
    </dgm:pt>
    <dgm:pt modelId="{A3C12D8E-66C2-46D7-92A4-92DE376495EC}" type="sibTrans" cxnId="{81646E77-03A0-4CF5-BA6A-AF64239108E3}">
      <dgm:prSet/>
      <dgm:spPr/>
      <dgm:t>
        <a:bodyPr/>
        <a:lstStyle/>
        <a:p>
          <a:endParaRPr lang="ru-RU"/>
        </a:p>
      </dgm:t>
    </dgm:pt>
    <dgm:pt modelId="{75BF6021-C443-405B-8ECF-09F3C48E9DC0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Движение</a:t>
          </a:r>
          <a:r>
            <a:rPr lang="ru-RU" sz="2000" b="0" i="0" u="none" strike="noStrike" kern="1200" cap="none" baseline="0" dirty="0">
              <a:solidFill>
                <a:srgbClr val="434343"/>
              </a:solidFill>
              <a:latin typeface="Exo 2"/>
              <a:ea typeface="Exo 2"/>
              <a:cs typeface="Exo 2"/>
            </a:rPr>
            <a:t> предметов труда во времени и пространстве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ACB1E05D-E6A9-4202-BC17-06BC00B7ECA0}" type="parTrans" cxnId="{10731069-94A9-42D9-A9BE-0C1CD7DCCF40}">
      <dgm:prSet/>
      <dgm:spPr/>
      <dgm:t>
        <a:bodyPr/>
        <a:lstStyle/>
        <a:p>
          <a:endParaRPr lang="ru-RU"/>
        </a:p>
      </dgm:t>
    </dgm:pt>
    <dgm:pt modelId="{E19093D3-1A47-4791-BDF8-0D36DE3437E2}" type="sibTrans" cxnId="{10731069-94A9-42D9-A9BE-0C1CD7DCCF40}">
      <dgm:prSet/>
      <dgm:spPr/>
      <dgm:t>
        <a:bodyPr/>
        <a:lstStyle/>
        <a:p>
          <a:endParaRPr lang="ru-RU"/>
        </a:p>
      </dgm:t>
    </dgm:pt>
    <dgm:pt modelId="{5E598B8A-8163-4AEA-99B9-A4536D23A932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Производственные поточные линии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gm:t>
    </dgm:pt>
    <dgm:pt modelId="{3D7AD6C9-6458-46E8-8A30-7AA0E5352A4E}" type="sibTrans" cxnId="{DF8E41A7-3887-4D6E-824E-FD0BC565C2F8}">
      <dgm:prSet/>
      <dgm:spPr/>
      <dgm:t>
        <a:bodyPr/>
        <a:lstStyle/>
        <a:p>
          <a:endParaRPr lang="ru-RU"/>
        </a:p>
      </dgm:t>
    </dgm:pt>
    <dgm:pt modelId="{93292FDA-561D-4F10-8B74-EE2638794127}" type="parTrans" cxnId="{DF8E41A7-3887-4D6E-824E-FD0BC565C2F8}">
      <dgm:prSet/>
      <dgm:spPr/>
      <dgm:t>
        <a:bodyPr/>
        <a:lstStyle/>
        <a:p>
          <a:endParaRPr lang="ru-RU"/>
        </a:p>
      </dgm:t>
    </dgm:pt>
    <dgm:pt modelId="{466F4376-1F94-45B7-BC77-9FBF4607D916}" type="pres">
      <dgm:prSet presAssocID="{AB270F4E-89E6-4025-8C87-95749A3151AB}" presName="vert0" presStyleCnt="0">
        <dgm:presLayoutVars>
          <dgm:dir/>
          <dgm:animOne val="branch"/>
          <dgm:animLvl val="lvl"/>
        </dgm:presLayoutVars>
      </dgm:prSet>
      <dgm:spPr/>
    </dgm:pt>
    <dgm:pt modelId="{8D9355C0-1B92-4668-AF4E-D254DC1C4DF6}" type="pres">
      <dgm:prSet presAssocID="{11AEB10B-E06B-4560-AFF1-AF6904DE4060}" presName="thickLine" presStyleLbl="alignNode1" presStyleIdx="0" presStyleCnt="1"/>
      <dgm:spPr/>
    </dgm:pt>
    <dgm:pt modelId="{4E140740-C018-4573-BD82-6556E8A92F9A}" type="pres">
      <dgm:prSet presAssocID="{11AEB10B-E06B-4560-AFF1-AF6904DE4060}" presName="horz1" presStyleCnt="0"/>
      <dgm:spPr/>
    </dgm:pt>
    <dgm:pt modelId="{EE660969-8CB7-4BED-AA96-3BD60A438911}" type="pres">
      <dgm:prSet presAssocID="{11AEB10B-E06B-4560-AFF1-AF6904DE4060}" presName="tx1" presStyleLbl="revTx" presStyleIdx="0" presStyleCnt="5"/>
      <dgm:spPr/>
    </dgm:pt>
    <dgm:pt modelId="{CCD6FE91-AD4C-49DA-8674-450414578892}" type="pres">
      <dgm:prSet presAssocID="{11AEB10B-E06B-4560-AFF1-AF6904DE4060}" presName="vert1" presStyleCnt="0"/>
      <dgm:spPr/>
    </dgm:pt>
    <dgm:pt modelId="{B2DE09AA-EDC9-46E4-B229-743F7A28B9F9}" type="pres">
      <dgm:prSet presAssocID="{F9E55ADA-3532-4120-829E-5CDF42DEE35E}" presName="vertSpace2a" presStyleCnt="0"/>
      <dgm:spPr/>
    </dgm:pt>
    <dgm:pt modelId="{9508523A-6934-41FC-82A5-D2DD2B5DFD24}" type="pres">
      <dgm:prSet presAssocID="{F9E55ADA-3532-4120-829E-5CDF42DEE35E}" presName="horz2" presStyleCnt="0"/>
      <dgm:spPr/>
    </dgm:pt>
    <dgm:pt modelId="{FF9B04F4-C03F-4F74-A96B-379B59F1527B}" type="pres">
      <dgm:prSet presAssocID="{F9E55ADA-3532-4120-829E-5CDF42DEE35E}" presName="horzSpace2" presStyleCnt="0"/>
      <dgm:spPr/>
    </dgm:pt>
    <dgm:pt modelId="{413FB2CB-A4CF-444F-A2F3-17E15869947E}" type="pres">
      <dgm:prSet presAssocID="{F9E55ADA-3532-4120-829E-5CDF42DEE35E}" presName="tx2" presStyleLbl="revTx" presStyleIdx="1" presStyleCnt="5"/>
      <dgm:spPr/>
    </dgm:pt>
    <dgm:pt modelId="{8837A326-E5F6-4678-B834-BD8AEC7D3E76}" type="pres">
      <dgm:prSet presAssocID="{F9E55ADA-3532-4120-829E-5CDF42DEE35E}" presName="vert2" presStyleCnt="0"/>
      <dgm:spPr/>
    </dgm:pt>
    <dgm:pt modelId="{14B4E199-5478-4F61-A66B-03BAA775E654}" type="pres">
      <dgm:prSet presAssocID="{F9E55ADA-3532-4120-829E-5CDF42DEE35E}" presName="thinLine2b" presStyleLbl="callout" presStyleIdx="0" presStyleCnt="4"/>
      <dgm:spPr/>
    </dgm:pt>
    <dgm:pt modelId="{9FE7118B-3855-40FD-9C47-DC4996C246CD}" type="pres">
      <dgm:prSet presAssocID="{F9E55ADA-3532-4120-829E-5CDF42DEE35E}" presName="vertSpace2b" presStyleCnt="0"/>
      <dgm:spPr/>
    </dgm:pt>
    <dgm:pt modelId="{B13C1A2D-E27B-4F7C-9FC8-51E02D5C22B7}" type="pres">
      <dgm:prSet presAssocID="{549D6262-1626-4BFA-BC8B-3319F70A92AB}" presName="horz2" presStyleCnt="0"/>
      <dgm:spPr/>
    </dgm:pt>
    <dgm:pt modelId="{AD0FC9B2-6C1F-464A-9A0A-DF2EF8BAB6B0}" type="pres">
      <dgm:prSet presAssocID="{549D6262-1626-4BFA-BC8B-3319F70A92AB}" presName="horzSpace2" presStyleCnt="0"/>
      <dgm:spPr/>
    </dgm:pt>
    <dgm:pt modelId="{146EF442-77FC-48E3-8B4E-041988C942A3}" type="pres">
      <dgm:prSet presAssocID="{549D6262-1626-4BFA-BC8B-3319F70A92AB}" presName="tx2" presStyleLbl="revTx" presStyleIdx="2" presStyleCnt="5"/>
      <dgm:spPr/>
    </dgm:pt>
    <dgm:pt modelId="{1643B4BA-CEAE-413C-A44A-D4D56DBB2BF1}" type="pres">
      <dgm:prSet presAssocID="{549D6262-1626-4BFA-BC8B-3319F70A92AB}" presName="vert2" presStyleCnt="0"/>
      <dgm:spPr/>
    </dgm:pt>
    <dgm:pt modelId="{6FEA33EB-FB47-4A2F-8940-193ED0AD3D3C}" type="pres">
      <dgm:prSet presAssocID="{549D6262-1626-4BFA-BC8B-3319F70A92AB}" presName="thinLine2b" presStyleLbl="callout" presStyleIdx="1" presStyleCnt="4"/>
      <dgm:spPr/>
    </dgm:pt>
    <dgm:pt modelId="{3A3FF5DB-56D8-4E85-85F6-6C3DE738407B}" type="pres">
      <dgm:prSet presAssocID="{549D6262-1626-4BFA-BC8B-3319F70A92AB}" presName="vertSpace2b" presStyleCnt="0"/>
      <dgm:spPr/>
    </dgm:pt>
    <dgm:pt modelId="{0236F2F1-55B4-41F6-9483-B278AD16AC0F}" type="pres">
      <dgm:prSet presAssocID="{75BF6021-C443-405B-8ECF-09F3C48E9DC0}" presName="horz2" presStyleCnt="0"/>
      <dgm:spPr/>
    </dgm:pt>
    <dgm:pt modelId="{6D164E88-DA56-4B23-8137-2108E714AE6A}" type="pres">
      <dgm:prSet presAssocID="{75BF6021-C443-405B-8ECF-09F3C48E9DC0}" presName="horzSpace2" presStyleCnt="0"/>
      <dgm:spPr/>
    </dgm:pt>
    <dgm:pt modelId="{EC393806-AD0E-476B-9CAA-2970FD5EA2E6}" type="pres">
      <dgm:prSet presAssocID="{75BF6021-C443-405B-8ECF-09F3C48E9DC0}" presName="tx2" presStyleLbl="revTx" presStyleIdx="3" presStyleCnt="5" custLinFactNeighborX="87" custLinFactNeighborY="35000"/>
      <dgm:spPr/>
    </dgm:pt>
    <dgm:pt modelId="{16BB2640-9FA3-42E1-BD51-8947BFFD9977}" type="pres">
      <dgm:prSet presAssocID="{75BF6021-C443-405B-8ECF-09F3C48E9DC0}" presName="vert2" presStyleCnt="0"/>
      <dgm:spPr/>
    </dgm:pt>
    <dgm:pt modelId="{70E54BDC-428C-4B52-9B3D-515EDF4E9113}" type="pres">
      <dgm:prSet presAssocID="{75BF6021-C443-405B-8ECF-09F3C48E9DC0}" presName="thinLine2b" presStyleLbl="callout" presStyleIdx="2" presStyleCnt="4" custLinFactY="500058" custLinFactNeighborX="735" custLinFactNeighborY="600000"/>
      <dgm:spPr/>
    </dgm:pt>
    <dgm:pt modelId="{1ED2B880-C371-4474-ADD1-2561EB9FCAA9}" type="pres">
      <dgm:prSet presAssocID="{75BF6021-C443-405B-8ECF-09F3C48E9DC0}" presName="vertSpace2b" presStyleCnt="0"/>
      <dgm:spPr/>
    </dgm:pt>
    <dgm:pt modelId="{673DCC46-B86B-4520-B335-3EED5B7D1F98}" type="pres">
      <dgm:prSet presAssocID="{5E598B8A-8163-4AEA-99B9-A4536D23A932}" presName="horz2" presStyleCnt="0"/>
      <dgm:spPr/>
    </dgm:pt>
    <dgm:pt modelId="{4202CBC5-6CE3-4A8A-A32C-C2A4F8D899EB}" type="pres">
      <dgm:prSet presAssocID="{5E598B8A-8163-4AEA-99B9-A4536D23A932}" presName="horzSpace2" presStyleCnt="0"/>
      <dgm:spPr/>
    </dgm:pt>
    <dgm:pt modelId="{6F5B62B0-0625-4373-8ED8-37A69EDE882A}" type="pres">
      <dgm:prSet presAssocID="{5E598B8A-8163-4AEA-99B9-A4536D23A932}" presName="tx2" presStyleLbl="revTx" presStyleIdx="4" presStyleCnt="5"/>
      <dgm:spPr/>
    </dgm:pt>
    <dgm:pt modelId="{B60793F8-FE75-4533-9342-F7FEAA9E4739}" type="pres">
      <dgm:prSet presAssocID="{5E598B8A-8163-4AEA-99B9-A4536D23A932}" presName="vert2" presStyleCnt="0"/>
      <dgm:spPr/>
    </dgm:pt>
    <dgm:pt modelId="{68F99C27-0192-4290-8A83-4E64939B38ED}" type="pres">
      <dgm:prSet presAssocID="{5E598B8A-8163-4AEA-99B9-A4536D23A932}" presName="thinLine2b" presStyleLbl="callout" presStyleIdx="3" presStyleCnt="4"/>
      <dgm:spPr/>
    </dgm:pt>
    <dgm:pt modelId="{80DCB3E0-3F66-441D-BC99-331B55DEB20E}" type="pres">
      <dgm:prSet presAssocID="{5E598B8A-8163-4AEA-99B9-A4536D23A932}" presName="vertSpace2b" presStyleCnt="0"/>
      <dgm:spPr/>
    </dgm:pt>
  </dgm:ptLst>
  <dgm:cxnLst>
    <dgm:cxn modelId="{10731069-94A9-42D9-A9BE-0C1CD7DCCF40}" srcId="{11AEB10B-E06B-4560-AFF1-AF6904DE4060}" destId="{75BF6021-C443-405B-8ECF-09F3C48E9DC0}" srcOrd="2" destOrd="0" parTransId="{ACB1E05D-E6A9-4202-BC17-06BC00B7ECA0}" sibTransId="{E19093D3-1A47-4791-BDF8-0D36DE3437E2}"/>
    <dgm:cxn modelId="{2F00A24D-CFAD-41A3-B5C2-00D491F6F3F7}" type="presOf" srcId="{5E598B8A-8163-4AEA-99B9-A4536D23A932}" destId="{6F5B62B0-0625-4373-8ED8-37A69EDE882A}" srcOrd="0" destOrd="0" presId="urn:microsoft.com/office/officeart/2008/layout/LinedList"/>
    <dgm:cxn modelId="{B9B20E51-B637-4459-B7A5-9251436A249D}" type="presOf" srcId="{549D6262-1626-4BFA-BC8B-3319F70A92AB}" destId="{146EF442-77FC-48E3-8B4E-041988C942A3}" srcOrd="0" destOrd="0" presId="urn:microsoft.com/office/officeart/2008/layout/LinedList"/>
    <dgm:cxn modelId="{C96E0C73-B18E-4D4B-A1BB-7A7B4FF847C4}" type="presOf" srcId="{F9E55ADA-3532-4120-829E-5CDF42DEE35E}" destId="{413FB2CB-A4CF-444F-A2F3-17E15869947E}" srcOrd="0" destOrd="0" presId="urn:microsoft.com/office/officeart/2008/layout/LinedList"/>
    <dgm:cxn modelId="{A7ADB556-47D0-4CA6-98D1-81A042388DB4}" type="presOf" srcId="{11AEB10B-E06B-4560-AFF1-AF6904DE4060}" destId="{EE660969-8CB7-4BED-AA96-3BD60A438911}" srcOrd="0" destOrd="0" presId="urn:microsoft.com/office/officeart/2008/layout/LinedList"/>
    <dgm:cxn modelId="{81646E77-03A0-4CF5-BA6A-AF64239108E3}" srcId="{11AEB10B-E06B-4560-AFF1-AF6904DE4060}" destId="{549D6262-1626-4BFA-BC8B-3319F70A92AB}" srcOrd="1" destOrd="0" parTransId="{A56BF417-F1D8-43E7-A16B-7C899BB11C60}" sibTransId="{A3C12D8E-66C2-46D7-92A4-92DE376495EC}"/>
    <dgm:cxn modelId="{28A0B393-4C77-409B-BA9F-8A16AAC90DD1}" type="presOf" srcId="{75BF6021-C443-405B-8ECF-09F3C48E9DC0}" destId="{EC393806-AD0E-476B-9CAA-2970FD5EA2E6}" srcOrd="0" destOrd="0" presId="urn:microsoft.com/office/officeart/2008/layout/LinedList"/>
    <dgm:cxn modelId="{2D2AA6A2-6220-40DD-A666-B4F3F03AD871}" srcId="{AB270F4E-89E6-4025-8C87-95749A3151AB}" destId="{11AEB10B-E06B-4560-AFF1-AF6904DE4060}" srcOrd="0" destOrd="0" parTransId="{F10B12B6-E24B-4B4E-A000-49F953C42359}" sibTransId="{80523D6B-D105-47CF-93A2-669E9CC1D87A}"/>
    <dgm:cxn modelId="{DF8E41A7-3887-4D6E-824E-FD0BC565C2F8}" srcId="{11AEB10B-E06B-4560-AFF1-AF6904DE4060}" destId="{5E598B8A-8163-4AEA-99B9-A4536D23A932}" srcOrd="3" destOrd="0" parTransId="{93292FDA-561D-4F10-8B74-EE2638794127}" sibTransId="{3D7AD6C9-6458-46E8-8A30-7AA0E5352A4E}"/>
    <dgm:cxn modelId="{AE00BEBF-50D1-41E1-8C65-797F83A9008F}" type="presOf" srcId="{AB270F4E-89E6-4025-8C87-95749A3151AB}" destId="{466F4376-1F94-45B7-BC77-9FBF4607D916}" srcOrd="0" destOrd="0" presId="urn:microsoft.com/office/officeart/2008/layout/LinedList"/>
    <dgm:cxn modelId="{96A046E1-68EB-4F2E-A95F-4751C7AC43BB}" srcId="{11AEB10B-E06B-4560-AFF1-AF6904DE4060}" destId="{F9E55ADA-3532-4120-829E-5CDF42DEE35E}" srcOrd="0" destOrd="0" parTransId="{69AEEF17-BED1-49A8-9788-F6084C0BE6AA}" sibTransId="{1D526678-7E01-4AC9-BC0F-05E4A605D6D6}"/>
    <dgm:cxn modelId="{EEBE98B9-4E40-448D-ABB0-123C0E0DC029}" type="presParOf" srcId="{466F4376-1F94-45B7-BC77-9FBF4607D916}" destId="{8D9355C0-1B92-4668-AF4E-D254DC1C4DF6}" srcOrd="0" destOrd="0" presId="urn:microsoft.com/office/officeart/2008/layout/LinedList"/>
    <dgm:cxn modelId="{F919B138-F8D5-4068-874B-C9D97EFD614C}" type="presParOf" srcId="{466F4376-1F94-45B7-BC77-9FBF4607D916}" destId="{4E140740-C018-4573-BD82-6556E8A92F9A}" srcOrd="1" destOrd="0" presId="urn:microsoft.com/office/officeart/2008/layout/LinedList"/>
    <dgm:cxn modelId="{15FE8D94-D86F-4828-A135-509B901F035B}" type="presParOf" srcId="{4E140740-C018-4573-BD82-6556E8A92F9A}" destId="{EE660969-8CB7-4BED-AA96-3BD60A438911}" srcOrd="0" destOrd="0" presId="urn:microsoft.com/office/officeart/2008/layout/LinedList"/>
    <dgm:cxn modelId="{80269DBC-372A-4F93-AE27-AD30C4BADFC1}" type="presParOf" srcId="{4E140740-C018-4573-BD82-6556E8A92F9A}" destId="{CCD6FE91-AD4C-49DA-8674-450414578892}" srcOrd="1" destOrd="0" presId="urn:microsoft.com/office/officeart/2008/layout/LinedList"/>
    <dgm:cxn modelId="{21C72FCD-B7C9-4FA9-B9AA-CD550A3C451C}" type="presParOf" srcId="{CCD6FE91-AD4C-49DA-8674-450414578892}" destId="{B2DE09AA-EDC9-46E4-B229-743F7A28B9F9}" srcOrd="0" destOrd="0" presId="urn:microsoft.com/office/officeart/2008/layout/LinedList"/>
    <dgm:cxn modelId="{7BFCF580-184A-4CFA-8B30-A61A601C051D}" type="presParOf" srcId="{CCD6FE91-AD4C-49DA-8674-450414578892}" destId="{9508523A-6934-41FC-82A5-D2DD2B5DFD24}" srcOrd="1" destOrd="0" presId="urn:microsoft.com/office/officeart/2008/layout/LinedList"/>
    <dgm:cxn modelId="{F1702F59-11A9-4A97-BEDE-D228BA415FA8}" type="presParOf" srcId="{9508523A-6934-41FC-82A5-D2DD2B5DFD24}" destId="{FF9B04F4-C03F-4F74-A96B-379B59F1527B}" srcOrd="0" destOrd="0" presId="urn:microsoft.com/office/officeart/2008/layout/LinedList"/>
    <dgm:cxn modelId="{8C66F8B9-1F85-4877-9723-E19C757F2123}" type="presParOf" srcId="{9508523A-6934-41FC-82A5-D2DD2B5DFD24}" destId="{413FB2CB-A4CF-444F-A2F3-17E15869947E}" srcOrd="1" destOrd="0" presId="urn:microsoft.com/office/officeart/2008/layout/LinedList"/>
    <dgm:cxn modelId="{813780B5-843B-480E-965B-F42926330F60}" type="presParOf" srcId="{9508523A-6934-41FC-82A5-D2DD2B5DFD24}" destId="{8837A326-E5F6-4678-B834-BD8AEC7D3E76}" srcOrd="2" destOrd="0" presId="urn:microsoft.com/office/officeart/2008/layout/LinedList"/>
    <dgm:cxn modelId="{1DB208B9-65F7-445A-B1C6-452B3FFD21E8}" type="presParOf" srcId="{CCD6FE91-AD4C-49DA-8674-450414578892}" destId="{14B4E199-5478-4F61-A66B-03BAA775E654}" srcOrd="2" destOrd="0" presId="urn:microsoft.com/office/officeart/2008/layout/LinedList"/>
    <dgm:cxn modelId="{124122C8-196E-4D82-BC5B-6E4F7195189E}" type="presParOf" srcId="{CCD6FE91-AD4C-49DA-8674-450414578892}" destId="{9FE7118B-3855-40FD-9C47-DC4996C246CD}" srcOrd="3" destOrd="0" presId="urn:microsoft.com/office/officeart/2008/layout/LinedList"/>
    <dgm:cxn modelId="{70F3223A-70A1-467D-8E13-DADEB28A9051}" type="presParOf" srcId="{CCD6FE91-AD4C-49DA-8674-450414578892}" destId="{B13C1A2D-E27B-4F7C-9FC8-51E02D5C22B7}" srcOrd="4" destOrd="0" presId="urn:microsoft.com/office/officeart/2008/layout/LinedList"/>
    <dgm:cxn modelId="{DBDF4306-553A-4779-8348-90CD73DA7EE6}" type="presParOf" srcId="{B13C1A2D-E27B-4F7C-9FC8-51E02D5C22B7}" destId="{AD0FC9B2-6C1F-464A-9A0A-DF2EF8BAB6B0}" srcOrd="0" destOrd="0" presId="urn:microsoft.com/office/officeart/2008/layout/LinedList"/>
    <dgm:cxn modelId="{9A4D6AE6-2FC6-4698-BBA6-EE6E83BCC6B2}" type="presParOf" srcId="{B13C1A2D-E27B-4F7C-9FC8-51E02D5C22B7}" destId="{146EF442-77FC-48E3-8B4E-041988C942A3}" srcOrd="1" destOrd="0" presId="urn:microsoft.com/office/officeart/2008/layout/LinedList"/>
    <dgm:cxn modelId="{FADE2E09-14D5-40CE-869A-7F80F9C1BC2A}" type="presParOf" srcId="{B13C1A2D-E27B-4F7C-9FC8-51E02D5C22B7}" destId="{1643B4BA-CEAE-413C-A44A-D4D56DBB2BF1}" srcOrd="2" destOrd="0" presId="urn:microsoft.com/office/officeart/2008/layout/LinedList"/>
    <dgm:cxn modelId="{F454D599-EEED-4D96-A4FC-4618EBFCE591}" type="presParOf" srcId="{CCD6FE91-AD4C-49DA-8674-450414578892}" destId="{6FEA33EB-FB47-4A2F-8940-193ED0AD3D3C}" srcOrd="5" destOrd="0" presId="urn:microsoft.com/office/officeart/2008/layout/LinedList"/>
    <dgm:cxn modelId="{AB5407CE-90C1-4A78-A430-437B7B1CFD1F}" type="presParOf" srcId="{CCD6FE91-AD4C-49DA-8674-450414578892}" destId="{3A3FF5DB-56D8-4E85-85F6-6C3DE738407B}" srcOrd="6" destOrd="0" presId="urn:microsoft.com/office/officeart/2008/layout/LinedList"/>
    <dgm:cxn modelId="{F6B9DC67-1484-4B9B-AE65-A07F01862A27}" type="presParOf" srcId="{CCD6FE91-AD4C-49DA-8674-450414578892}" destId="{0236F2F1-55B4-41F6-9483-B278AD16AC0F}" srcOrd="7" destOrd="0" presId="urn:microsoft.com/office/officeart/2008/layout/LinedList"/>
    <dgm:cxn modelId="{12EDC4DB-0FA3-4B5B-9277-682BEF367EC0}" type="presParOf" srcId="{0236F2F1-55B4-41F6-9483-B278AD16AC0F}" destId="{6D164E88-DA56-4B23-8137-2108E714AE6A}" srcOrd="0" destOrd="0" presId="urn:microsoft.com/office/officeart/2008/layout/LinedList"/>
    <dgm:cxn modelId="{D1E13D9C-4A4E-49B6-9954-15A8173044C8}" type="presParOf" srcId="{0236F2F1-55B4-41F6-9483-B278AD16AC0F}" destId="{EC393806-AD0E-476B-9CAA-2970FD5EA2E6}" srcOrd="1" destOrd="0" presId="urn:microsoft.com/office/officeart/2008/layout/LinedList"/>
    <dgm:cxn modelId="{A7EEC23C-6460-4E1A-AC2F-710798CDD3F9}" type="presParOf" srcId="{0236F2F1-55B4-41F6-9483-B278AD16AC0F}" destId="{16BB2640-9FA3-42E1-BD51-8947BFFD9977}" srcOrd="2" destOrd="0" presId="urn:microsoft.com/office/officeart/2008/layout/LinedList"/>
    <dgm:cxn modelId="{8C96E734-34EA-4311-AAEA-360AB3EBDF6B}" type="presParOf" srcId="{CCD6FE91-AD4C-49DA-8674-450414578892}" destId="{70E54BDC-428C-4B52-9B3D-515EDF4E9113}" srcOrd="8" destOrd="0" presId="urn:microsoft.com/office/officeart/2008/layout/LinedList"/>
    <dgm:cxn modelId="{0E820A64-50E2-47F7-8379-090C536C5353}" type="presParOf" srcId="{CCD6FE91-AD4C-49DA-8674-450414578892}" destId="{1ED2B880-C371-4474-ADD1-2561EB9FCAA9}" srcOrd="9" destOrd="0" presId="urn:microsoft.com/office/officeart/2008/layout/LinedList"/>
    <dgm:cxn modelId="{BFB65537-D77C-44E1-91C2-53FF73475C81}" type="presParOf" srcId="{CCD6FE91-AD4C-49DA-8674-450414578892}" destId="{673DCC46-B86B-4520-B335-3EED5B7D1F98}" srcOrd="10" destOrd="0" presId="urn:microsoft.com/office/officeart/2008/layout/LinedList"/>
    <dgm:cxn modelId="{3B08A8AD-5E20-4196-A658-9E15E1400B92}" type="presParOf" srcId="{673DCC46-B86B-4520-B335-3EED5B7D1F98}" destId="{4202CBC5-6CE3-4A8A-A32C-C2A4F8D899EB}" srcOrd="0" destOrd="0" presId="urn:microsoft.com/office/officeart/2008/layout/LinedList"/>
    <dgm:cxn modelId="{C4BF36AB-C6A8-439D-B91D-DB3F69AA6071}" type="presParOf" srcId="{673DCC46-B86B-4520-B335-3EED5B7D1F98}" destId="{6F5B62B0-0625-4373-8ED8-37A69EDE882A}" srcOrd="1" destOrd="0" presId="urn:microsoft.com/office/officeart/2008/layout/LinedList"/>
    <dgm:cxn modelId="{E6EDCFC2-1D84-4952-A312-E45448759F01}" type="presParOf" srcId="{673DCC46-B86B-4520-B335-3EED5B7D1F98}" destId="{B60793F8-FE75-4533-9342-F7FEAA9E4739}" srcOrd="2" destOrd="0" presId="urn:microsoft.com/office/officeart/2008/layout/LinedList"/>
    <dgm:cxn modelId="{9BE0460A-7FD5-4897-A0E9-2D37DC361732}" type="presParOf" srcId="{CCD6FE91-AD4C-49DA-8674-450414578892}" destId="{68F99C27-0192-4290-8A83-4E64939B38ED}" srcOrd="11" destOrd="0" presId="urn:microsoft.com/office/officeart/2008/layout/LinedList"/>
    <dgm:cxn modelId="{DFD5C568-67D8-4BB6-8C58-22C56C6D23AD}" type="presParOf" srcId="{CCD6FE91-AD4C-49DA-8674-450414578892}" destId="{80DCB3E0-3F66-441D-BC99-331B55DEB2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55C0-1B92-4668-AF4E-D254DC1C4DF6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0969-8CB7-4BED-AA96-3BD60A438911}">
      <dsp:nvSpPr>
        <dsp:cNvPr id="0" name=""/>
        <dsp:cNvSpPr/>
      </dsp:nvSpPr>
      <dsp:spPr>
        <a:xfrm>
          <a:off x="0" y="0"/>
          <a:ext cx="1468963" cy="4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  <a:sym typeface="Exo 2"/>
            </a:rPr>
            <a:t>Ключевые вопросы темы</a:t>
          </a:r>
        </a:p>
      </dsp:txBody>
      <dsp:txXfrm>
        <a:off x="0" y="0"/>
        <a:ext cx="1468963" cy="4608512"/>
      </dsp:txXfrm>
    </dsp:sp>
    <dsp:sp modelId="{413FB2CB-A4CF-444F-A2F3-17E15869947E}">
      <dsp:nvSpPr>
        <dsp:cNvPr id="0" name=""/>
        <dsp:cNvSpPr/>
      </dsp:nvSpPr>
      <dsp:spPr>
        <a:xfrm>
          <a:off x="1579135" y="54174"/>
          <a:ext cx="5765680" cy="108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Классификация</a:t>
          </a:r>
          <a:r>
            <a:rPr lang="ru-RU" sz="2000" b="0" i="0" u="none" strike="noStrike" kern="1200" cap="none" baseline="0" dirty="0">
              <a:solidFill>
                <a:srgbClr val="434343"/>
              </a:solidFill>
              <a:latin typeface="Exo 2"/>
              <a:ea typeface="Exo 2"/>
              <a:cs typeface="Exo 2"/>
            </a:rPr>
            <a:t> производственных процессов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579135" y="54174"/>
        <a:ext cx="5765680" cy="1083495"/>
      </dsp:txXfrm>
    </dsp:sp>
    <dsp:sp modelId="{14B4E199-5478-4F61-A66B-03BAA775E654}">
      <dsp:nvSpPr>
        <dsp:cNvPr id="0" name=""/>
        <dsp:cNvSpPr/>
      </dsp:nvSpPr>
      <dsp:spPr>
        <a:xfrm>
          <a:off x="1468963" y="1137670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F442-77FC-48E3-8B4E-041988C942A3}">
      <dsp:nvSpPr>
        <dsp:cNvPr id="0" name=""/>
        <dsp:cNvSpPr/>
      </dsp:nvSpPr>
      <dsp:spPr>
        <a:xfrm>
          <a:off x="1579135" y="1191844"/>
          <a:ext cx="5765680" cy="108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Производственный цикл: структура и длительность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579135" y="1191844"/>
        <a:ext cx="5765680" cy="1083495"/>
      </dsp:txXfrm>
    </dsp:sp>
    <dsp:sp modelId="{6FEA33EB-FB47-4A2F-8940-193ED0AD3D3C}">
      <dsp:nvSpPr>
        <dsp:cNvPr id="0" name=""/>
        <dsp:cNvSpPr/>
      </dsp:nvSpPr>
      <dsp:spPr>
        <a:xfrm>
          <a:off x="1468963" y="2275340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3806-AD0E-476B-9CAA-2970FD5EA2E6}">
      <dsp:nvSpPr>
        <dsp:cNvPr id="0" name=""/>
        <dsp:cNvSpPr/>
      </dsp:nvSpPr>
      <dsp:spPr>
        <a:xfrm>
          <a:off x="1579135" y="2708738"/>
          <a:ext cx="5765680" cy="108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strike="noStrike" kern="1200" cap="none" dirty="0">
              <a:solidFill>
                <a:srgbClr val="434343"/>
              </a:solidFill>
              <a:latin typeface="Exo 2"/>
              <a:ea typeface="Exo 2"/>
              <a:cs typeface="Exo 2"/>
            </a:rPr>
            <a:t>Движение</a:t>
          </a:r>
          <a:r>
            <a:rPr lang="ru-RU" sz="2000" b="0" i="0" u="none" strike="noStrike" kern="1200" cap="none" baseline="0" dirty="0">
              <a:solidFill>
                <a:srgbClr val="434343"/>
              </a:solidFill>
              <a:latin typeface="Exo 2"/>
              <a:ea typeface="Exo 2"/>
              <a:cs typeface="Exo 2"/>
            </a:rPr>
            <a:t> предметов труда во времени и пространстве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579135" y="2708738"/>
        <a:ext cx="5765680" cy="1083495"/>
      </dsp:txXfrm>
    </dsp:sp>
    <dsp:sp modelId="{70E54BDC-428C-4B52-9B3D-515EDF4E9113}">
      <dsp:nvSpPr>
        <dsp:cNvPr id="0" name=""/>
        <dsp:cNvSpPr/>
      </dsp:nvSpPr>
      <dsp:spPr>
        <a:xfrm>
          <a:off x="1468963" y="3918079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B62B0-0625-4373-8ED8-37A69EDE882A}">
      <dsp:nvSpPr>
        <dsp:cNvPr id="0" name=""/>
        <dsp:cNvSpPr/>
      </dsp:nvSpPr>
      <dsp:spPr>
        <a:xfrm>
          <a:off x="1579135" y="3467185"/>
          <a:ext cx="5765680" cy="1083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Производственные поточные линии</a:t>
          </a:r>
          <a:endParaRPr lang="ru-RU" sz="2000" b="0" i="0" u="none" strike="noStrike" kern="1200" cap="none" dirty="0">
            <a:solidFill>
              <a:srgbClr val="434343"/>
            </a:solidFill>
            <a:latin typeface="Exo 2"/>
            <a:ea typeface="Exo 2"/>
            <a:cs typeface="Exo 2"/>
          </a:endParaRPr>
        </a:p>
      </dsp:txBody>
      <dsp:txXfrm>
        <a:off x="1579135" y="3467185"/>
        <a:ext cx="5765680" cy="1083495"/>
      </dsp:txXfrm>
    </dsp:sp>
    <dsp:sp modelId="{68F99C27-0192-4290-8A83-4E64939B38ED}">
      <dsp:nvSpPr>
        <dsp:cNvPr id="0" name=""/>
        <dsp:cNvSpPr/>
      </dsp:nvSpPr>
      <dsp:spPr>
        <a:xfrm>
          <a:off x="1468963" y="4550680"/>
          <a:ext cx="58758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82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68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16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1abfbaf2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1abfbaf2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115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3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44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588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591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422e0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422e0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719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456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260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24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446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8d3b44f0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8d3b44f0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6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0" r:id="rId13"/>
    <p:sldLayoutId id="214748367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Тема 4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Организация процессов производства на предприятии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138" name="Google Shape;138;p28"/>
          <p:cNvCxnSpPr/>
          <p:nvPr/>
        </p:nvCxnSpPr>
        <p:spPr>
          <a:xfrm>
            <a:off x="7145675" y="3176000"/>
            <a:ext cx="20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1643296" y="3623072"/>
            <a:ext cx="2116130" cy="946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1426249" y="3792354"/>
            <a:ext cx="2312578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Время естественных процессов</a:t>
            </a:r>
            <a:endParaRPr b="1" dirty="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643297" y="4032692"/>
            <a:ext cx="2079684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(остывание, сушка, брожение, старение, отстой и др.)</a:t>
            </a:r>
            <a:endParaRPr sz="1000" dirty="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5220072" y="3600375"/>
            <a:ext cx="2312578" cy="10194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3"/>
          <p:cNvSpPr txBox="1"/>
          <p:nvPr/>
        </p:nvSpPr>
        <p:spPr>
          <a:xfrm>
            <a:off x="5372836" y="3548086"/>
            <a:ext cx="2026194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Время перерывов</a:t>
            </a:r>
            <a:endParaRPr b="1" dirty="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5360110" y="3836025"/>
            <a:ext cx="207387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</a:t>
            </a:r>
            <a:r>
              <a:rPr lang="ru-RU" sz="1000" dirty="0" err="1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пролеживание</a:t>
            </a:r>
            <a:r>
              <a:rPr lang="ru-RU" sz="10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в заделах, перерывы, связанные с режимом работы, технологические перерывы)</a:t>
            </a:r>
            <a:endParaRPr sz="1000" dirty="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Структура производственного цикла</a:t>
            </a:r>
            <a:endParaRPr dirty="0"/>
          </a:p>
        </p:txBody>
      </p:sp>
      <p:cxnSp>
        <p:nvCxnSpPr>
          <p:cNvPr id="198" name="Google Shape;198;p33"/>
          <p:cNvCxnSpPr/>
          <p:nvPr/>
        </p:nvCxnSpPr>
        <p:spPr>
          <a:xfrm rot="-5400000" flipH="1">
            <a:off x="4396930" y="2314525"/>
            <a:ext cx="360900" cy="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3"/>
          <p:cNvSpPr/>
          <p:nvPr/>
        </p:nvSpPr>
        <p:spPr>
          <a:xfrm>
            <a:off x="3079550" y="2572350"/>
            <a:ext cx="3055500" cy="833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3419872" y="915566"/>
            <a:ext cx="2252958" cy="111474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" name="Google Shape;201;p33"/>
          <p:cNvCxnSpPr>
            <a:stCxn id="202" idx="0"/>
            <a:endCxn id="203" idx="0"/>
          </p:cNvCxnSpPr>
          <p:nvPr/>
        </p:nvCxnSpPr>
        <p:spPr>
          <a:xfrm rot="5400000">
            <a:off x="2408400" y="3002475"/>
            <a:ext cx="611100" cy="584700"/>
          </a:xfrm>
          <a:prstGeom prst="bentConnector3">
            <a:avLst>
              <a:gd name="adj1" fmla="val -69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33"/>
          <p:cNvCxnSpPr>
            <a:stCxn id="205" idx="2"/>
            <a:endCxn id="206" idx="0"/>
          </p:cNvCxnSpPr>
          <p:nvPr/>
        </p:nvCxnSpPr>
        <p:spPr>
          <a:xfrm>
            <a:off x="6211750" y="3040275"/>
            <a:ext cx="577800" cy="560100"/>
          </a:xfrm>
          <a:prstGeom prst="bentConnector3">
            <a:avLst>
              <a:gd name="adj1" fmla="val 9974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" name="Google Shape;207;p33"/>
          <p:cNvSpPr txBox="1"/>
          <p:nvPr/>
        </p:nvSpPr>
        <p:spPr>
          <a:xfrm>
            <a:off x="3536968" y="2596500"/>
            <a:ext cx="2140663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Производственный цикл</a:t>
            </a:r>
            <a:endParaRPr b="1" dirty="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258913" y="2822127"/>
            <a:ext cx="27672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Чем цикла короче, тем выше уровень организации производства</a:t>
            </a:r>
            <a:endParaRPr sz="10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722981" y="1075632"/>
            <a:ext cx="1768636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Время выполнения операций </a:t>
            </a:r>
            <a:endParaRPr b="1" dirty="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419871" y="1352325"/>
            <a:ext cx="2257759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(заготовительных, обрабатывающих, сборочных, транспортировочных складских)</a:t>
            </a:r>
            <a:endParaRPr sz="1000" dirty="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3095100" y="12347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ru-RU" dirty="0"/>
              <a:t>Длительность производственного цикла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FF776-7DA4-441D-9B1D-7F6C8FDEFB78}"/>
              </a:ext>
            </a:extLst>
          </p:cNvPr>
          <p:cNvSpPr txBox="1"/>
          <p:nvPr/>
        </p:nvSpPr>
        <p:spPr>
          <a:xfrm>
            <a:off x="3095100" y="1419622"/>
            <a:ext cx="4717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dk1"/>
                </a:solidFill>
                <a:latin typeface="Exo 2"/>
              </a:rPr>
              <a:t>T</a:t>
            </a:r>
            <a:r>
              <a:rPr lang="ru-RU" sz="3600" b="1" baseline="-25000" dirty="0" err="1">
                <a:solidFill>
                  <a:schemeClr val="dk1"/>
                </a:solidFill>
                <a:latin typeface="Exo 2"/>
              </a:rPr>
              <a:t>пр</a:t>
            </a:r>
            <a:r>
              <a:rPr lang="ru-RU" sz="3600" b="1" dirty="0">
                <a:solidFill>
                  <a:schemeClr val="dk1"/>
                </a:solidFill>
                <a:latin typeface="Exo 2"/>
              </a:rPr>
              <a:t> = </a:t>
            </a:r>
            <a:r>
              <a:rPr lang="ru-RU" sz="3600" b="1" dirty="0" err="1">
                <a:solidFill>
                  <a:schemeClr val="dk1"/>
                </a:solidFill>
                <a:latin typeface="Exo 2"/>
              </a:rPr>
              <a:t>Т</a:t>
            </a:r>
            <a:r>
              <a:rPr lang="ru-RU" sz="3600" b="1" baseline="-25000" dirty="0" err="1">
                <a:solidFill>
                  <a:schemeClr val="dk1"/>
                </a:solidFill>
                <a:latin typeface="Exo 2"/>
              </a:rPr>
              <a:t>тех</a:t>
            </a:r>
            <a:r>
              <a:rPr lang="ru-RU" sz="3600" b="1" dirty="0">
                <a:solidFill>
                  <a:schemeClr val="dk1"/>
                </a:solidFill>
                <a:latin typeface="Exo 2"/>
              </a:rPr>
              <a:t> + </a:t>
            </a:r>
            <a:r>
              <a:rPr lang="en-US" sz="3600" b="1" dirty="0">
                <a:solidFill>
                  <a:schemeClr val="dk1"/>
                </a:solidFill>
                <a:latin typeface="Exo 2"/>
              </a:rPr>
              <a:t>t</a:t>
            </a:r>
            <a:r>
              <a:rPr lang="ru-RU" sz="3600" b="1" baseline="-25000" dirty="0">
                <a:solidFill>
                  <a:schemeClr val="dk1"/>
                </a:solidFill>
                <a:latin typeface="Exo 2"/>
              </a:rPr>
              <a:t>е</a:t>
            </a:r>
            <a:r>
              <a:rPr lang="ru-RU" sz="3600" b="1" dirty="0">
                <a:solidFill>
                  <a:schemeClr val="dk1"/>
                </a:solidFill>
                <a:latin typeface="Exo 2"/>
              </a:rPr>
              <a:t> + </a:t>
            </a:r>
            <a:r>
              <a:rPr lang="en-US" sz="3600" b="1" dirty="0">
                <a:solidFill>
                  <a:schemeClr val="dk1"/>
                </a:solidFill>
                <a:latin typeface="Exo 2"/>
              </a:rPr>
              <a:t>t</a:t>
            </a:r>
            <a:r>
              <a:rPr lang="ru-RU" sz="3600" b="1" baseline="-25000" dirty="0">
                <a:solidFill>
                  <a:schemeClr val="dk1"/>
                </a:solidFill>
                <a:latin typeface="Exo 2"/>
              </a:rPr>
              <a:t>м/о</a:t>
            </a:r>
            <a:endParaRPr lang="ru-RU" sz="3600" b="1" dirty="0">
              <a:solidFill>
                <a:schemeClr val="dk1"/>
              </a:solidFill>
              <a:latin typeface="Exo 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A4923-D9B5-4C02-B84C-0EB51A023F26}"/>
              </a:ext>
            </a:extLst>
          </p:cNvPr>
          <p:cNvSpPr txBox="1"/>
          <p:nvPr/>
        </p:nvSpPr>
        <p:spPr>
          <a:xfrm>
            <a:off x="827584" y="2527255"/>
            <a:ext cx="8424936" cy="97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err="1">
                <a:solidFill>
                  <a:schemeClr val="dk1"/>
                </a:solidFill>
                <a:latin typeface="Exo 2"/>
                <a:sym typeface="Exo 2"/>
              </a:rPr>
              <a:t>Т</a:t>
            </a:r>
            <a:r>
              <a:rPr lang="ru-RU" b="1" baseline="-25000" dirty="0" err="1">
                <a:solidFill>
                  <a:schemeClr val="dk1"/>
                </a:solidFill>
                <a:latin typeface="Exo 2"/>
                <a:sym typeface="Exo 2"/>
              </a:rPr>
              <a:t>тех</a:t>
            </a:r>
            <a:r>
              <a:rPr lang="ru-RU" b="1" dirty="0">
                <a:solidFill>
                  <a:schemeClr val="dk1"/>
                </a:solidFill>
                <a:latin typeface="Exo 2"/>
                <a:sym typeface="Exo 2"/>
              </a:rPr>
              <a:t> – время выполнения всех основных и вспомогательных технологических операций;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dk1"/>
                </a:solidFill>
                <a:latin typeface="Exo 2"/>
                <a:sym typeface="Exo 2"/>
              </a:rPr>
              <a:t>t</a:t>
            </a:r>
            <a:r>
              <a:rPr lang="ru-RU" b="1" baseline="-25000" dirty="0">
                <a:solidFill>
                  <a:schemeClr val="dk1"/>
                </a:solidFill>
                <a:latin typeface="Exo 2"/>
                <a:sym typeface="Exo 2"/>
              </a:rPr>
              <a:t>е</a:t>
            </a:r>
            <a:r>
              <a:rPr lang="ru-RU" b="1" dirty="0">
                <a:solidFill>
                  <a:schemeClr val="dk1"/>
                </a:solidFill>
                <a:latin typeface="Exo 2"/>
                <a:sym typeface="Exo 2"/>
              </a:rPr>
              <a:t> – время естественных (нетехнологических) процессов;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chemeClr val="dk1"/>
                </a:solidFill>
                <a:latin typeface="Exo 2"/>
                <a:sym typeface="Exo 2"/>
              </a:rPr>
              <a:t>t</a:t>
            </a:r>
            <a:r>
              <a:rPr lang="ru-RU" b="1" baseline="-25000" dirty="0">
                <a:solidFill>
                  <a:schemeClr val="dk1"/>
                </a:solidFill>
                <a:latin typeface="Exo 2"/>
                <a:sym typeface="Exo 2"/>
              </a:rPr>
              <a:t>м/о </a:t>
            </a:r>
            <a:r>
              <a:rPr lang="ru-RU" b="1" dirty="0">
                <a:solidFill>
                  <a:schemeClr val="dk1"/>
                </a:solidFill>
                <a:latin typeface="Exo 2"/>
                <a:sym typeface="Exo 2"/>
              </a:rPr>
              <a:t>– время межоперационных перерывов (контрольные мероприятия, </a:t>
            </a:r>
            <a:r>
              <a:rPr lang="ru-RU" b="1" dirty="0" err="1">
                <a:solidFill>
                  <a:schemeClr val="dk1"/>
                </a:solidFill>
                <a:latin typeface="Exo 2"/>
                <a:sym typeface="Exo 2"/>
              </a:rPr>
              <a:t>пролёживание</a:t>
            </a:r>
            <a:r>
              <a:rPr lang="ru-RU" b="1" dirty="0">
                <a:solidFill>
                  <a:schemeClr val="dk1"/>
                </a:solidFill>
                <a:latin typeface="Exo 2"/>
                <a:sym typeface="Exo 2"/>
              </a:rPr>
              <a:t> в заделах и пр.).</a:t>
            </a:r>
          </a:p>
        </p:txBody>
      </p:sp>
    </p:spTree>
    <p:extLst>
      <p:ext uri="{BB962C8B-B14F-4D97-AF65-F5344CB8AC3E}">
        <p14:creationId xmlns:p14="http://schemas.microsoft.com/office/powerpoint/2010/main" val="327174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Факторы, влияющие на длительность и структуру производственного цикла</a:t>
            </a:r>
            <a:endParaRPr sz="20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467544" y="536929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объем и тип производства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254913" y="1571055"/>
            <a:ext cx="224506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вид движения предметов труда, характеристика выпускаемой продукции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6012160" y="3142579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6012160" y="41792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525679" y="25847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уровень механизации и автоматизации производства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6804248" y="3039611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режим работы</a:t>
            </a:r>
            <a:endParaRPr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B06B3AF-8A99-4241-A025-CB92F999C62C}"/>
              </a:ext>
            </a:extLst>
          </p:cNvPr>
          <p:cNvSpPr>
            <a:spLocks noGrp="1"/>
          </p:cNvSpPr>
          <p:nvPr>
            <p:ph type="ctrTitle" idx="18"/>
          </p:nvPr>
        </p:nvSpPr>
        <p:spPr>
          <a:xfrm>
            <a:off x="6804248" y="4153240"/>
            <a:ext cx="1974300" cy="577800"/>
          </a:xfrm>
        </p:spPr>
        <p:txBody>
          <a:bodyPr/>
          <a:lstStyle/>
          <a:p>
            <a:r>
              <a:rPr lang="ru-RU" dirty="0"/>
              <a:t>отраслевые факторы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Сокращение длительности производственного цикла приводит к </a:t>
            </a:r>
            <a:endParaRPr sz="2000"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ctrTitle" idx="2"/>
          </p:nvPr>
        </p:nvSpPr>
        <p:spPr>
          <a:xfrm>
            <a:off x="467544" y="536929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росту производительности оборудования</a:t>
            </a:r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ctrTitle" idx="9"/>
          </p:nvPr>
        </p:nvSpPr>
        <p:spPr>
          <a:xfrm>
            <a:off x="254913" y="1571055"/>
            <a:ext cx="224506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/>
              <a:t>росту производительности труда</a:t>
            </a:r>
            <a:endParaRPr dirty="0"/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158" name="Google Shape;158;p30"/>
          <p:cNvCxnSpPr/>
          <p:nvPr/>
        </p:nvCxnSpPr>
        <p:spPr>
          <a:xfrm>
            <a:off x="3297225" y="0"/>
            <a:ext cx="0" cy="23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5861950" y="3131400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30"/>
          <p:cNvSpPr txBox="1">
            <a:spLocks noGrp="1"/>
          </p:cNvSpPr>
          <p:nvPr>
            <p:ph type="title" idx="6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7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title" idx="8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ctrTitle" idx="14"/>
          </p:nvPr>
        </p:nvSpPr>
        <p:spPr>
          <a:xfrm>
            <a:off x="525679" y="25847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снижении себестоимости по условно-постоянным расходам</a:t>
            </a:r>
            <a:endParaRPr dirty="0"/>
          </a:p>
        </p:txBody>
      </p:sp>
      <p:sp>
        <p:nvSpPr>
          <p:cNvPr id="165" name="Google Shape;165;p30"/>
          <p:cNvSpPr txBox="1">
            <a:spLocks noGrp="1"/>
          </p:cNvSpPr>
          <p:nvPr>
            <p:ph type="ctrTitle" idx="16"/>
          </p:nvPr>
        </p:nvSpPr>
        <p:spPr>
          <a:xfrm>
            <a:off x="6732240" y="207357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сокращению объема незавершенного производства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ctrTitle" idx="20"/>
          </p:nvPr>
        </p:nvSpPr>
        <p:spPr>
          <a:xfrm>
            <a:off x="6736251" y="4061312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увеличению прибыли</a:t>
            </a:r>
            <a:endParaRPr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BB06B3AF-8A99-4241-A025-CB92F999C62C}"/>
              </a:ext>
            </a:extLst>
          </p:cNvPr>
          <p:cNvSpPr>
            <a:spLocks noGrp="1"/>
          </p:cNvSpPr>
          <p:nvPr>
            <p:ph type="ctrTitle" idx="18"/>
          </p:nvPr>
        </p:nvSpPr>
        <p:spPr>
          <a:xfrm>
            <a:off x="6732240" y="3131400"/>
            <a:ext cx="1974300" cy="577800"/>
          </a:xfrm>
        </p:spPr>
        <p:txBody>
          <a:bodyPr/>
          <a:lstStyle/>
          <a:p>
            <a:r>
              <a:rPr lang="ru-RU" dirty="0"/>
              <a:t>ускорению оборачиваемости оборотных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63480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 flipH="1">
            <a:off x="2483768" y="1090139"/>
            <a:ext cx="6192688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Движение предметов труда во времени и пространстве</a:t>
            </a:r>
            <a:endParaRPr dirty="0"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 idx="2"/>
          </p:nvPr>
        </p:nvSpPr>
        <p:spPr>
          <a:xfrm flipH="1">
            <a:off x="4997419" y="446251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cxnSp>
        <p:nvCxnSpPr>
          <p:cNvPr id="314" name="Google Shape;314;p39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32"/>
          <p:cNvCxnSpPr/>
          <p:nvPr/>
        </p:nvCxnSpPr>
        <p:spPr>
          <a:xfrm>
            <a:off x="4549846" y="113159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6789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83;p32">
            <a:extLst>
              <a:ext uri="{FF2B5EF4-FFF2-40B4-BE49-F238E27FC236}">
                <a16:creationId xmlns:a16="http://schemas.microsoft.com/office/drawing/2014/main" id="{F7AC0F33-308C-498A-BE32-59DE4C4B59FA}"/>
              </a:ext>
            </a:extLst>
          </p:cNvPr>
          <p:cNvSpPr txBox="1">
            <a:spLocks/>
          </p:cNvSpPr>
          <p:nvPr/>
        </p:nvSpPr>
        <p:spPr>
          <a:xfrm>
            <a:off x="1331640" y="2571750"/>
            <a:ext cx="7720598" cy="66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sz="2400" dirty="0"/>
              <a:t>Важным фактором, определяющим длительность производственного цикла, является </a:t>
            </a:r>
          </a:p>
          <a:p>
            <a:r>
              <a:rPr lang="ru-RU" sz="2400" dirty="0"/>
              <a:t>ПОРЯДОК ДВИЖЕНИЯ ПРЕДМЕТОВ ТРУДА </a:t>
            </a:r>
          </a:p>
          <a:p>
            <a:r>
              <a:rPr lang="ru-RU" sz="2400" dirty="0"/>
              <a:t>в производственном процессе </a:t>
            </a:r>
          </a:p>
        </p:txBody>
      </p:sp>
    </p:spTree>
    <p:extLst>
      <p:ext uri="{BB962C8B-B14F-4D97-AF65-F5344CB8AC3E}">
        <p14:creationId xmlns:p14="http://schemas.microsoft.com/office/powerpoint/2010/main" val="25883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Виды движения предметов труда</a:t>
            </a:r>
            <a:endParaRPr dirty="0"/>
          </a:p>
        </p:txBody>
      </p:sp>
      <p:cxnSp>
        <p:nvCxnSpPr>
          <p:cNvPr id="252" name="Google Shape;252;p37"/>
          <p:cNvCxnSpPr/>
          <p:nvPr/>
        </p:nvCxnSpPr>
        <p:spPr>
          <a:xfrm rot="10800000">
            <a:off x="3110698" y="1839575"/>
            <a:ext cx="603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37"/>
          <p:cNvCxnSpPr/>
          <p:nvPr/>
        </p:nvCxnSpPr>
        <p:spPr>
          <a:xfrm rot="10800000">
            <a:off x="4280098" y="2865400"/>
            <a:ext cx="486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37"/>
          <p:cNvCxnSpPr/>
          <p:nvPr/>
        </p:nvCxnSpPr>
        <p:spPr>
          <a:xfrm rot="10800000">
            <a:off x="5375998" y="3890867"/>
            <a:ext cx="376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7"/>
          <p:cNvSpPr/>
          <p:nvPr/>
        </p:nvSpPr>
        <p:spPr>
          <a:xfrm>
            <a:off x="3317622" y="1606925"/>
            <a:ext cx="3486626" cy="4638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последовательный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4491464" y="2633500"/>
            <a:ext cx="3024106" cy="4638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5580342" y="3658967"/>
            <a:ext cx="3024106" cy="4638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параллельный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lt1"/>
                </a:solidFill>
              </a:rPr>
              <a:t>последовательно-параллельный</a:t>
            </a:r>
            <a:endParaRPr sz="1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813326" y="74607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 длительности технологического цикла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525722" y="2580662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Последовательный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265960" y="2923585"/>
            <a:ext cx="2992265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Единица продукции переходит на каждую последующую операцию процесса только после окончания обработки всех единиц данной партии на предыдущей операции. В этом случае с операции на операцию транспортируется вся партия одновременно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ctrTitle" idx="3"/>
          </p:nvPr>
        </p:nvSpPr>
        <p:spPr>
          <a:xfrm>
            <a:off x="3294103" y="3620025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Параллельный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3400216" y="1899900"/>
            <a:ext cx="2436578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Единица продукции сразу же поступает с одной операции на другую, что позволяет полностью ликвидировать вынужденное ожидание последующей обработки. Длительность цикла зависит в основном от продолжительности самой трудоемкой из них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Последовательно-параллельный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36499" y="3090475"/>
            <a:ext cx="244589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Процесс обработки партии на каждой последующей операции начинается раньше, чем полностью заканчивается обработка всей партии изделий на каждой предыдущей операции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4297491" y="4185224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4454158" y="4343226"/>
            <a:ext cx="331366" cy="328695"/>
            <a:chOff x="-5613150" y="3991275"/>
            <a:chExt cx="294600" cy="292225"/>
          </a:xfrm>
        </p:grpSpPr>
        <p:sp>
          <p:nvSpPr>
            <p:cNvPr id="299" name="Google Shape;299;p3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56EB6A9-4631-48E8-B865-3906A6FD2055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30673" y="4248457"/>
            <a:ext cx="1205865" cy="60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55D3580-861F-4AB0-9C2F-9AE7B30306A1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3508"/>
          <a:stretch/>
        </p:blipFill>
        <p:spPr bwMode="auto">
          <a:xfrm>
            <a:off x="3550768" y="1332524"/>
            <a:ext cx="2160270" cy="50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E2C73CF-E890-4101-874E-182D05520E98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8568" y="4244106"/>
            <a:ext cx="2501900" cy="6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EB576-1511-43C9-8B3F-905B1953693B}"/>
              </a:ext>
            </a:extLst>
          </p:cNvPr>
          <p:cNvSpPr txBox="1"/>
          <p:nvPr/>
        </p:nvSpPr>
        <p:spPr>
          <a:xfrm>
            <a:off x="5854317" y="904796"/>
            <a:ext cx="32896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где n – число предметов труда в передаточной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партии; 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m – число операций; 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</a:t>
            </a:r>
            <a:r>
              <a:rPr lang="ru-RU" sz="1100" dirty="0" err="1">
                <a:latin typeface="Roboto Condensed Light"/>
                <a:sym typeface="Roboto Condensed Light"/>
              </a:rPr>
              <a:t>t</a:t>
            </a:r>
            <a:r>
              <a:rPr lang="ru-RU" sz="800" dirty="0" err="1">
                <a:latin typeface="Roboto Condensed Light"/>
                <a:sym typeface="Roboto Condensed Light"/>
              </a:rPr>
              <a:t>i</a:t>
            </a:r>
            <a:r>
              <a:rPr lang="ru-RU" sz="1100" dirty="0">
                <a:latin typeface="Roboto Condensed Light"/>
                <a:sym typeface="Roboto Condensed Light"/>
              </a:rPr>
              <a:t> – длительность i-й операции, мин.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4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813326" y="74607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Определение длительности технологического цикла (ПРИМЕР)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525722" y="2580662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Последовательный</a:t>
            </a: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ctrTitle" idx="3"/>
          </p:nvPr>
        </p:nvSpPr>
        <p:spPr>
          <a:xfrm>
            <a:off x="3294103" y="3620025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Параллельный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3258224" y="2963927"/>
            <a:ext cx="2529852" cy="784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err="1"/>
              <a:t>T</a:t>
            </a:r>
            <a:r>
              <a:rPr lang="ru-RU" sz="700" dirty="0" err="1"/>
              <a:t>парал</a:t>
            </a:r>
            <a:r>
              <a:rPr lang="ru-RU" dirty="0"/>
              <a:t> = (10 + 6 + 12) + 12 (4 – 1) = </a:t>
            </a:r>
          </a:p>
          <a:p>
            <a:pPr lvl="0"/>
            <a:r>
              <a:rPr lang="ru-RU" sz="1600" dirty="0"/>
              <a:t>64 мин.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Последовательно-параллельный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36499" y="3090475"/>
            <a:ext cx="244589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Т</a:t>
            </a:r>
            <a:r>
              <a:rPr lang="ru-RU" sz="700" dirty="0" err="1"/>
              <a:t>парал</a:t>
            </a:r>
            <a:r>
              <a:rPr lang="ru-RU" sz="700" dirty="0"/>
              <a:t>-послед</a:t>
            </a:r>
            <a:r>
              <a:rPr lang="ru-RU" dirty="0"/>
              <a:t> = 4 (10 + 6 + 12) –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(6 + 6) * (4 – 1) =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76 мин.</a:t>
            </a:r>
            <a:endParaRPr sz="1600"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4297491" y="4185224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4454158" y="4343226"/>
            <a:ext cx="331366" cy="328695"/>
            <a:chOff x="-5613150" y="3991275"/>
            <a:chExt cx="294600" cy="292225"/>
          </a:xfrm>
        </p:grpSpPr>
        <p:sp>
          <p:nvSpPr>
            <p:cNvPr id="299" name="Google Shape;299;p38"/>
            <p:cNvSpPr/>
            <p:nvPr/>
          </p:nvSpPr>
          <p:spPr>
            <a:xfrm>
              <a:off x="-5480050" y="4046400"/>
              <a:ext cx="27600" cy="14200"/>
            </a:xfrm>
            <a:custGeom>
              <a:avLst/>
              <a:gdLst/>
              <a:ahLst/>
              <a:cxnLst/>
              <a:rect l="l" t="t" r="r" b="b"/>
              <a:pathLst>
                <a:path w="1104" h="568" extrusionOk="0">
                  <a:moveTo>
                    <a:pt x="537" y="1"/>
                  </a:moveTo>
                  <a:lnTo>
                    <a:pt x="1" y="568"/>
                  </a:lnTo>
                  <a:lnTo>
                    <a:pt x="1104" y="568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-553122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693" y="1"/>
                  </a:moveTo>
                  <a:lnTo>
                    <a:pt x="0" y="726"/>
                  </a:lnTo>
                  <a:lnTo>
                    <a:pt x="1103" y="726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-5443025" y="407712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694" y="0"/>
                  </a:moveTo>
                  <a:lnTo>
                    <a:pt x="1" y="1638"/>
                  </a:lnTo>
                  <a:lnTo>
                    <a:pt x="1" y="1638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-5487925" y="4077125"/>
              <a:ext cx="43350" cy="54375"/>
            </a:xfrm>
            <a:custGeom>
              <a:avLst/>
              <a:gdLst/>
              <a:ahLst/>
              <a:cxnLst/>
              <a:rect l="l" t="t" r="r" b="b"/>
              <a:pathLst>
                <a:path w="1734" h="2175" extrusionOk="0">
                  <a:moveTo>
                    <a:pt x="1" y="0"/>
                  </a:moveTo>
                  <a:lnTo>
                    <a:pt x="852" y="2174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-5445375" y="4042450"/>
              <a:ext cx="44125" cy="18150"/>
            </a:xfrm>
            <a:custGeom>
              <a:avLst/>
              <a:gdLst/>
              <a:ahLst/>
              <a:cxnLst/>
              <a:rect l="l" t="t" r="r" b="b"/>
              <a:pathLst>
                <a:path w="1765" h="726" extrusionOk="0">
                  <a:moveTo>
                    <a:pt x="0" y="1"/>
                  </a:moveTo>
                  <a:lnTo>
                    <a:pt x="693" y="726"/>
                  </a:lnTo>
                  <a:lnTo>
                    <a:pt x="1764" y="726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-5531225" y="4077125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0" y="0"/>
                  </a:moveTo>
                  <a:lnTo>
                    <a:pt x="1670" y="16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-5613150" y="4198400"/>
              <a:ext cx="292225" cy="33900"/>
            </a:xfrm>
            <a:custGeom>
              <a:avLst/>
              <a:gdLst/>
              <a:ahLst/>
              <a:cxnLst/>
              <a:rect l="l" t="t" r="r" b="b"/>
              <a:pathLst>
                <a:path w="11689" h="1356" extrusionOk="0">
                  <a:moveTo>
                    <a:pt x="1" y="1"/>
                  </a:moveTo>
                  <a:lnTo>
                    <a:pt x="1" y="347"/>
                  </a:lnTo>
                  <a:lnTo>
                    <a:pt x="32" y="347"/>
                  </a:lnTo>
                  <a:cubicBezTo>
                    <a:pt x="32" y="883"/>
                    <a:pt x="505" y="1356"/>
                    <a:pt x="1072" y="1356"/>
                  </a:cubicBezTo>
                  <a:lnTo>
                    <a:pt x="10681" y="1356"/>
                  </a:lnTo>
                  <a:cubicBezTo>
                    <a:pt x="11216" y="1356"/>
                    <a:pt x="11689" y="883"/>
                    <a:pt x="11689" y="347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-5610775" y="3991275"/>
              <a:ext cx="292225" cy="189050"/>
            </a:xfrm>
            <a:custGeom>
              <a:avLst/>
              <a:gdLst/>
              <a:ahLst/>
              <a:cxnLst/>
              <a:rect l="l" t="t" r="r" b="b"/>
              <a:pathLst>
                <a:path w="11689" h="7562" extrusionOk="0">
                  <a:moveTo>
                    <a:pt x="7813" y="1386"/>
                  </a:moveTo>
                  <a:cubicBezTo>
                    <a:pt x="7908" y="1386"/>
                    <a:pt x="8034" y="1418"/>
                    <a:pt x="8065" y="1512"/>
                  </a:cubicBezTo>
                  <a:cubicBezTo>
                    <a:pt x="8128" y="1575"/>
                    <a:pt x="9483" y="2867"/>
                    <a:pt x="9515" y="2993"/>
                  </a:cubicBezTo>
                  <a:cubicBezTo>
                    <a:pt x="9578" y="3088"/>
                    <a:pt x="9578" y="3214"/>
                    <a:pt x="9452" y="3340"/>
                  </a:cubicBezTo>
                  <a:lnTo>
                    <a:pt x="6018" y="6774"/>
                  </a:lnTo>
                  <a:cubicBezTo>
                    <a:pt x="5943" y="6848"/>
                    <a:pt x="5862" y="6880"/>
                    <a:pt x="5783" y="6880"/>
                  </a:cubicBezTo>
                  <a:cubicBezTo>
                    <a:pt x="5696" y="6880"/>
                    <a:pt x="5612" y="6840"/>
                    <a:pt x="5545" y="6774"/>
                  </a:cubicBezTo>
                  <a:lnTo>
                    <a:pt x="2111" y="3340"/>
                  </a:lnTo>
                  <a:cubicBezTo>
                    <a:pt x="2001" y="3230"/>
                    <a:pt x="1987" y="2976"/>
                    <a:pt x="2027" y="2976"/>
                  </a:cubicBezTo>
                  <a:cubicBezTo>
                    <a:pt x="2033" y="2976"/>
                    <a:pt x="2040" y="2981"/>
                    <a:pt x="2048" y="2993"/>
                  </a:cubicBezTo>
                  <a:cubicBezTo>
                    <a:pt x="2048" y="2962"/>
                    <a:pt x="2079" y="2930"/>
                    <a:pt x="2111" y="2867"/>
                  </a:cubicBezTo>
                  <a:lnTo>
                    <a:pt x="3497" y="1512"/>
                  </a:lnTo>
                  <a:cubicBezTo>
                    <a:pt x="3560" y="1418"/>
                    <a:pt x="3655" y="1386"/>
                    <a:pt x="3718" y="1386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7561"/>
                  </a:lnTo>
                  <a:lnTo>
                    <a:pt x="11689" y="7561"/>
                  </a:lnTo>
                  <a:lnTo>
                    <a:pt x="11689" y="1040"/>
                  </a:lnTo>
                  <a:cubicBezTo>
                    <a:pt x="11657" y="473"/>
                    <a:pt x="11184" y="0"/>
                    <a:pt x="10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-5546975" y="4250400"/>
              <a:ext cx="160700" cy="33100"/>
            </a:xfrm>
            <a:custGeom>
              <a:avLst/>
              <a:gdLst/>
              <a:ahLst/>
              <a:cxnLst/>
              <a:rect l="l" t="t" r="r" b="b"/>
              <a:pathLst>
                <a:path w="6428" h="1324" extrusionOk="0">
                  <a:moveTo>
                    <a:pt x="1544" y="0"/>
                  </a:moveTo>
                  <a:lnTo>
                    <a:pt x="1386" y="662"/>
                  </a:lnTo>
                  <a:lnTo>
                    <a:pt x="473" y="662"/>
                  </a:lnTo>
                  <a:cubicBezTo>
                    <a:pt x="32" y="662"/>
                    <a:pt x="0" y="1323"/>
                    <a:pt x="473" y="1323"/>
                  </a:cubicBezTo>
                  <a:lnTo>
                    <a:pt x="5955" y="1323"/>
                  </a:lnTo>
                  <a:cubicBezTo>
                    <a:pt x="6427" y="1323"/>
                    <a:pt x="6427" y="662"/>
                    <a:pt x="5986" y="662"/>
                  </a:cubicBezTo>
                  <a:lnTo>
                    <a:pt x="5072" y="662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56EB6A9-4631-48E8-B865-3906A6FD2055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20151" y="3532467"/>
            <a:ext cx="1205865" cy="60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55D3580-861F-4AB0-9C2F-9AE7B30306A1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3508"/>
          <a:stretch/>
        </p:blipFill>
        <p:spPr bwMode="auto">
          <a:xfrm>
            <a:off x="3396568" y="2177541"/>
            <a:ext cx="2160270" cy="50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E2C73CF-E890-4101-874E-182D05520E98}"/>
              </a:ext>
            </a:extLst>
          </p:cNvPr>
          <p:cNvPicPr/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58568" y="3977968"/>
            <a:ext cx="2501900" cy="6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8EB576-1511-43C9-8B3F-905B1953693B}"/>
              </a:ext>
            </a:extLst>
          </p:cNvPr>
          <p:cNvSpPr txBox="1"/>
          <p:nvPr/>
        </p:nvSpPr>
        <p:spPr>
          <a:xfrm>
            <a:off x="2289065" y="1072332"/>
            <a:ext cx="48068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где n – число предметов труда в передаточной партии - 4; 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m – число операций - 3; 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</a:t>
            </a:r>
            <a:r>
              <a:rPr lang="ru-RU" sz="1100" dirty="0" err="1">
                <a:latin typeface="Roboto Condensed Light"/>
                <a:sym typeface="Roboto Condensed Light"/>
              </a:rPr>
              <a:t>t</a:t>
            </a:r>
            <a:r>
              <a:rPr lang="ru-RU" sz="800" dirty="0" err="1">
                <a:latin typeface="Roboto Condensed Light"/>
                <a:sym typeface="Roboto Condensed Light"/>
              </a:rPr>
              <a:t>i</a:t>
            </a:r>
            <a:r>
              <a:rPr lang="ru-RU" sz="1100" dirty="0">
                <a:latin typeface="Roboto Condensed Light"/>
                <a:sym typeface="Roboto Condensed Light"/>
              </a:rPr>
              <a:t> – длительность i-й операции, мин.:</a:t>
            </a:r>
          </a:p>
          <a:p>
            <a:pPr algn="just"/>
            <a:r>
              <a:rPr lang="ru-RU" sz="1100" dirty="0">
                <a:latin typeface="Roboto Condensed Light"/>
                <a:sym typeface="Roboto Condensed Light"/>
              </a:rPr>
              <a:t>       </a:t>
            </a:r>
            <a:r>
              <a:rPr lang="en-US" sz="1100" dirty="0">
                <a:latin typeface="Roboto Condensed Light"/>
                <a:sym typeface="Roboto Condensed Light"/>
              </a:rPr>
              <a:t>t</a:t>
            </a:r>
            <a:r>
              <a:rPr lang="en-US" sz="600" dirty="0">
                <a:latin typeface="Roboto Condensed Light"/>
                <a:sym typeface="Roboto Condensed Light"/>
              </a:rPr>
              <a:t>1</a:t>
            </a:r>
            <a:r>
              <a:rPr lang="en-US" sz="1000" dirty="0">
                <a:latin typeface="Roboto Condensed Light"/>
                <a:sym typeface="Roboto Condensed Light"/>
              </a:rPr>
              <a:t> – 10 </a:t>
            </a:r>
            <a:r>
              <a:rPr lang="ru-RU" sz="1000" dirty="0">
                <a:latin typeface="Roboto Condensed Light"/>
                <a:sym typeface="Roboto Condensed Light"/>
              </a:rPr>
              <a:t>мин., </a:t>
            </a:r>
            <a:r>
              <a:rPr lang="en-US" sz="1050" dirty="0">
                <a:latin typeface="Roboto Condensed Light"/>
                <a:sym typeface="Roboto Condensed Light"/>
              </a:rPr>
              <a:t>t</a:t>
            </a:r>
            <a:r>
              <a:rPr lang="ru-RU" sz="500" dirty="0">
                <a:latin typeface="Roboto Condensed Light"/>
                <a:sym typeface="Roboto Condensed Light"/>
              </a:rPr>
              <a:t>2 </a:t>
            </a:r>
            <a:r>
              <a:rPr lang="ru-RU" sz="900" dirty="0">
                <a:latin typeface="Roboto Condensed Light"/>
                <a:sym typeface="Roboto Condensed Light"/>
              </a:rPr>
              <a:t> - </a:t>
            </a:r>
            <a:r>
              <a:rPr lang="ru-RU" sz="1000" dirty="0">
                <a:latin typeface="Roboto Condensed Light"/>
                <a:sym typeface="Roboto Condensed Light"/>
              </a:rPr>
              <a:t>6 мин</a:t>
            </a:r>
            <a:r>
              <a:rPr lang="ru-RU" sz="900" dirty="0">
                <a:latin typeface="Roboto Condensed Light"/>
                <a:sym typeface="Roboto Condensed Light"/>
              </a:rPr>
              <a:t>., </a:t>
            </a:r>
            <a:r>
              <a:rPr lang="en-US" sz="1050" dirty="0">
                <a:latin typeface="Roboto Condensed Light"/>
                <a:sym typeface="Roboto Condensed Light"/>
              </a:rPr>
              <a:t>t</a:t>
            </a:r>
            <a:r>
              <a:rPr lang="ru-RU" sz="500" dirty="0">
                <a:latin typeface="Roboto Condensed Light"/>
                <a:sym typeface="Roboto Condensed Light"/>
              </a:rPr>
              <a:t>3 </a:t>
            </a:r>
            <a:r>
              <a:rPr lang="ru-RU" sz="1000" dirty="0">
                <a:latin typeface="Roboto Condensed Light"/>
                <a:sym typeface="Roboto Condensed Light"/>
              </a:rPr>
              <a:t>– 12 мин.</a:t>
            </a:r>
          </a:p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639A1A1C-DEA9-42CC-AB3F-536BA8446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873" y="2963927"/>
            <a:ext cx="2528905" cy="529550"/>
          </a:xfrm>
        </p:spPr>
        <p:txBody>
          <a:bodyPr/>
          <a:lstStyle/>
          <a:p>
            <a:r>
              <a:rPr lang="ru-RU" dirty="0" err="1"/>
              <a:t>Т</a:t>
            </a:r>
            <a:r>
              <a:rPr lang="ru-RU" sz="700" dirty="0" err="1"/>
              <a:t>послед</a:t>
            </a:r>
            <a:r>
              <a:rPr lang="ru-RU" dirty="0"/>
              <a:t> = 4 (10 + 6 + 12) =</a:t>
            </a:r>
          </a:p>
          <a:p>
            <a:r>
              <a:rPr lang="ru-RU" dirty="0"/>
              <a:t> </a:t>
            </a:r>
            <a:r>
              <a:rPr lang="ru-RU" sz="1600" dirty="0"/>
              <a:t>112 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IN DEPTH</a:t>
            </a:r>
            <a:endParaRPr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AB6E18F-8DB7-44DD-954C-138D16390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91830"/>
            <a:ext cx="3095100" cy="398867"/>
          </a:xfrm>
        </p:spPr>
        <p:txBody>
          <a:bodyPr/>
          <a:lstStyle/>
          <a:p>
            <a:pPr algn="ctr"/>
            <a:r>
              <a:rPr lang="ru-RU" dirty="0">
                <a:sym typeface="Arial"/>
              </a:rPr>
              <a:t>Виды движения предметов труда</a:t>
            </a:r>
          </a:p>
          <a:p>
            <a:pPr algn="l"/>
            <a:r>
              <a:rPr lang="ru-RU" dirty="0">
                <a:sym typeface="Arial"/>
              </a:rPr>
              <a:t>а) последовательное; </a:t>
            </a:r>
          </a:p>
          <a:p>
            <a:pPr algn="l"/>
            <a:r>
              <a:rPr lang="ru-RU" dirty="0">
                <a:sym typeface="Arial"/>
              </a:rPr>
              <a:t>б) параллельное;</a:t>
            </a:r>
          </a:p>
          <a:p>
            <a:pPr algn="l"/>
            <a:r>
              <a:rPr lang="ru-RU" dirty="0">
                <a:sym typeface="Arial"/>
              </a:rPr>
              <a:t>в) параллельно-последовательное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4D6EA0-04AE-4AF5-A492-97073DCFF9BC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5816" y="125095"/>
            <a:ext cx="5898515" cy="48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0079C3-F3C2-4681-A879-74BD3D6A5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133437"/>
              </p:ext>
            </p:extLst>
          </p:nvPr>
        </p:nvGraphicFramePr>
        <p:xfrm>
          <a:off x="323528" y="483518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3095100" y="123478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ru-RU" dirty="0"/>
              <a:t>Преимущества и недостатки различных видов движения труда</a:t>
            </a:r>
            <a:endParaRPr dirty="0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12918A1C-2B46-4137-9777-993311474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782970"/>
              </p:ext>
            </p:extLst>
          </p:nvPr>
        </p:nvGraphicFramePr>
        <p:xfrm>
          <a:off x="755576" y="1347614"/>
          <a:ext cx="8208912" cy="3474720"/>
        </p:xfrm>
        <a:graphic>
          <a:graphicData uri="http://schemas.openxmlformats.org/drawingml/2006/table">
            <a:tbl>
              <a:tblPr firstRow="1" bandRow="1">
                <a:tableStyleId>{CC7A4482-E5F0-444F-ABBC-FFB60C856712}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4071231075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383478453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5461403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680721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Вид движения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Преимущества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Недостатки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Условия использования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9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Последовательное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Простота в организации производственного 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/>
                        <a:t>Максимальная </a:t>
                      </a:r>
                      <a:r>
                        <a:rPr lang="ru-RU" sz="1200" dirty="0"/>
                        <a:t>длительность технологического цикла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Единичное и мелкосерийное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96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Параллельно-последовательное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Меньшая длительность технологического цикла, чем при последовательном движении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Сложность в организации производственного процесса, большие транспортные расходы чем при последовательном движении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Серийное и крупносерийное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1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/>
                        <a:t>Параллельное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Минимальная длительность технологического цикла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Сложность в организации производственного процесса, большие транспортные расходы чем при последовательном движении, возможна низкая загрузка оборудования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Крупносерийное и массовое производство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89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287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 flipH="1">
            <a:off x="2483768" y="1090139"/>
            <a:ext cx="6192688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Производственные поточные линии</a:t>
            </a:r>
            <a:endParaRPr dirty="0"/>
          </a:p>
        </p:txBody>
      </p:sp>
      <p:sp>
        <p:nvSpPr>
          <p:cNvPr id="313" name="Google Shape;313;p39"/>
          <p:cNvSpPr txBox="1">
            <a:spLocks noGrp="1"/>
          </p:cNvSpPr>
          <p:nvPr>
            <p:ph type="title" idx="2"/>
          </p:nvPr>
        </p:nvSpPr>
        <p:spPr>
          <a:xfrm flipH="1">
            <a:off x="4997419" y="446251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4</a:t>
            </a:r>
            <a:endParaRPr dirty="0"/>
          </a:p>
        </p:txBody>
      </p:sp>
      <p:cxnSp>
        <p:nvCxnSpPr>
          <p:cNvPr id="314" name="Google Shape;314;p39"/>
          <p:cNvCxnSpPr/>
          <p:nvPr/>
        </p:nvCxnSpPr>
        <p:spPr>
          <a:xfrm>
            <a:off x="7626825" y="2744700"/>
            <a:ext cx="1560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7187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32"/>
          <p:cNvCxnSpPr/>
          <p:nvPr/>
        </p:nvCxnSpPr>
        <p:spPr>
          <a:xfrm>
            <a:off x="4549846" y="113159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0" y="386789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183;p32">
            <a:extLst>
              <a:ext uri="{FF2B5EF4-FFF2-40B4-BE49-F238E27FC236}">
                <a16:creationId xmlns:a16="http://schemas.microsoft.com/office/drawing/2014/main" id="{F7AC0F33-308C-498A-BE32-59DE4C4B59FA}"/>
              </a:ext>
            </a:extLst>
          </p:cNvPr>
          <p:cNvSpPr txBox="1">
            <a:spLocks/>
          </p:cNvSpPr>
          <p:nvPr/>
        </p:nvSpPr>
        <p:spPr>
          <a:xfrm>
            <a:off x="1259632" y="2715766"/>
            <a:ext cx="7720598" cy="66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sz="2400" dirty="0"/>
              <a:t>ПОТОЧНОЕ ПРОИЗВОДСТВО – наиболее эффективная и прогрессивная форма организации производства, основанная на ритмичной повторяемости согласованных во времени основных и вспомогательных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407132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ctrTitle"/>
          </p:nvPr>
        </p:nvSpPr>
        <p:spPr>
          <a:xfrm>
            <a:off x="4555852" y="2246036"/>
            <a:ext cx="2581848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Признаки поточного производства</a:t>
            </a:r>
            <a:endParaRPr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subTitle" idx="1"/>
          </p:nvPr>
        </p:nvSpPr>
        <p:spPr>
          <a:xfrm>
            <a:off x="539553" y="339777"/>
            <a:ext cx="2458484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400"/>
            </a:pPr>
            <a:r>
              <a:rPr lang="ru-RU" sz="1400" b="1" dirty="0">
                <a:latin typeface="Exo 2"/>
                <a:sym typeface="Exo 2"/>
              </a:rPr>
              <a:t>Минимальный путь и время прохождения транспортирования объекта внутри поточной линии</a:t>
            </a:r>
            <a:endParaRPr sz="1400" b="1" dirty="0">
              <a:latin typeface="Exo 2"/>
              <a:sym typeface="Exo 2"/>
            </a:endParaRPr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13"/>
          </p:nvPr>
        </p:nvSpPr>
        <p:spPr>
          <a:xfrm>
            <a:off x="1286044" y="180740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Exo 2"/>
              </a:rPr>
              <a:t>Непрерывная ритмичная транспортировка</a:t>
            </a:r>
            <a:endParaRPr sz="1400" b="1" dirty="0">
              <a:latin typeface="Exo 2"/>
            </a:endParaRPr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3"/>
          </p:nvPr>
        </p:nvSpPr>
        <p:spPr>
          <a:xfrm>
            <a:off x="2873434" y="501494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 idx="5"/>
          </p:nvPr>
        </p:nvSpPr>
        <p:spPr>
          <a:xfrm>
            <a:off x="2960344" y="3264053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 idx="4"/>
          </p:nvPr>
        </p:nvSpPr>
        <p:spPr>
          <a:xfrm>
            <a:off x="2855038" y="1879447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158" name="Google Shape;158;p30"/>
          <p:cNvCxnSpPr>
            <a:cxnSpLocks/>
          </p:cNvCxnSpPr>
          <p:nvPr/>
        </p:nvCxnSpPr>
        <p:spPr>
          <a:xfrm>
            <a:off x="4067944" y="-28996"/>
            <a:ext cx="0" cy="41090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30"/>
          <p:cNvCxnSpPr/>
          <p:nvPr/>
        </p:nvCxnSpPr>
        <p:spPr>
          <a:xfrm>
            <a:off x="7308304" y="3064968"/>
            <a:ext cx="0" cy="20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30"/>
          <p:cNvSpPr txBox="1">
            <a:spLocks noGrp="1"/>
          </p:cNvSpPr>
          <p:nvPr>
            <p:ph type="subTitle" idx="15"/>
          </p:nvPr>
        </p:nvSpPr>
        <p:spPr>
          <a:xfrm>
            <a:off x="539553" y="2763693"/>
            <a:ext cx="2458484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400"/>
            </a:pPr>
            <a:r>
              <a:rPr lang="ru-RU" sz="1400" b="1" dirty="0">
                <a:latin typeface="Exo 2"/>
              </a:rPr>
              <a:t>Согласованность повремени рабочего цикла или по скорости транспортирования объектов всех машин, входящих в поточную  линию</a:t>
            </a:r>
            <a:endParaRPr sz="1400" b="1" dirty="0">
              <a:latin typeface="Exo 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35"/>
          <p:cNvCxnSpPr/>
          <p:nvPr/>
        </p:nvCxnSpPr>
        <p:spPr>
          <a:xfrm>
            <a:off x="3957600" y="3045275"/>
            <a:ext cx="136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ru-RU" dirty="0"/>
              <a:t>ПОТОЧНАЯ ЛИНИЯ</a:t>
            </a:r>
            <a:endParaRPr dirty="0"/>
          </a:p>
        </p:txBody>
      </p:sp>
      <p:sp>
        <p:nvSpPr>
          <p:cNvPr id="226" name="Google Shape;226;p35"/>
          <p:cNvSpPr txBox="1">
            <a:spLocks noGrp="1"/>
          </p:cNvSpPr>
          <p:nvPr>
            <p:ph type="subTitle" idx="1"/>
          </p:nvPr>
        </p:nvSpPr>
        <p:spPr>
          <a:xfrm>
            <a:off x="971600" y="1260875"/>
            <a:ext cx="4031204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Exo 2"/>
              </a:rPr>
              <a:t>Обособленное подразделение цеха, специализирующееся на изготовлении одного или нескольких видов изделий по одной технологии.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Поточное производство основано на использовании принципов: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dk1"/>
                </a:solidFill>
                <a:latin typeface="Exo 2"/>
              </a:rPr>
              <a:t>прямоточности</a:t>
            </a:r>
            <a:endParaRPr lang="ru-RU" sz="1400" b="1" dirty="0">
              <a:solidFill>
                <a:schemeClr val="dk1"/>
              </a:solidFill>
              <a:latin typeface="Exo 2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специализации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непрерывности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параллельности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пропорциональности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dk1"/>
                </a:solidFill>
                <a:latin typeface="Exo 2"/>
              </a:rPr>
              <a:t>ритмичности </a:t>
            </a:r>
            <a:endParaRPr sz="1400" b="1" dirty="0">
              <a:solidFill>
                <a:schemeClr val="dk1"/>
              </a:solidFill>
              <a:latin typeface="Exo 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C47DF-D038-4EB1-A04A-9B0D57B1A7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2080" y="1500601"/>
            <a:ext cx="3552371" cy="26305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215356" y="1665632"/>
            <a:ext cx="1975500" cy="29741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6279557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Классификация поточных линий: </a:t>
            </a:r>
            <a:br>
              <a:rPr lang="ru-RU" dirty="0"/>
            </a:br>
            <a:r>
              <a:rPr lang="ru-RU" dirty="0"/>
              <a:t>по степени специализации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1659390" y="1124556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478596" y="2846700"/>
            <a:ext cx="21573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ОДНОПРЕДМЕТНЫЕ</a:t>
            </a: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389006" y="1494238"/>
            <a:ext cx="246291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Полная загрузка в течении длительного времени обеспечивается одним изделием. Переход на обработку / производство другого изделия связан с реконструкцией линии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292080" y="3635300"/>
            <a:ext cx="2304256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МНОГОПРЕДМЕТНЫЕ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4788024" y="2242535"/>
            <a:ext cx="273483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Обрабатывается попеременно несколько изделий, близких по конструктивным и технологическим особенностям. При переходе с одного изделия на другое требуется переналадка и </a:t>
            </a:r>
            <a:r>
              <a:rPr lang="ru-RU" dirty="0" err="1">
                <a:solidFill>
                  <a:schemeClr val="lt1"/>
                </a:solidFill>
              </a:rPr>
              <a:t>измениние</a:t>
            </a:r>
            <a:r>
              <a:rPr lang="ru-RU" dirty="0">
                <a:solidFill>
                  <a:schemeClr val="lt1"/>
                </a:solidFill>
              </a:rPr>
              <a:t> режима работы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7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387996" y="1838272"/>
            <a:ext cx="1975500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6279557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Классификация поточных линий: </a:t>
            </a:r>
            <a:br>
              <a:rPr lang="ru-RU" dirty="0"/>
            </a:br>
            <a:r>
              <a:rPr lang="ru-RU" dirty="0"/>
              <a:t>по степени непрерывности движении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1659390" y="1124556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478596" y="2846700"/>
            <a:ext cx="21573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ПРЕРЫВНО-ПОТОЧНЫЕ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синхронизация операций отсутствует, допускаются вынужденные простои при передаче продуктов на следующую операцию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292080" y="3635300"/>
            <a:ext cx="2304256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НЕПРЕРЫВНО-ПОТОЧНЫЕ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148064" y="2242535"/>
            <a:ext cx="237479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Предметы труда с операции на операцию передаются поштучно/небольшими партиями с помощью механизированных средств (конвейеров) через одинаковый промежуток времени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215356" y="1665632"/>
            <a:ext cx="1975500" cy="29741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6279557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Классификация поточных линий: </a:t>
            </a:r>
            <a:br>
              <a:rPr lang="ru-RU" dirty="0"/>
            </a:br>
            <a:r>
              <a:rPr lang="ru-RU" dirty="0"/>
              <a:t>по степени поддержания ритма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1659390" y="1124556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364473" y="2979557"/>
            <a:ext cx="246291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С РЕГЛАМЕНТИРОВАННЫМ ТАКТОМ</a:t>
            </a: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389006" y="1494238"/>
            <a:ext cx="246291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Характерны для непрерывно поточного производства. Режим поддерживается с помощью конвейеров, перемещающих предметы труда с определенной скоростью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292080" y="3635300"/>
            <a:ext cx="2304256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СО СВОБОДНЫМ ТАКТОМ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4788024" y="2242535"/>
            <a:ext cx="273483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Не имеют технических средств, строго регламентирующих режим работы. Применяются при любых формах потока (прерывной и непрерывной), соблюдение ритма возлагается на работников линии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5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369663" y="657023"/>
            <a:ext cx="1782904" cy="29741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554400" y="2011737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1964850" y="352850"/>
            <a:ext cx="6279557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Классификация поточных линий: </a:t>
            </a:r>
            <a:br>
              <a:rPr lang="ru-RU" dirty="0"/>
            </a:br>
            <a:r>
              <a:rPr lang="ru-RU" dirty="0"/>
              <a:t>по степени автоматизации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1385298" y="1612978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0" y="2928478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080504" y="3356407"/>
            <a:ext cx="246291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АВТОМАТИЗИРОВАННЫЕ</a:t>
            </a: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099608" y="2032368"/>
            <a:ext cx="246291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Все операции выполняются по единому такту, обработка изделий, контроль и передача их с операции на операцию производится в автоматическом режиме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345595" y="2570144"/>
            <a:ext cx="2304256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МЕХАНИЗИРОВАННЫЕ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4987973" y="1252661"/>
            <a:ext cx="273483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Предполагают использование машин и агрегатов, которые выполняют основную технологическую операцию, подачу изделий в рабочую зону машины и вывод их из машины осуществляется вручную </a:t>
            </a:r>
          </a:p>
        </p:txBody>
      </p:sp>
      <p:sp>
        <p:nvSpPr>
          <p:cNvPr id="11" name="Google Shape;372;p41">
            <a:extLst>
              <a:ext uri="{FF2B5EF4-FFF2-40B4-BE49-F238E27FC236}">
                <a16:creationId xmlns:a16="http://schemas.microsoft.com/office/drawing/2014/main" id="{91E851FF-64AF-44B6-B549-3F60AC81EA28}"/>
              </a:ext>
            </a:extLst>
          </p:cNvPr>
          <p:cNvSpPr/>
          <p:nvPr/>
        </p:nvSpPr>
        <p:spPr>
          <a:xfrm rot="-5400000" flipH="1">
            <a:off x="5445759" y="2676811"/>
            <a:ext cx="1630712" cy="297418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373;p41">
            <a:extLst>
              <a:ext uri="{FF2B5EF4-FFF2-40B4-BE49-F238E27FC236}">
                <a16:creationId xmlns:a16="http://schemas.microsoft.com/office/drawing/2014/main" id="{46CB2313-8368-4AD6-AECD-4DB888D8B9CC}"/>
              </a:ext>
            </a:extLst>
          </p:cNvPr>
          <p:cNvCxnSpPr/>
          <p:nvPr/>
        </p:nvCxnSpPr>
        <p:spPr>
          <a:xfrm rot="10800000">
            <a:off x="6554400" y="4099539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79;p41">
            <a:extLst>
              <a:ext uri="{FF2B5EF4-FFF2-40B4-BE49-F238E27FC236}">
                <a16:creationId xmlns:a16="http://schemas.microsoft.com/office/drawing/2014/main" id="{4F736991-24BF-4F7E-ACD7-415761C96403}"/>
              </a:ext>
            </a:extLst>
          </p:cNvPr>
          <p:cNvSpPr txBox="1">
            <a:spLocks/>
          </p:cNvSpPr>
          <p:nvPr/>
        </p:nvSpPr>
        <p:spPr>
          <a:xfrm>
            <a:off x="5345595" y="4551757"/>
            <a:ext cx="2304256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xo 2"/>
              <a:buNone/>
              <a:defRPr sz="1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quada One"/>
              <a:buNone/>
              <a:defRPr sz="20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>
                <a:solidFill>
                  <a:schemeClr val="lt1"/>
                </a:solidFill>
              </a:rPr>
              <a:t>НЕМЕХАНИЗИРОВАННЫЕ</a:t>
            </a:r>
          </a:p>
        </p:txBody>
      </p:sp>
      <p:sp>
        <p:nvSpPr>
          <p:cNvPr id="14" name="Google Shape;380;p41">
            <a:extLst>
              <a:ext uri="{FF2B5EF4-FFF2-40B4-BE49-F238E27FC236}">
                <a16:creationId xmlns:a16="http://schemas.microsoft.com/office/drawing/2014/main" id="{01307B5B-87D6-420E-8187-2A268739D2AF}"/>
              </a:ext>
            </a:extLst>
          </p:cNvPr>
          <p:cNvSpPr txBox="1">
            <a:spLocks/>
          </p:cNvSpPr>
          <p:nvPr/>
        </p:nvSpPr>
        <p:spPr>
          <a:xfrm>
            <a:off x="4974513" y="3459073"/>
            <a:ext cx="2734834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3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dirty="0">
                <a:solidFill>
                  <a:schemeClr val="lt1"/>
                </a:solidFill>
              </a:rPr>
              <a:t>Основные и вспомогательные операции могут осуществляться вручную. Для поддержания ритма в ряде случаев используется конвейер </a:t>
            </a:r>
          </a:p>
        </p:txBody>
      </p:sp>
    </p:spTree>
    <p:extLst>
      <p:ext uri="{BB962C8B-B14F-4D97-AF65-F5344CB8AC3E}">
        <p14:creationId xmlns:p14="http://schemas.microsoft.com/office/powerpoint/2010/main" val="51718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ctrTitle" idx="2"/>
          </p:nvPr>
        </p:nvSpPr>
        <p:spPr>
          <a:xfrm>
            <a:off x="2555776" y="51470"/>
            <a:ext cx="624031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ru-RU" dirty="0"/>
              <a:t>Производственный такт поточной линии</a:t>
            </a:r>
            <a:endParaRPr dirty="0"/>
          </a:p>
        </p:txBody>
      </p:sp>
      <p:pic>
        <p:nvPicPr>
          <p:cNvPr id="1025" name="Рисунок 5">
            <a:extLst>
              <a:ext uri="{FF2B5EF4-FFF2-40B4-BE49-F238E27FC236}">
                <a16:creationId xmlns:a16="http://schemas.microsoft.com/office/drawing/2014/main" id="{FD3D6E02-32A6-450D-A6ED-8FB3B7A1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46291"/>
            <a:ext cx="9429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831826-550D-41E8-8A31-D7DD40F5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66" y="546368"/>
            <a:ext cx="691276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Производственный такт - </a:t>
            </a:r>
            <a:r>
              <a:rPr lang="ru-RU" altLang="ru-RU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количественный показатель, характеризующий определенный выпуск продукции в равные интервалы времени, т. е. по этому показателю можно судить о ритмичности производства.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Различают два показателя такта: </a:t>
            </a:r>
            <a:r>
              <a:rPr lang="ru-RU" altLang="ru-RU" b="1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средний и рабочий </a:t>
            </a:r>
            <a:r>
              <a:rPr lang="ru-RU" altLang="ru-RU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(</a:t>
            </a:r>
            <a:r>
              <a:rPr lang="ru-RU" dirty="0">
                <a:solidFill>
                  <a:schemeClr val="dk1"/>
                </a:solidFill>
                <a:latin typeface="Exo 2"/>
                <a:ea typeface="Roboto Condensed Light"/>
              </a:rPr>
              <a:t>рассчитывают для каждой операции поточной линии</a:t>
            </a:r>
            <a:r>
              <a:rPr lang="ru-RU" altLang="ru-RU" dirty="0">
                <a:solidFill>
                  <a:schemeClr val="dk1"/>
                </a:solidFill>
                <a:latin typeface="Exo 2"/>
                <a:ea typeface="Roboto Condensed Light"/>
                <a:sym typeface="Roboto Condensed Light"/>
              </a:rPr>
              <a:t>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61BDE6-254F-4516-9DBB-0C9E2568F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4584" y="4981764"/>
            <a:ext cx="6848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NewRoman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latin typeface="Times New Roman" panose="02020603050405020304" pitchFamily="18" charset="0"/>
              <a:ea typeface="TimesNewRoman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Times New Roman" panose="02020603050405020304" pitchFamily="18" charset="0"/>
              <a:ea typeface="TimesNewRoman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NewRoman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DF621C-472F-40FF-ADB4-F6ECD7084C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0901" y="2701632"/>
            <a:ext cx="1014730" cy="63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EAF6477-4ED3-45D8-8DF6-A11DD289A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86125"/>
              </p:ext>
            </p:extLst>
          </p:nvPr>
        </p:nvGraphicFramePr>
        <p:xfrm>
          <a:off x="467544" y="1995686"/>
          <a:ext cx="8496944" cy="3096344"/>
        </p:xfrm>
        <a:graphic>
          <a:graphicData uri="http://schemas.openxmlformats.org/drawingml/2006/table">
            <a:tbl>
              <a:tblPr firstRow="1" bandRow="1">
                <a:tableStyleId>{CC7A4482-E5F0-444F-ABBC-FFB60C856712}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4034683513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315176292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400" b="1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Средний такт </a:t>
                      </a:r>
                      <a:r>
                        <a:rPr lang="ru-RU" altLang="ru-RU" sz="14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(</a:t>
                      </a:r>
                      <a:r>
                        <a:rPr lang="ru-RU" altLang="ru-RU" sz="14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4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ср</a:t>
                      </a:r>
                      <a:r>
                        <a:rPr lang="ru-RU" altLang="ru-RU" sz="14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, мин) – продолжительность времени между двумя последовательными выпусками однородной продукции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где     </a:t>
                      </a: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расч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– длительность расчетного календарного периода, мин, определяемая исходя из числа смен в сутки (s), длительности смены (l), регламентированных внутрисменных перерывов на отдых (p) и их продолжительности (x), т. 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расч</a:t>
                      </a:r>
                      <a:r>
                        <a:rPr lang="ru-RU" altLang="ru-RU" sz="1200" b="0" i="0" u="none" strike="noStrike" cap="none" baseline="-25000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= s(l – </a:t>
                      </a: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рх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В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пл</a:t>
                      </a:r>
                      <a:r>
                        <a:rPr lang="ru-RU" altLang="ru-RU" sz="1200" b="0" i="0" u="none" strike="noStrike" cap="none" baseline="-25000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– плановый выпуск продукции за тот же период, нат. ед.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2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Например, s = 4, l = 360 мин, р = 3, x = 10 мин, </a:t>
                      </a: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В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пл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= 3000 т.</a:t>
                      </a: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Отсюда </a:t>
                      </a: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ср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= 4(360 – 3 * 10) / 3000 = 0,44 мин</a:t>
                      </a:r>
                      <a:endParaRPr lang="ru-RU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altLang="ru-RU" sz="1400" b="1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Рабочий такт </a:t>
                      </a:r>
                      <a:r>
                        <a:rPr lang="ru-RU" altLang="ru-RU" sz="14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(</a:t>
                      </a:r>
                      <a:r>
                        <a:rPr lang="ru-RU" altLang="ru-RU" sz="14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4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раб</a:t>
                      </a:r>
                      <a:r>
                        <a:rPr lang="ru-RU" altLang="ru-RU" sz="14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, мин) – календарная продолжительность операции, приходящаяся на единицу продукции: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4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altLang="ru-RU" sz="14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0" marR="0" lvl="0" indent="2698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2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0" marR="0" lvl="0" indent="2698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где   </a:t>
                      </a:r>
                      <a:r>
                        <a:rPr lang="ru-RU" altLang="ru-RU" sz="1200" b="0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altLang="ru-RU" sz="1200" b="0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шт</a:t>
                      </a: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– затраты времени на операцию с учетом коэффициента выполнения норм, мин; </a:t>
                      </a:r>
                    </a:p>
                    <a:p>
                      <a:pPr marL="0" marR="0" lvl="0" indent="2698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0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 n – число рабочих мест.</a:t>
                      </a:r>
                    </a:p>
                    <a:p>
                      <a:pPr marL="0" marR="0" lvl="0" indent="2698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2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pPr marL="0" marR="0" lvl="0" indent="2698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ru-RU" sz="1200" b="0" i="0" u="none" strike="noStrike" cap="none" dirty="0">
                        <a:solidFill>
                          <a:schemeClr val="dk1"/>
                        </a:solidFill>
                        <a:latin typeface="Exo 2"/>
                        <a:ea typeface="Roboto Condensed Light"/>
                        <a:cs typeface="Arial"/>
                        <a:sym typeface="Arial"/>
                      </a:endParaRPr>
                    </a:p>
                    <a:p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Для обеспечения непрерывности в работе и полной загрузки рабочих мест обязательно соблюдение условия 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sz="1400" b="1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ср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 ≥ </a:t>
                      </a:r>
                      <a:r>
                        <a:rPr lang="ru-RU" sz="1400" b="1" i="0" u="none" strike="noStrike" cap="none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t</a:t>
                      </a:r>
                      <a:r>
                        <a:rPr lang="ru-RU" sz="1400" b="1" i="0" u="none" strike="noStrike" cap="none" baseline="-25000" dirty="0" err="1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раб</a:t>
                      </a:r>
                      <a:r>
                        <a:rPr lang="ru-RU" sz="1400" b="1" i="0" u="none" strike="noStrike" cap="none" dirty="0">
                          <a:solidFill>
                            <a:schemeClr val="dk1"/>
                          </a:solidFill>
                          <a:latin typeface="Exo 2"/>
                          <a:ea typeface="Roboto Condensed Light"/>
                          <a:cs typeface="Arial"/>
                          <a:sym typeface="Arial"/>
                        </a:rPr>
                        <a:t>. 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490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1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ctrTitle"/>
          </p:nvPr>
        </p:nvSpPr>
        <p:spPr>
          <a:xfrm flipH="1">
            <a:off x="761329" y="2560862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Классификация производственных процессов</a:t>
            </a: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title" idx="2"/>
          </p:nvPr>
        </p:nvSpPr>
        <p:spPr>
          <a:xfrm flipH="1">
            <a:off x="899592" y="13730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cxnSp>
        <p:nvCxnSpPr>
          <p:cNvPr id="177" name="Google Shape;177;p31"/>
          <p:cNvCxnSpPr/>
          <p:nvPr/>
        </p:nvCxnSpPr>
        <p:spPr>
          <a:xfrm>
            <a:off x="0" y="4028275"/>
            <a:ext cx="156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"/>
          <p:cNvSpPr txBox="1">
            <a:spLocks noGrp="1"/>
          </p:cNvSpPr>
          <p:nvPr>
            <p:ph type="ctrTitle"/>
          </p:nvPr>
        </p:nvSpPr>
        <p:spPr>
          <a:xfrm>
            <a:off x="1869926" y="232627"/>
            <a:ext cx="5214300" cy="659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Производственные процессы</a:t>
            </a:r>
            <a:endParaRPr dirty="0"/>
          </a:p>
        </p:txBody>
      </p:sp>
      <p:sp>
        <p:nvSpPr>
          <p:cNvPr id="321" name="Google Shape;321;p40"/>
          <p:cNvSpPr txBox="1">
            <a:spLocks noGrp="1"/>
          </p:cNvSpPr>
          <p:nvPr>
            <p:ph type="ctrTitle" idx="2"/>
          </p:nvPr>
        </p:nvSpPr>
        <p:spPr>
          <a:xfrm>
            <a:off x="162922" y="1217989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</a:t>
            </a:r>
            <a:endParaRPr dirty="0"/>
          </a:p>
        </p:txBody>
      </p:sp>
      <p:sp>
        <p:nvSpPr>
          <p:cNvPr id="322" name="Google Shape;322;p40"/>
          <p:cNvSpPr txBox="1">
            <a:spLocks noGrp="1"/>
          </p:cNvSpPr>
          <p:nvPr>
            <p:ph type="subTitle" idx="1"/>
          </p:nvPr>
        </p:nvSpPr>
        <p:spPr>
          <a:xfrm>
            <a:off x="303369" y="1638944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предназначены для непосредственного изменения формы или состояния предмета труда в готовую продукцию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40"/>
          <p:cNvSpPr txBox="1">
            <a:spLocks noGrp="1"/>
          </p:cNvSpPr>
          <p:nvPr>
            <p:ph type="ctrTitle" idx="3"/>
          </p:nvPr>
        </p:nvSpPr>
        <p:spPr>
          <a:xfrm>
            <a:off x="2506462" y="1248978"/>
            <a:ext cx="180882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ВСПОМОГАТЕЛЬНЫЕ</a:t>
            </a:r>
            <a:endParaRPr dirty="0"/>
          </a:p>
        </p:txBody>
      </p:sp>
      <p:sp>
        <p:nvSpPr>
          <p:cNvPr id="324" name="Google Shape;324;p40"/>
          <p:cNvSpPr txBox="1">
            <a:spLocks noGrp="1"/>
          </p:cNvSpPr>
          <p:nvPr>
            <p:ph type="subTitle" idx="4"/>
          </p:nvPr>
        </p:nvSpPr>
        <p:spPr>
          <a:xfrm>
            <a:off x="2097425" y="1638944"/>
            <a:ext cx="279461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предназначены для производства продукции, используемой на самом предприятии (например, производство всех видов энергии, запасных частей и т. п.), а также ремонтное и энергетическое обслуживание, транспортные, складские и другие работы</a:t>
            </a:r>
            <a:endParaRPr dirty="0"/>
          </a:p>
        </p:txBody>
      </p:sp>
      <p:sp>
        <p:nvSpPr>
          <p:cNvPr id="325" name="Google Shape;325;p40"/>
          <p:cNvSpPr txBox="1">
            <a:spLocks noGrp="1"/>
          </p:cNvSpPr>
          <p:nvPr>
            <p:ph type="ctrTitle" idx="5"/>
          </p:nvPr>
        </p:nvSpPr>
        <p:spPr>
          <a:xfrm>
            <a:off x="3858353" y="314877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АНАЛИТИЧЕСКИЕ</a:t>
            </a:r>
            <a:endParaRPr dirty="0"/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6"/>
          </p:nvPr>
        </p:nvSpPr>
        <p:spPr>
          <a:xfrm>
            <a:off x="3932494" y="3550600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из одного вида сырья получают несколько видов готовой продукции</a:t>
            </a:r>
            <a:endParaRPr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ctrTitle" idx="7"/>
          </p:nvPr>
        </p:nvSpPr>
        <p:spPr>
          <a:xfrm>
            <a:off x="6447402" y="3164217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СИНТЕТИЧЕСКИЕ</a:t>
            </a:r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8"/>
          </p:nvPr>
        </p:nvSpPr>
        <p:spPr>
          <a:xfrm>
            <a:off x="6156176" y="3550600"/>
            <a:ext cx="2570024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из различных видов сырья изготавливается один вид продукции. На таких предприятиях, как правило, имеется один заготовительный цех (цех сырья) и несколько специализирующихся на выпуске определенных видов продукции</a:t>
            </a:r>
            <a:endParaRPr dirty="0"/>
          </a:p>
        </p:txBody>
      </p:sp>
      <p:cxnSp>
        <p:nvCxnSpPr>
          <p:cNvPr id="333" name="Google Shape;333;p40"/>
          <p:cNvCxnSpPr/>
          <p:nvPr/>
        </p:nvCxnSpPr>
        <p:spPr>
          <a:xfrm rot="10800000">
            <a:off x="8919" y="1236905"/>
            <a:ext cx="533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3816248" y="3149629"/>
            <a:ext cx="52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5" name="Google Shape;335;p40"/>
          <p:cNvGrpSpPr/>
          <p:nvPr/>
        </p:nvGrpSpPr>
        <p:grpSpPr>
          <a:xfrm>
            <a:off x="3271528" y="855640"/>
            <a:ext cx="278692" cy="331130"/>
            <a:chOff x="-48233050" y="3569725"/>
            <a:chExt cx="252050" cy="299475"/>
          </a:xfrm>
        </p:grpSpPr>
        <p:sp>
          <p:nvSpPr>
            <p:cNvPr id="336" name="Google Shape;336;p40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0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838189" y="820183"/>
            <a:ext cx="330936" cy="330743"/>
            <a:chOff x="-49764975" y="3183375"/>
            <a:chExt cx="299300" cy="299125"/>
          </a:xfrm>
        </p:grpSpPr>
        <p:sp>
          <p:nvSpPr>
            <p:cNvPr id="340" name="Google Shape;340;p40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40"/>
          <p:cNvGrpSpPr/>
          <p:nvPr/>
        </p:nvGrpSpPr>
        <p:grpSpPr>
          <a:xfrm>
            <a:off x="4514361" y="2674316"/>
            <a:ext cx="332677" cy="330964"/>
            <a:chOff x="-47155575" y="3200500"/>
            <a:chExt cx="300875" cy="299325"/>
          </a:xfrm>
        </p:grpSpPr>
        <p:sp>
          <p:nvSpPr>
            <p:cNvPr id="350" name="Google Shape;350;p40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7084226" y="2674316"/>
            <a:ext cx="330936" cy="330107"/>
            <a:chOff x="-47154000" y="3939275"/>
            <a:chExt cx="299300" cy="298550"/>
          </a:xfrm>
        </p:grpSpPr>
        <p:sp>
          <p:nvSpPr>
            <p:cNvPr id="357" name="Google Shape;357;p40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749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/>
          <p:nvPr/>
        </p:nvSpPr>
        <p:spPr>
          <a:xfrm rot="-5400000" flipH="1">
            <a:off x="5323364" y="1745232"/>
            <a:ext cx="2127987" cy="26289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682358" y="2949500"/>
            <a:ext cx="258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>
            <a:spLocks noGrp="1"/>
          </p:cNvSpPr>
          <p:nvPr>
            <p:ph type="ctrTitle"/>
          </p:nvPr>
        </p:nvSpPr>
        <p:spPr>
          <a:xfrm>
            <a:off x="2465758" y="319682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Структура производственных процессов</a:t>
            </a:r>
            <a:endParaRPr dirty="0"/>
          </a:p>
        </p:txBody>
      </p:sp>
      <p:sp>
        <p:nvSpPr>
          <p:cNvPr id="375" name="Google Shape;375;p41"/>
          <p:cNvSpPr/>
          <p:nvPr/>
        </p:nvSpPr>
        <p:spPr>
          <a:xfrm rot="5400000">
            <a:off x="1759800" y="1039900"/>
            <a:ext cx="1975500" cy="263100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/>
          <p:nvPr/>
        </p:nvCxnSpPr>
        <p:spPr>
          <a:xfrm rot="10800000">
            <a:off x="-21400" y="2148175"/>
            <a:ext cx="2441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СТАДИЯ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Часть производственного процесса, включающая изготовление полуфабриката или готовой продукции</a:t>
            </a:r>
            <a:endParaRPr lang="en-US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79" name="Google Shape;379;p41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ОПЕРАЦИЯ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subTitle" idx="4"/>
          </p:nvPr>
        </p:nvSpPr>
        <p:spPr>
          <a:xfrm>
            <a:off x="5106168" y="2032250"/>
            <a:ext cx="23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</a:rPr>
              <a:t>Часть технологической стадии, в которой воздействие на предмет труда производится в одном аппарате или нескольких аппаратах (машинах), обслуживаемых одним рабочим или бригадой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Производственные операции</a:t>
            </a: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ctrTitle" idx="2"/>
          </p:nvPr>
        </p:nvSpPr>
        <p:spPr>
          <a:xfrm>
            <a:off x="350748" y="3050645"/>
            <a:ext cx="2983674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(технологические)</a:t>
            </a:r>
            <a:br>
              <a:rPr lang="ru-RU" dirty="0"/>
            </a:br>
            <a:r>
              <a:rPr lang="ru-RU" dirty="0"/>
              <a:t>операции</a:t>
            </a:r>
            <a:endParaRPr dirty="0"/>
          </a:p>
        </p:txBody>
      </p:sp>
      <p:sp>
        <p:nvSpPr>
          <p:cNvPr id="270" name="Google Shape;270;p38"/>
          <p:cNvSpPr txBox="1">
            <a:spLocks noGrp="1"/>
          </p:cNvSpPr>
          <p:nvPr>
            <p:ph type="subTitle" idx="1"/>
          </p:nvPr>
        </p:nvSpPr>
        <p:spPr>
          <a:xfrm>
            <a:off x="691065" y="3337299"/>
            <a:ext cx="230304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изменяют физические свойства предмета труда, его химический состав, размер, форму и внешний вид. </a:t>
            </a:r>
            <a:endParaRPr dirty="0"/>
          </a:p>
        </p:txBody>
      </p:sp>
      <p:sp>
        <p:nvSpPr>
          <p:cNvPr id="271" name="Google Shape;271;p38"/>
          <p:cNvSpPr txBox="1">
            <a:spLocks noGrp="1"/>
          </p:cNvSpPr>
          <p:nvPr>
            <p:ph type="ctrTitle" idx="3"/>
          </p:nvPr>
        </p:nvSpPr>
        <p:spPr>
          <a:xfrm>
            <a:off x="3198869" y="2017420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Производственные операции</a:t>
            </a:r>
            <a:endParaRPr dirty="0"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4"/>
          </p:nvPr>
        </p:nvSpPr>
        <p:spPr>
          <a:xfrm>
            <a:off x="3477967" y="244677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Постоянное сочетание всех стадий и операций образует структуру производственного процесса</a:t>
            </a:r>
            <a:endParaRPr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Вспомогательные операции</a:t>
            </a:r>
            <a:endParaRPr dirty="0"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6"/>
          </p:nvPr>
        </p:nvSpPr>
        <p:spPr>
          <a:xfrm>
            <a:off x="6132078" y="3248161"/>
            <a:ext cx="2482217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обеспечивают бесперебойное протекание основных. </a:t>
            </a:r>
            <a:endParaRPr dirty="0"/>
          </a:p>
        </p:txBody>
      </p:sp>
      <p:cxnSp>
        <p:nvCxnSpPr>
          <p:cNvPr id="275" name="Google Shape;275;p38"/>
          <p:cNvCxnSpPr/>
          <p:nvPr/>
        </p:nvCxnSpPr>
        <p:spPr>
          <a:xfrm>
            <a:off x="32352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38"/>
          <p:cNvCxnSpPr/>
          <p:nvPr/>
        </p:nvCxnSpPr>
        <p:spPr>
          <a:xfrm>
            <a:off x="5908800" y="2186175"/>
            <a:ext cx="0" cy="16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38"/>
          <p:cNvSpPr/>
          <p:nvPr/>
        </p:nvSpPr>
        <p:spPr>
          <a:xfrm>
            <a:off x="1576050" y="185365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6923250" y="1855160"/>
            <a:ext cx="644700" cy="644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38"/>
          <p:cNvGrpSpPr/>
          <p:nvPr/>
        </p:nvGrpSpPr>
        <p:grpSpPr>
          <a:xfrm>
            <a:off x="1733606" y="2012194"/>
            <a:ext cx="329595" cy="327598"/>
            <a:chOff x="-6689825" y="3992050"/>
            <a:chExt cx="293025" cy="291250"/>
          </a:xfrm>
        </p:grpSpPr>
        <p:sp>
          <p:nvSpPr>
            <p:cNvPr id="281" name="Google Shape;281;p38"/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7080796" y="2013156"/>
            <a:ext cx="330494" cy="328723"/>
            <a:chOff x="-3031325" y="3597450"/>
            <a:chExt cx="293825" cy="292250"/>
          </a:xfrm>
        </p:grpSpPr>
        <p:sp>
          <p:nvSpPr>
            <p:cNvPr id="294" name="Google Shape;294;p38"/>
            <p:cNvSpPr/>
            <p:nvPr/>
          </p:nvSpPr>
          <p:spPr>
            <a:xfrm>
              <a:off x="-3029750" y="3597450"/>
              <a:ext cx="292250" cy="67775"/>
            </a:xfrm>
            <a:custGeom>
              <a:avLst/>
              <a:gdLst/>
              <a:ahLst/>
              <a:cxnLst/>
              <a:rect l="l" t="t" r="r" b="b"/>
              <a:pathLst>
                <a:path w="11690" h="2711" extrusionOk="0">
                  <a:moveTo>
                    <a:pt x="1702" y="1387"/>
                  </a:moveTo>
                  <a:cubicBezTo>
                    <a:pt x="1891" y="1387"/>
                    <a:pt x="2049" y="1545"/>
                    <a:pt x="2049" y="1734"/>
                  </a:cubicBezTo>
                  <a:cubicBezTo>
                    <a:pt x="2049" y="1923"/>
                    <a:pt x="1891" y="2080"/>
                    <a:pt x="1702" y="2080"/>
                  </a:cubicBezTo>
                  <a:cubicBezTo>
                    <a:pt x="1513" y="2080"/>
                    <a:pt x="1356" y="1923"/>
                    <a:pt x="1356" y="1734"/>
                  </a:cubicBezTo>
                  <a:cubicBezTo>
                    <a:pt x="1356" y="1545"/>
                    <a:pt x="1513" y="1387"/>
                    <a:pt x="1702" y="1387"/>
                  </a:cubicBezTo>
                  <a:close/>
                  <a:moveTo>
                    <a:pt x="3120" y="1387"/>
                  </a:moveTo>
                  <a:cubicBezTo>
                    <a:pt x="3309" y="1387"/>
                    <a:pt x="3466" y="1545"/>
                    <a:pt x="3466" y="1734"/>
                  </a:cubicBezTo>
                  <a:cubicBezTo>
                    <a:pt x="3466" y="1923"/>
                    <a:pt x="3309" y="2080"/>
                    <a:pt x="3120" y="2080"/>
                  </a:cubicBezTo>
                  <a:cubicBezTo>
                    <a:pt x="2931" y="2080"/>
                    <a:pt x="2773" y="1923"/>
                    <a:pt x="2773" y="1734"/>
                  </a:cubicBezTo>
                  <a:cubicBezTo>
                    <a:pt x="2773" y="1545"/>
                    <a:pt x="2931" y="1387"/>
                    <a:pt x="3120" y="1387"/>
                  </a:cubicBezTo>
                  <a:close/>
                  <a:moveTo>
                    <a:pt x="9985" y="1417"/>
                  </a:moveTo>
                  <a:cubicBezTo>
                    <a:pt x="10400" y="1417"/>
                    <a:pt x="10449" y="2080"/>
                    <a:pt x="9956" y="2080"/>
                  </a:cubicBezTo>
                  <a:lnTo>
                    <a:pt x="5861" y="2080"/>
                  </a:lnTo>
                  <a:cubicBezTo>
                    <a:pt x="5451" y="2080"/>
                    <a:pt x="5388" y="1418"/>
                    <a:pt x="5861" y="1418"/>
                  </a:cubicBezTo>
                  <a:lnTo>
                    <a:pt x="9956" y="1418"/>
                  </a:lnTo>
                  <a:cubicBezTo>
                    <a:pt x="9966" y="1418"/>
                    <a:pt x="9976" y="1417"/>
                    <a:pt x="9985" y="141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10"/>
                  </a:lnTo>
                  <a:lnTo>
                    <a:pt x="11689" y="2710"/>
                  </a:lnTo>
                  <a:lnTo>
                    <a:pt x="11689" y="1040"/>
                  </a:lnTo>
                  <a:cubicBezTo>
                    <a:pt x="11658" y="473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-3031325" y="3687250"/>
              <a:ext cx="292250" cy="153600"/>
            </a:xfrm>
            <a:custGeom>
              <a:avLst/>
              <a:gdLst/>
              <a:ahLst/>
              <a:cxnLst/>
              <a:rect l="l" t="t" r="r" b="b"/>
              <a:pathLst>
                <a:path w="11690" h="6144" extrusionOk="0">
                  <a:moveTo>
                    <a:pt x="1" y="0"/>
                  </a:moveTo>
                  <a:lnTo>
                    <a:pt x="1" y="5104"/>
                  </a:lnTo>
                  <a:lnTo>
                    <a:pt x="64" y="5104"/>
                  </a:lnTo>
                  <a:cubicBezTo>
                    <a:pt x="64" y="5671"/>
                    <a:pt x="536" y="6144"/>
                    <a:pt x="1104" y="6144"/>
                  </a:cubicBezTo>
                  <a:lnTo>
                    <a:pt x="4475" y="6144"/>
                  </a:lnTo>
                  <a:cubicBezTo>
                    <a:pt x="4317" y="5671"/>
                    <a:pt x="4223" y="5199"/>
                    <a:pt x="4223" y="4695"/>
                  </a:cubicBezTo>
                  <a:lnTo>
                    <a:pt x="4223" y="2395"/>
                  </a:lnTo>
                  <a:cubicBezTo>
                    <a:pt x="4223" y="1790"/>
                    <a:pt x="4686" y="1366"/>
                    <a:pt x="5227" y="1366"/>
                  </a:cubicBezTo>
                  <a:cubicBezTo>
                    <a:pt x="5362" y="1366"/>
                    <a:pt x="5502" y="1393"/>
                    <a:pt x="5640" y="1450"/>
                  </a:cubicBezTo>
                  <a:cubicBezTo>
                    <a:pt x="5735" y="1481"/>
                    <a:pt x="5861" y="1544"/>
                    <a:pt x="5987" y="1544"/>
                  </a:cubicBezTo>
                  <a:cubicBezTo>
                    <a:pt x="6144" y="1544"/>
                    <a:pt x="6365" y="1450"/>
                    <a:pt x="6900" y="977"/>
                  </a:cubicBezTo>
                  <a:cubicBezTo>
                    <a:pt x="7090" y="788"/>
                    <a:pt x="7349" y="693"/>
                    <a:pt x="7613" y="693"/>
                  </a:cubicBezTo>
                  <a:cubicBezTo>
                    <a:pt x="7877" y="693"/>
                    <a:pt x="8145" y="788"/>
                    <a:pt x="8350" y="977"/>
                  </a:cubicBezTo>
                  <a:cubicBezTo>
                    <a:pt x="8822" y="1450"/>
                    <a:pt x="9106" y="1544"/>
                    <a:pt x="9263" y="1544"/>
                  </a:cubicBezTo>
                  <a:cubicBezTo>
                    <a:pt x="9358" y="1544"/>
                    <a:pt x="9484" y="1481"/>
                    <a:pt x="9610" y="1450"/>
                  </a:cubicBezTo>
                  <a:cubicBezTo>
                    <a:pt x="9742" y="1393"/>
                    <a:pt x="9878" y="1366"/>
                    <a:pt x="10011" y="1366"/>
                  </a:cubicBezTo>
                  <a:cubicBezTo>
                    <a:pt x="10544" y="1366"/>
                    <a:pt x="11028" y="1790"/>
                    <a:pt x="11028" y="2395"/>
                  </a:cubicBezTo>
                  <a:lnTo>
                    <a:pt x="11028" y="4695"/>
                  </a:lnTo>
                  <a:cubicBezTo>
                    <a:pt x="11028" y="5199"/>
                    <a:pt x="10933" y="5671"/>
                    <a:pt x="10744" y="6144"/>
                  </a:cubicBezTo>
                  <a:cubicBezTo>
                    <a:pt x="11248" y="6112"/>
                    <a:pt x="11689" y="5671"/>
                    <a:pt x="11689" y="5104"/>
                  </a:cubicBezTo>
                  <a:lnTo>
                    <a:pt x="116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-2908450" y="3724275"/>
              <a:ext cx="59900" cy="164625"/>
            </a:xfrm>
            <a:custGeom>
              <a:avLst/>
              <a:gdLst/>
              <a:ahLst/>
              <a:cxnLst/>
              <a:rect l="l" t="t" r="r" b="b"/>
              <a:pathLst>
                <a:path w="2396" h="6585" extrusionOk="0">
                  <a:moveTo>
                    <a:pt x="2395" y="0"/>
                  </a:moveTo>
                  <a:cubicBezTo>
                    <a:pt x="1904" y="491"/>
                    <a:pt x="1500" y="721"/>
                    <a:pt x="1085" y="721"/>
                  </a:cubicBezTo>
                  <a:cubicBezTo>
                    <a:pt x="887" y="721"/>
                    <a:pt x="687" y="669"/>
                    <a:pt x="473" y="567"/>
                  </a:cubicBezTo>
                  <a:cubicBezTo>
                    <a:pt x="423" y="548"/>
                    <a:pt x="374" y="539"/>
                    <a:pt x="327" y="539"/>
                  </a:cubicBezTo>
                  <a:cubicBezTo>
                    <a:pt x="142" y="539"/>
                    <a:pt x="1" y="681"/>
                    <a:pt x="1" y="882"/>
                  </a:cubicBezTo>
                  <a:lnTo>
                    <a:pt x="1" y="3214"/>
                  </a:lnTo>
                  <a:cubicBezTo>
                    <a:pt x="1" y="3718"/>
                    <a:pt x="127" y="4222"/>
                    <a:pt x="316" y="4663"/>
                  </a:cubicBezTo>
                  <a:cubicBezTo>
                    <a:pt x="725" y="5513"/>
                    <a:pt x="1387" y="6238"/>
                    <a:pt x="2395" y="6585"/>
                  </a:cubicBezTo>
                  <a:lnTo>
                    <a:pt x="2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-2831250" y="3725850"/>
              <a:ext cx="59875" cy="163850"/>
            </a:xfrm>
            <a:custGeom>
              <a:avLst/>
              <a:gdLst/>
              <a:ahLst/>
              <a:cxnLst/>
              <a:rect l="l" t="t" r="r" b="b"/>
              <a:pathLst>
                <a:path w="2395" h="6554" extrusionOk="0">
                  <a:moveTo>
                    <a:pt x="0" y="0"/>
                  </a:moveTo>
                  <a:lnTo>
                    <a:pt x="0" y="6553"/>
                  </a:lnTo>
                  <a:cubicBezTo>
                    <a:pt x="1008" y="6175"/>
                    <a:pt x="1670" y="5450"/>
                    <a:pt x="2079" y="4631"/>
                  </a:cubicBezTo>
                  <a:cubicBezTo>
                    <a:pt x="2269" y="4159"/>
                    <a:pt x="2395" y="3686"/>
                    <a:pt x="2395" y="3182"/>
                  </a:cubicBezTo>
                  <a:lnTo>
                    <a:pt x="2395" y="851"/>
                  </a:lnTo>
                  <a:cubicBezTo>
                    <a:pt x="2395" y="623"/>
                    <a:pt x="2212" y="477"/>
                    <a:pt x="2042" y="477"/>
                  </a:cubicBezTo>
                  <a:cubicBezTo>
                    <a:pt x="2000" y="477"/>
                    <a:pt x="1959" y="485"/>
                    <a:pt x="1922" y="504"/>
                  </a:cubicBezTo>
                  <a:cubicBezTo>
                    <a:pt x="1704" y="598"/>
                    <a:pt x="1496" y="647"/>
                    <a:pt x="1291" y="647"/>
                  </a:cubicBezTo>
                  <a:cubicBezTo>
                    <a:pt x="873" y="647"/>
                    <a:pt x="465" y="44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5CC466DC-7069-468B-B7EF-12C9B53624F2}"/>
              </a:ext>
            </a:extLst>
          </p:cNvPr>
          <p:cNvSpPr/>
          <p:nvPr/>
        </p:nvSpPr>
        <p:spPr>
          <a:xfrm rot="8622805">
            <a:off x="2483768" y="2180520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930EBDB7-0BA5-4E18-87CB-BA560077FD13}"/>
              </a:ext>
            </a:extLst>
          </p:cNvPr>
          <p:cNvSpPr/>
          <p:nvPr/>
        </p:nvSpPr>
        <p:spPr>
          <a:xfrm rot="1192083">
            <a:off x="6036811" y="2101141"/>
            <a:ext cx="591963" cy="3912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/>
          <p:nvPr/>
        </p:nvSpPr>
        <p:spPr>
          <a:xfrm>
            <a:off x="362145" y="1691961"/>
            <a:ext cx="2816756" cy="191619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330876" y="1672684"/>
            <a:ext cx="2647584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ru-RU" sz="1300" dirty="0">
                <a:solidFill>
                  <a:schemeClr val="bg1"/>
                </a:solidFill>
              </a:rPr>
              <a:t>КОНТРОЛЬНЫЕ –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/>
              <a:buNone/>
            </a:pPr>
            <a:r>
              <a:rPr lang="ru-RU" sz="1300" dirty="0">
                <a:solidFill>
                  <a:schemeClr val="bg1"/>
                </a:solidFill>
              </a:rPr>
              <a:t> операционный, </a:t>
            </a:r>
            <a:r>
              <a:rPr lang="ru-RU" sz="1300" dirty="0" err="1">
                <a:solidFill>
                  <a:schemeClr val="bg1"/>
                </a:solidFill>
              </a:rPr>
              <a:t>постадийный</a:t>
            </a:r>
            <a:r>
              <a:rPr lang="ru-RU" sz="1300" dirty="0">
                <a:solidFill>
                  <a:schemeClr val="bg1"/>
                </a:solidFill>
              </a:rPr>
              <a:t> (промежуточный) или итоговый контроль на соответствие сырья, полуфабрикатов и готовой продукции утвержденным стандартам или ТУ</a:t>
            </a:r>
            <a:endParaRPr sz="1300"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3803247" y="1691961"/>
            <a:ext cx="2859585" cy="196363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1187624" y="13700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Вспомогательные операции</a:t>
            </a:r>
            <a:endParaRPr dirty="0"/>
          </a:p>
        </p:txBody>
      </p:sp>
      <p:cxnSp>
        <p:nvCxnSpPr>
          <p:cNvPr id="198" name="Google Shape;198;p33"/>
          <p:cNvCxnSpPr>
            <a:cxnSpLocks/>
          </p:cNvCxnSpPr>
          <p:nvPr/>
        </p:nvCxnSpPr>
        <p:spPr>
          <a:xfrm rot="5400000">
            <a:off x="2251248" y="2543383"/>
            <a:ext cx="2569408" cy="12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33"/>
          <p:cNvSpPr/>
          <p:nvPr/>
        </p:nvSpPr>
        <p:spPr>
          <a:xfrm>
            <a:off x="2030388" y="854405"/>
            <a:ext cx="3055500" cy="407629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/>
          <p:nvPr/>
        </p:nvSpPr>
        <p:spPr>
          <a:xfrm>
            <a:off x="2273677" y="3829767"/>
            <a:ext cx="2744301" cy="12622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2152352" y="845538"/>
            <a:ext cx="2767200" cy="47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dk1"/>
                </a:solidFill>
                <a:latin typeface="Exo 2"/>
                <a:sym typeface="Roboto Condensed Light"/>
              </a:rPr>
              <a:t>Вспомогательные операции</a:t>
            </a:r>
            <a:endParaRPr sz="1600" b="1" dirty="0">
              <a:solidFill>
                <a:schemeClr val="dk1"/>
              </a:solidFill>
              <a:latin typeface="Exo 2"/>
              <a:sym typeface="Roboto Condensed Ligh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868057" y="1620263"/>
            <a:ext cx="2709327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ru-RU" sz="1300" dirty="0">
                <a:solidFill>
                  <a:schemeClr val="bg1"/>
                </a:solidFill>
              </a:rPr>
              <a:t>ТЕХНОЛОГИЧЕСКОГО ОБСЛУЖИВАНИЯ –</a:t>
            </a:r>
          </a:p>
          <a:p>
            <a:pPr marL="0" indent="0" algn="ctr"/>
            <a:endParaRPr lang="ru-RU" sz="1300" dirty="0">
              <a:solidFill>
                <a:schemeClr val="bg1"/>
              </a:solidFill>
            </a:endParaRPr>
          </a:p>
          <a:p>
            <a:pPr marL="0" indent="0" algn="ctr"/>
            <a:r>
              <a:rPr lang="ru-RU" sz="1300" dirty="0">
                <a:solidFill>
                  <a:schemeClr val="bg1"/>
                </a:solidFill>
              </a:rPr>
              <a:t> обеспечение нормального режима и безопасности работающих (чистка, осмотр, промывка, продув, пропарка аппаратов, межоперационное </a:t>
            </a:r>
            <a:r>
              <a:rPr lang="ru-RU" sz="1300" dirty="0" err="1">
                <a:solidFill>
                  <a:schemeClr val="bg1"/>
                </a:solidFill>
              </a:rPr>
              <a:t>пролеживание</a:t>
            </a:r>
            <a:r>
              <a:rPr lang="ru-RU" sz="1300" dirty="0">
                <a:solidFill>
                  <a:schemeClr val="bg1"/>
                </a:solidFill>
              </a:rPr>
              <a:t> и др.).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.</a:t>
            </a:r>
            <a:endParaRPr kern="1200" dirty="0">
              <a:solidFill>
                <a:schemeClr val="bg1"/>
              </a:solidFill>
              <a:latin typeface="Exo 2"/>
              <a:sym typeface="Roboto Condensed Light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E8EE56-02DD-4CF5-B63B-97A13EFFCD2B}"/>
              </a:ext>
            </a:extLst>
          </p:cNvPr>
          <p:cNvCxnSpPr>
            <a:cxnSpLocks/>
          </p:cNvCxnSpPr>
          <p:nvPr/>
        </p:nvCxnSpPr>
        <p:spPr>
          <a:xfrm>
            <a:off x="1547664" y="1439049"/>
            <a:ext cx="3869573" cy="2368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419650E-FEDA-4092-ACA5-EDAD6A5C07E8}"/>
              </a:ext>
            </a:extLst>
          </p:cNvPr>
          <p:cNvCxnSpPr>
            <a:cxnSpLocks/>
          </p:cNvCxnSpPr>
          <p:nvPr/>
        </p:nvCxnSpPr>
        <p:spPr>
          <a:xfrm>
            <a:off x="1547664" y="1439049"/>
            <a:ext cx="0" cy="2336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EAFF819-C944-4BE3-99DA-1E399BC50C04}"/>
              </a:ext>
            </a:extLst>
          </p:cNvPr>
          <p:cNvCxnSpPr>
            <a:cxnSpLocks/>
          </p:cNvCxnSpPr>
          <p:nvPr/>
        </p:nvCxnSpPr>
        <p:spPr>
          <a:xfrm>
            <a:off x="5417237" y="1462733"/>
            <a:ext cx="0" cy="20995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6" name="Google Shape;196;p33"/>
          <p:cNvSpPr txBox="1"/>
          <p:nvPr/>
        </p:nvSpPr>
        <p:spPr>
          <a:xfrm>
            <a:off x="2297664" y="3775269"/>
            <a:ext cx="274674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bg1"/>
                </a:solidFill>
              </a:rPr>
              <a:t>ТРАНСПОРТИРОВАНИЯ –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 перемещение сырья, полуфабрикатов, готовой продукции, хранение, отгрузка и др.;</a:t>
            </a:r>
            <a:endParaRPr lang="ru-RU" sz="1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/>
          </p:nvPr>
        </p:nvSpPr>
        <p:spPr>
          <a:xfrm flipH="1">
            <a:off x="2987824" y="2342205"/>
            <a:ext cx="5699756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Производственный цикл: структура и длительность</a:t>
            </a:r>
            <a:endParaRPr dirty="0"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 idx="2"/>
          </p:nvPr>
        </p:nvSpPr>
        <p:spPr>
          <a:xfrm flipH="1">
            <a:off x="5220072" y="179160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cxnSp>
        <p:nvCxnSpPr>
          <p:cNvPr id="217" name="Google Shape;217;p34"/>
          <p:cNvCxnSpPr/>
          <p:nvPr/>
        </p:nvCxnSpPr>
        <p:spPr>
          <a:xfrm>
            <a:off x="7578325" y="4028400"/>
            <a:ext cx="156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2345035" y="207362"/>
            <a:ext cx="4309914" cy="6683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Производственный цикл</a:t>
            </a:r>
            <a:endParaRPr sz="2800" dirty="0"/>
          </a:p>
        </p:txBody>
      </p:sp>
      <p:sp>
        <p:nvSpPr>
          <p:cNvPr id="184" name="Google Shape;184;p32"/>
          <p:cNvSpPr txBox="1">
            <a:spLocks noGrp="1"/>
          </p:cNvSpPr>
          <p:nvPr>
            <p:ph type="subTitle" idx="1"/>
          </p:nvPr>
        </p:nvSpPr>
        <p:spPr>
          <a:xfrm>
            <a:off x="2358003" y="771550"/>
            <a:ext cx="4224900" cy="506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комплекс процессов, необходимых для превращения сырья и материалов в готовую продукцию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NewRoman"/>
              </a:rPr>
              <a:t> </a:t>
            </a:r>
            <a:endParaRPr lang="en-US" dirty="0"/>
          </a:p>
        </p:txBody>
      </p:sp>
      <p:cxnSp>
        <p:nvCxnSpPr>
          <p:cNvPr id="185" name="Google Shape;185;p32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107504" y="2427734"/>
            <a:ext cx="457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83;p32">
            <a:extLst>
              <a:ext uri="{FF2B5EF4-FFF2-40B4-BE49-F238E27FC236}">
                <a16:creationId xmlns:a16="http://schemas.microsoft.com/office/drawing/2014/main" id="{3EABA23F-006C-4618-8235-7E6D98A18F62}"/>
              </a:ext>
            </a:extLst>
          </p:cNvPr>
          <p:cNvSpPr txBox="1">
            <a:spLocks/>
          </p:cNvSpPr>
          <p:nvPr/>
        </p:nvSpPr>
        <p:spPr>
          <a:xfrm>
            <a:off x="203046" y="3242819"/>
            <a:ext cx="4309914" cy="66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dirty="0"/>
              <a:t>Длительность производственного цикла</a:t>
            </a:r>
          </a:p>
        </p:txBody>
      </p:sp>
      <p:sp>
        <p:nvSpPr>
          <p:cNvPr id="7" name="Google Shape;184;p32">
            <a:extLst>
              <a:ext uri="{FF2B5EF4-FFF2-40B4-BE49-F238E27FC236}">
                <a16:creationId xmlns:a16="http://schemas.microsoft.com/office/drawing/2014/main" id="{320E5202-D491-4050-B7A2-B0737F4910F4}"/>
              </a:ext>
            </a:extLst>
          </p:cNvPr>
          <p:cNvSpPr txBox="1">
            <a:spLocks/>
          </p:cNvSpPr>
          <p:nvPr/>
        </p:nvSpPr>
        <p:spPr>
          <a:xfrm>
            <a:off x="321094" y="3795886"/>
            <a:ext cx="42249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1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None/>
              <a:defRPr sz="12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/>
            <a:r>
              <a:rPr lang="ru-RU" dirty="0"/>
              <a:t>это календарный период, в течение которого сырье или основной материал превращается в готовую продукцию, или отрезок времени между моментом начала и моментом окончания какого-либо производственного процесса. </a:t>
            </a:r>
            <a:endParaRPr lang="en-US" dirty="0"/>
          </a:p>
        </p:txBody>
      </p:sp>
      <p:sp>
        <p:nvSpPr>
          <p:cNvPr id="8" name="Google Shape;183;p32">
            <a:extLst>
              <a:ext uri="{FF2B5EF4-FFF2-40B4-BE49-F238E27FC236}">
                <a16:creationId xmlns:a16="http://schemas.microsoft.com/office/drawing/2014/main" id="{F7AC0F33-308C-498A-BE32-59DE4C4B59FA}"/>
              </a:ext>
            </a:extLst>
          </p:cNvPr>
          <p:cNvSpPr txBox="1">
            <a:spLocks/>
          </p:cNvSpPr>
          <p:nvPr/>
        </p:nvSpPr>
        <p:spPr>
          <a:xfrm>
            <a:off x="4814332" y="2237567"/>
            <a:ext cx="4309914" cy="66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quada One"/>
              <a:buNone/>
              <a:defRPr sz="16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ru-RU" sz="2000" dirty="0"/>
              <a:t>Важнейшей характеристикой производственного цикла является его длительность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3F3F3"/>
      </a:accent1>
      <a:accent2>
        <a:srgbClr val="D9D9D9"/>
      </a:accent2>
      <a:accent3>
        <a:srgbClr val="B7B7B7"/>
      </a:accent3>
      <a:accent4>
        <a:srgbClr val="999999"/>
      </a:accent4>
      <a:accent5>
        <a:srgbClr val="666666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1451</Words>
  <Application>Microsoft Office PowerPoint</Application>
  <PresentationFormat>Экран (16:9)</PresentationFormat>
  <Paragraphs>211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Exo 2</vt:lpstr>
      <vt:lpstr>Fira Sans Extra Condensed Medium</vt:lpstr>
      <vt:lpstr>Roboto Condensed Light</vt:lpstr>
      <vt:lpstr>Squada One</vt:lpstr>
      <vt:lpstr>Times New Roman</vt:lpstr>
      <vt:lpstr>Wingdings</vt:lpstr>
      <vt:lpstr>Tech Newsletter by Slidesgo</vt:lpstr>
      <vt:lpstr>Организация процессов производства на предприятии</vt:lpstr>
      <vt:lpstr>Презентация PowerPoint</vt:lpstr>
      <vt:lpstr>Классификация производственных процессов</vt:lpstr>
      <vt:lpstr>Производственные процессы</vt:lpstr>
      <vt:lpstr>Структура производственных процессов</vt:lpstr>
      <vt:lpstr>Производственные операции</vt:lpstr>
      <vt:lpstr>Вспомогательные операции</vt:lpstr>
      <vt:lpstr>Производственный цикл: структура и длительность</vt:lpstr>
      <vt:lpstr>Производственный цикл</vt:lpstr>
      <vt:lpstr>Структура производственного цикла</vt:lpstr>
      <vt:lpstr> Длительность производственного цикла</vt:lpstr>
      <vt:lpstr>Факторы, влияющие на длительность и структуру производственного цикла</vt:lpstr>
      <vt:lpstr>Сокращение длительности производственного цикла приводит к </vt:lpstr>
      <vt:lpstr>Движение предметов труда во времени и пространстве</vt:lpstr>
      <vt:lpstr>Презентация PowerPoint</vt:lpstr>
      <vt:lpstr>Виды движения предметов труда</vt:lpstr>
      <vt:lpstr>Определение длительности технологического цикла</vt:lpstr>
      <vt:lpstr>Определение длительности технологического цикла (ПРИМЕР)</vt:lpstr>
      <vt:lpstr> IN DEPTH</vt:lpstr>
      <vt:lpstr> Преимущества и недостатки различных видов движения труда</vt:lpstr>
      <vt:lpstr>Производственные поточные линии</vt:lpstr>
      <vt:lpstr>Презентация PowerPoint</vt:lpstr>
      <vt:lpstr>Признаки поточного производства</vt:lpstr>
      <vt:lpstr> ПОТОЧНАЯ ЛИНИЯ</vt:lpstr>
      <vt:lpstr>Классификация поточных линий:  по степени специализации</vt:lpstr>
      <vt:lpstr>Классификация поточных линий:  по степени непрерывности движении</vt:lpstr>
      <vt:lpstr>Классификация поточных линий:  по степени поддержания ритма</vt:lpstr>
      <vt:lpstr>Классификация поточных линий:  по степени автоматизации</vt:lpstr>
      <vt:lpstr> Производственный такт поточной линии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Iriva16</dc:creator>
  <cp:lastModifiedBy>Ирина Максименко</cp:lastModifiedBy>
  <cp:revision>25</cp:revision>
  <dcterms:modified xsi:type="dcterms:W3CDTF">2022-04-13T16:19:46Z</dcterms:modified>
</cp:coreProperties>
</file>