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70" r:id="rId2"/>
    <p:sldId id="281" r:id="rId3"/>
    <p:sldId id="282" r:id="rId4"/>
    <p:sldId id="283" r:id="rId5"/>
    <p:sldId id="284" r:id="rId6"/>
  </p:sldIdLst>
  <p:sldSz cx="12192000" cy="6858000"/>
  <p:notesSz cx="6797675" cy="99298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00FF"/>
    <a:srgbClr val="FF2F2D"/>
    <a:srgbClr val="FD493D"/>
    <a:srgbClr val="9F00FF"/>
    <a:srgbClr val="FCAF17"/>
    <a:srgbClr val="B5D8E1"/>
    <a:srgbClr val="FBB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48AF15-9660-49CF-A203-861F96CB4A7B}" v="99" dt="2023-09-27T01:41:32.43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1"/>
              </a:solidFill>
              <a:prstDash val="solid"/>
              <a:miter lim="800000"/>
            </a:ln>
          </a:left>
          <a:right>
            <a:ln w="6350" cap="flat">
              <a:solidFill>
                <a:schemeClr val="accent1"/>
              </a:solidFill>
              <a:prstDash val="solid"/>
              <a:miter lim="800000"/>
            </a:ln>
          </a:right>
          <a:top>
            <a:ln w="6350" cap="flat">
              <a:solidFill>
                <a:schemeClr val="accent1"/>
              </a:solidFill>
              <a:prstDash val="solid"/>
              <a:miter lim="800000"/>
            </a:ln>
          </a:top>
          <a:bottom>
            <a:ln w="6350" cap="flat">
              <a:solidFill>
                <a:schemeClr val="accent1"/>
              </a:solidFill>
              <a:prstDash val="solid"/>
              <a:miter lim="800000"/>
            </a:ln>
          </a:bottom>
          <a:insideH>
            <a:ln w="6350" cap="flat">
              <a:solidFill>
                <a:schemeClr val="accent1"/>
              </a:solidFill>
              <a:prstDash val="solid"/>
              <a:miter lim="800000"/>
            </a:ln>
          </a:insideH>
          <a:insideV>
            <a:ln w="6350" cap="flat">
              <a:solidFill>
                <a:schemeClr val="accent1"/>
              </a:solidFill>
              <a:prstDash val="solid"/>
              <a:miter lim="800000"/>
            </a:ln>
          </a:insideV>
        </a:tcBdr>
        <a:fill>
          <a:solidFill>
            <a:schemeClr val="accent1">
              <a:alpha val="4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1"/>
              </a:solidFill>
              <a:prstDash val="solid"/>
              <a:miter lim="800000"/>
            </a:ln>
          </a:left>
          <a:right>
            <a:ln w="12700" cap="flat">
              <a:solidFill>
                <a:schemeClr val="accent1"/>
              </a:solidFill>
              <a:prstDash val="solid"/>
              <a:miter lim="800000"/>
            </a:ln>
          </a:right>
          <a:top>
            <a:ln w="6350" cap="flat">
              <a:solidFill>
                <a:schemeClr val="accent1"/>
              </a:solidFill>
              <a:prstDash val="solid"/>
              <a:miter lim="800000"/>
            </a:ln>
          </a:top>
          <a:bottom>
            <a:ln w="6350" cap="flat">
              <a:solidFill>
                <a:schemeClr val="accent1"/>
              </a:solidFill>
              <a:prstDash val="solid"/>
              <a:miter lim="800000"/>
            </a:ln>
          </a:bottom>
          <a:insideH>
            <a:ln w="6350" cap="flat">
              <a:solidFill>
                <a:schemeClr val="accent1"/>
              </a:solidFill>
              <a:prstDash val="solid"/>
              <a:miter lim="800000"/>
            </a:ln>
          </a:insideH>
          <a:insideV>
            <a:ln w="6350" cap="flat">
              <a:solidFill>
                <a:schemeClr val="accent1"/>
              </a:solidFill>
              <a:prstDash val="solid"/>
              <a:miter lim="800000"/>
            </a:ln>
          </a:insideV>
        </a:tcBdr>
        <a:fill>
          <a:solidFill>
            <a:schemeClr val="accent1">
              <a:alpha val="4000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/>
              </a:solidFill>
              <a:prstDash val="solid"/>
              <a:miter lim="800000"/>
            </a:ln>
          </a:top>
          <a:bottom>
            <a:ln w="12700" cap="flat">
              <a:solidFill>
                <a:schemeClr val="accent1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chemeClr val="accent1"/>
              </a:solidFill>
              <a:prstDash val="solid"/>
              <a:miter lim="800000"/>
            </a:ln>
          </a:top>
          <a:bottom>
            <a:ln w="12700" cap="flat">
              <a:solidFill>
                <a:srgbClr val="FFFFFF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94694"/>
  </p:normalViewPr>
  <p:slideViewPr>
    <p:cSldViewPr snapToGrid="0" snapToObjects="1" showGuides="1">
      <p:cViewPr>
        <p:scale>
          <a:sx n="100" d="100"/>
          <a:sy n="100" d="100"/>
        </p:scale>
        <p:origin x="2118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71A165-9507-43D9-B3B4-1385C496205D}" type="doc">
      <dgm:prSet loTypeId="urn:microsoft.com/office/officeart/2005/8/layout/target1" loCatId="relationship" qsTypeId="urn:microsoft.com/office/officeart/2005/8/quickstyle/simple1" qsCatId="simple" csTypeId="urn:microsoft.com/office/officeart/2005/8/colors/accent6_3" csCatId="accent6" phldr="1"/>
      <dgm:spPr/>
    </dgm:pt>
    <dgm:pt modelId="{C336C036-C3D1-4D08-8D26-DA8E4A690FD9}">
      <dgm:prSet phldrT="[Текст]"/>
      <dgm:spPr/>
      <dgm:t>
        <a:bodyPr/>
        <a:lstStyle/>
        <a:p>
          <a:r>
            <a:rPr lang="ru-RU" dirty="0">
              <a:solidFill>
                <a:srgbClr val="1F1F24"/>
              </a:solidFill>
              <a:latin typeface="IBM_Plex_Sans"/>
            </a:rPr>
            <a:t>Технические вузы</a:t>
          </a:r>
          <a:br>
            <a:rPr lang="ru-RU" dirty="0">
              <a:solidFill>
                <a:srgbClr val="1F1F24"/>
              </a:solidFill>
              <a:latin typeface="IBM_Plex_Sans"/>
            </a:rPr>
          </a:br>
          <a:r>
            <a:rPr lang="ru-RU" dirty="0">
              <a:solidFill>
                <a:srgbClr val="1F1F24"/>
              </a:solidFill>
              <a:latin typeface="IBM_Plex_Sans"/>
            </a:rPr>
            <a:t>350</a:t>
          </a:r>
          <a:endParaRPr lang="ru-RU" dirty="0"/>
        </a:p>
      </dgm:t>
    </dgm:pt>
    <dgm:pt modelId="{5D9E47CF-6988-470B-9EB4-E6B85FFC8005}" type="parTrans" cxnId="{4045608C-0E5C-4175-ABD5-24AB03563032}">
      <dgm:prSet/>
      <dgm:spPr/>
      <dgm:t>
        <a:bodyPr/>
        <a:lstStyle/>
        <a:p>
          <a:endParaRPr lang="ru-RU"/>
        </a:p>
      </dgm:t>
    </dgm:pt>
    <dgm:pt modelId="{B092F838-E73D-46FB-8450-C2E628FE6C4C}" type="sibTrans" cxnId="{4045608C-0E5C-4175-ABD5-24AB03563032}">
      <dgm:prSet/>
      <dgm:spPr/>
      <dgm:t>
        <a:bodyPr/>
        <a:lstStyle/>
        <a:p>
          <a:endParaRPr lang="ru-RU"/>
        </a:p>
      </dgm:t>
    </dgm:pt>
    <dgm:pt modelId="{5B180E80-86A1-400C-8D6B-ED4CDC45B865}">
      <dgm:prSet phldrT="[Текст]"/>
      <dgm:spPr/>
      <dgm:t>
        <a:bodyPr/>
        <a:lstStyle/>
        <a:p>
          <a:r>
            <a:rPr lang="ru-RU" dirty="0"/>
            <a:t>Технические СПО</a:t>
          </a:r>
          <a:br>
            <a:rPr lang="ru-RU" dirty="0"/>
          </a:br>
          <a:r>
            <a:rPr lang="ru-RU" dirty="0"/>
            <a:t>1487</a:t>
          </a:r>
        </a:p>
      </dgm:t>
    </dgm:pt>
    <dgm:pt modelId="{4A942382-88F8-4ACE-865E-4401556B20E9}" type="parTrans" cxnId="{5505C014-C81D-408A-B1AD-0724054F8115}">
      <dgm:prSet/>
      <dgm:spPr/>
      <dgm:t>
        <a:bodyPr/>
        <a:lstStyle/>
        <a:p>
          <a:endParaRPr lang="ru-RU"/>
        </a:p>
      </dgm:t>
    </dgm:pt>
    <dgm:pt modelId="{6A5520A2-22A0-4D49-9989-CAB1300ECD96}" type="sibTrans" cxnId="{5505C014-C81D-408A-B1AD-0724054F8115}">
      <dgm:prSet/>
      <dgm:spPr/>
      <dgm:t>
        <a:bodyPr/>
        <a:lstStyle/>
        <a:p>
          <a:endParaRPr lang="ru-RU"/>
        </a:p>
      </dgm:t>
    </dgm:pt>
    <dgm:pt modelId="{ED33817A-5F97-4E32-A5DE-43BF665BDB44}" type="pres">
      <dgm:prSet presAssocID="{5A71A165-9507-43D9-B3B4-1385C496205D}" presName="composite" presStyleCnt="0">
        <dgm:presLayoutVars>
          <dgm:chMax val="5"/>
          <dgm:dir/>
          <dgm:resizeHandles val="exact"/>
        </dgm:presLayoutVars>
      </dgm:prSet>
      <dgm:spPr/>
    </dgm:pt>
    <dgm:pt modelId="{158F4B20-F6E3-4C3B-B968-FF0A6994F65F}" type="pres">
      <dgm:prSet presAssocID="{C336C036-C3D1-4D08-8D26-DA8E4A690FD9}" presName="circle1" presStyleLbl="lnNode1" presStyleIdx="0" presStyleCnt="2" custScaleX="152823" custScaleY="152823"/>
      <dgm:spPr>
        <a:solidFill>
          <a:srgbClr val="FF0000"/>
        </a:solidFill>
      </dgm:spPr>
    </dgm:pt>
    <dgm:pt modelId="{FE9D94F8-4DF4-420E-A4AE-B8F350B4DA7F}" type="pres">
      <dgm:prSet presAssocID="{C336C036-C3D1-4D08-8D26-DA8E4A690FD9}" presName="text1" presStyleLbl="revTx" presStyleIdx="0" presStyleCnt="2" custScaleX="135231" custLinFactNeighborX="20945" custLinFactNeighborY="-307">
        <dgm:presLayoutVars>
          <dgm:bulletEnabled val="1"/>
        </dgm:presLayoutVars>
      </dgm:prSet>
      <dgm:spPr/>
    </dgm:pt>
    <dgm:pt modelId="{ED83642C-D49F-4A63-B669-0137B5BEB0B5}" type="pres">
      <dgm:prSet presAssocID="{C336C036-C3D1-4D08-8D26-DA8E4A690FD9}" presName="line1" presStyleLbl="callout" presStyleIdx="0" presStyleCnt="4"/>
      <dgm:spPr>
        <a:ln>
          <a:solidFill>
            <a:schemeClr val="tx2">
              <a:lumMod val="60000"/>
              <a:lumOff val="40000"/>
            </a:schemeClr>
          </a:solidFill>
        </a:ln>
      </dgm:spPr>
    </dgm:pt>
    <dgm:pt modelId="{680E991C-8727-4479-852B-7AE2E5B70432}" type="pres">
      <dgm:prSet presAssocID="{C336C036-C3D1-4D08-8D26-DA8E4A690FD9}" presName="d1" presStyleLbl="callout" presStyleIdx="1" presStyleCnt="4"/>
      <dgm:spPr>
        <a:ln>
          <a:solidFill>
            <a:schemeClr val="tx2">
              <a:lumMod val="60000"/>
              <a:lumOff val="40000"/>
            </a:schemeClr>
          </a:solidFill>
        </a:ln>
      </dgm:spPr>
    </dgm:pt>
    <dgm:pt modelId="{D8CC2608-EEBC-4412-8746-61B0FD8AF13A}" type="pres">
      <dgm:prSet presAssocID="{5B180E80-86A1-400C-8D6B-ED4CDC45B865}" presName="circle2" presStyleLbl="lnNode1" presStyleIdx="1" presStyleCnt="2" custScaleX="116151" custScaleY="116151"/>
      <dgm:spPr>
        <a:solidFill>
          <a:srgbClr val="8F00FF"/>
        </a:solidFill>
      </dgm:spPr>
    </dgm:pt>
    <dgm:pt modelId="{33DE7A19-AD8F-425E-8407-5D5B79260FB0}" type="pres">
      <dgm:prSet presAssocID="{5B180E80-86A1-400C-8D6B-ED4CDC45B865}" presName="text2" presStyleLbl="revTx" presStyleIdx="1" presStyleCnt="2">
        <dgm:presLayoutVars>
          <dgm:bulletEnabled val="1"/>
        </dgm:presLayoutVars>
      </dgm:prSet>
      <dgm:spPr/>
    </dgm:pt>
    <dgm:pt modelId="{CECB17FA-3D1B-4BEA-B217-EC5BB7BAE747}" type="pres">
      <dgm:prSet presAssocID="{5B180E80-86A1-400C-8D6B-ED4CDC45B865}" presName="line2" presStyleLbl="callout" presStyleIdx="2" presStyleCnt="4"/>
      <dgm:spPr>
        <a:ln>
          <a:solidFill>
            <a:schemeClr val="tx2">
              <a:lumMod val="60000"/>
              <a:lumOff val="40000"/>
            </a:schemeClr>
          </a:solidFill>
        </a:ln>
      </dgm:spPr>
    </dgm:pt>
    <dgm:pt modelId="{F621ABE4-296F-4663-ABD5-DC70A1C7548C}" type="pres">
      <dgm:prSet presAssocID="{5B180E80-86A1-400C-8D6B-ED4CDC45B865}" presName="d2" presStyleLbl="callout" presStyleIdx="3" presStyleCnt="4" custScaleX="78181" custScaleY="77863" custLinFactNeighborX="11193" custLinFactNeighborY="-11397"/>
      <dgm:spPr>
        <a:ln>
          <a:solidFill>
            <a:schemeClr val="tx2">
              <a:lumMod val="60000"/>
              <a:lumOff val="40000"/>
            </a:schemeClr>
          </a:solidFill>
        </a:ln>
      </dgm:spPr>
    </dgm:pt>
  </dgm:ptLst>
  <dgm:cxnLst>
    <dgm:cxn modelId="{5505C014-C81D-408A-B1AD-0724054F8115}" srcId="{5A71A165-9507-43D9-B3B4-1385C496205D}" destId="{5B180E80-86A1-400C-8D6B-ED4CDC45B865}" srcOrd="1" destOrd="0" parTransId="{4A942382-88F8-4ACE-865E-4401556B20E9}" sibTransId="{6A5520A2-22A0-4D49-9989-CAB1300ECD96}"/>
    <dgm:cxn modelId="{2FEE0666-2D84-4C9A-8F96-678D6A71DC6E}" type="presOf" srcId="{C336C036-C3D1-4D08-8D26-DA8E4A690FD9}" destId="{FE9D94F8-4DF4-420E-A4AE-B8F350B4DA7F}" srcOrd="0" destOrd="0" presId="urn:microsoft.com/office/officeart/2005/8/layout/target1"/>
    <dgm:cxn modelId="{4045608C-0E5C-4175-ABD5-24AB03563032}" srcId="{5A71A165-9507-43D9-B3B4-1385C496205D}" destId="{C336C036-C3D1-4D08-8D26-DA8E4A690FD9}" srcOrd="0" destOrd="0" parTransId="{5D9E47CF-6988-470B-9EB4-E6B85FFC8005}" sibTransId="{B092F838-E73D-46FB-8450-C2E628FE6C4C}"/>
    <dgm:cxn modelId="{544A2BCC-45F1-4794-82F3-FE737DE2C28F}" type="presOf" srcId="{5B180E80-86A1-400C-8D6B-ED4CDC45B865}" destId="{33DE7A19-AD8F-425E-8407-5D5B79260FB0}" srcOrd="0" destOrd="0" presId="urn:microsoft.com/office/officeart/2005/8/layout/target1"/>
    <dgm:cxn modelId="{88121EF1-2830-45C1-97DA-6F7C15B804F7}" type="presOf" srcId="{5A71A165-9507-43D9-B3B4-1385C496205D}" destId="{ED33817A-5F97-4E32-A5DE-43BF665BDB44}" srcOrd="0" destOrd="0" presId="urn:microsoft.com/office/officeart/2005/8/layout/target1"/>
    <dgm:cxn modelId="{7142452C-2737-4C89-B831-9FD2A38250BE}" type="presParOf" srcId="{ED33817A-5F97-4E32-A5DE-43BF665BDB44}" destId="{158F4B20-F6E3-4C3B-B968-FF0A6994F65F}" srcOrd="0" destOrd="0" presId="urn:microsoft.com/office/officeart/2005/8/layout/target1"/>
    <dgm:cxn modelId="{1E72AD0F-25DB-4316-B991-DFB0CB7600B4}" type="presParOf" srcId="{ED33817A-5F97-4E32-A5DE-43BF665BDB44}" destId="{FE9D94F8-4DF4-420E-A4AE-B8F350B4DA7F}" srcOrd="1" destOrd="0" presId="urn:microsoft.com/office/officeart/2005/8/layout/target1"/>
    <dgm:cxn modelId="{41A77606-D15C-4B86-8B44-8CABAE2C7EB9}" type="presParOf" srcId="{ED33817A-5F97-4E32-A5DE-43BF665BDB44}" destId="{ED83642C-D49F-4A63-B669-0137B5BEB0B5}" srcOrd="2" destOrd="0" presId="urn:microsoft.com/office/officeart/2005/8/layout/target1"/>
    <dgm:cxn modelId="{FCECA7D7-7505-45A3-93BC-793B74ADB2CE}" type="presParOf" srcId="{ED33817A-5F97-4E32-A5DE-43BF665BDB44}" destId="{680E991C-8727-4479-852B-7AE2E5B70432}" srcOrd="3" destOrd="0" presId="urn:microsoft.com/office/officeart/2005/8/layout/target1"/>
    <dgm:cxn modelId="{56A8E64B-F751-42C1-83F4-1D261DBEC08C}" type="presParOf" srcId="{ED33817A-5F97-4E32-A5DE-43BF665BDB44}" destId="{D8CC2608-EEBC-4412-8746-61B0FD8AF13A}" srcOrd="4" destOrd="0" presId="urn:microsoft.com/office/officeart/2005/8/layout/target1"/>
    <dgm:cxn modelId="{077C276A-7A82-4547-A662-C42B2D01A000}" type="presParOf" srcId="{ED33817A-5F97-4E32-A5DE-43BF665BDB44}" destId="{33DE7A19-AD8F-425E-8407-5D5B79260FB0}" srcOrd="5" destOrd="0" presId="urn:microsoft.com/office/officeart/2005/8/layout/target1"/>
    <dgm:cxn modelId="{169F89EF-5ACF-4BB2-BEBD-BFA8FEBF5CD9}" type="presParOf" srcId="{ED33817A-5F97-4E32-A5DE-43BF665BDB44}" destId="{CECB17FA-3D1B-4BEA-B217-EC5BB7BAE747}" srcOrd="6" destOrd="0" presId="urn:microsoft.com/office/officeart/2005/8/layout/target1"/>
    <dgm:cxn modelId="{3990407C-53FA-4433-8DB1-5A1C44E1F6D5}" type="presParOf" srcId="{ED33817A-5F97-4E32-A5DE-43BF665BDB44}" destId="{F621ABE4-296F-4663-ABD5-DC70A1C7548C}" srcOrd="7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C2608-EEBC-4412-8746-61B0FD8AF13A}">
      <dsp:nvSpPr>
        <dsp:cNvPr id="0" name=""/>
        <dsp:cNvSpPr/>
      </dsp:nvSpPr>
      <dsp:spPr>
        <a:xfrm>
          <a:off x="334265" y="862384"/>
          <a:ext cx="4720376" cy="4720376"/>
        </a:xfrm>
        <a:prstGeom prst="ellipse">
          <a:avLst/>
        </a:prstGeom>
        <a:solidFill>
          <a:srgbClr val="8F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F4B20-F6E3-4C3B-B968-FF0A6994F65F}">
      <dsp:nvSpPr>
        <dsp:cNvPr id="0" name=""/>
        <dsp:cNvSpPr/>
      </dsp:nvSpPr>
      <dsp:spPr>
        <a:xfrm>
          <a:off x="1659332" y="2187451"/>
          <a:ext cx="2070242" cy="2070242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9D94F8-4DF4-420E-A4AE-B8F350B4DA7F}">
      <dsp:nvSpPr>
        <dsp:cNvPr id="0" name=""/>
        <dsp:cNvSpPr/>
      </dsp:nvSpPr>
      <dsp:spPr>
        <a:xfrm>
          <a:off x="5380105" y="-164094"/>
          <a:ext cx="2747894" cy="169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1F1F24"/>
              </a:solidFill>
              <a:latin typeface="IBM_Plex_Sans"/>
            </a:rPr>
            <a:t>Технические вузы</a:t>
          </a:r>
          <a:br>
            <a:rPr lang="ru-RU" sz="2400" kern="1200" dirty="0">
              <a:solidFill>
                <a:srgbClr val="1F1F24"/>
              </a:solidFill>
              <a:latin typeface="IBM_Plex_Sans"/>
            </a:rPr>
          </a:br>
          <a:r>
            <a:rPr lang="ru-RU" sz="2400" kern="1200" dirty="0">
              <a:solidFill>
                <a:srgbClr val="1F1F24"/>
              </a:solidFill>
              <a:latin typeface="IBM_Plex_Sans"/>
            </a:rPr>
            <a:t>350</a:t>
          </a:r>
          <a:endParaRPr lang="ru-RU" sz="2400" kern="1200" dirty="0"/>
        </a:p>
      </dsp:txBody>
      <dsp:txXfrm>
        <a:off x="5380105" y="-164094"/>
        <a:ext cx="2747894" cy="1693333"/>
      </dsp:txXfrm>
    </dsp:sp>
    <dsp:sp modelId="{ED83642C-D49F-4A63-B669-0137B5BEB0B5}">
      <dsp:nvSpPr>
        <dsp:cNvPr id="0" name=""/>
        <dsp:cNvSpPr/>
      </dsp:nvSpPr>
      <dsp:spPr>
        <a:xfrm>
          <a:off x="4895787" y="682572"/>
          <a:ext cx="5080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0E991C-8727-4479-852B-7AE2E5B70432}">
      <dsp:nvSpPr>
        <dsp:cNvPr id="0" name=""/>
        <dsp:cNvSpPr/>
      </dsp:nvSpPr>
      <dsp:spPr>
        <a:xfrm rot="5400000">
          <a:off x="2523596" y="852075"/>
          <a:ext cx="2541354" cy="219964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DE7A19-AD8F-425E-8407-5D5B79260FB0}">
      <dsp:nvSpPr>
        <dsp:cNvPr id="0" name=""/>
        <dsp:cNvSpPr/>
      </dsp:nvSpPr>
      <dsp:spPr>
        <a:xfrm>
          <a:off x="5403787" y="1529239"/>
          <a:ext cx="2032000" cy="169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Технические СПО</a:t>
          </a:r>
          <a:br>
            <a:rPr lang="ru-RU" sz="2400" kern="1200" dirty="0"/>
          </a:br>
          <a:r>
            <a:rPr lang="ru-RU" sz="2400" kern="1200" dirty="0"/>
            <a:t>1487</a:t>
          </a:r>
        </a:p>
      </dsp:txBody>
      <dsp:txXfrm>
        <a:off x="5403787" y="1529239"/>
        <a:ext cx="2032000" cy="1693333"/>
      </dsp:txXfrm>
    </dsp:sp>
    <dsp:sp modelId="{CECB17FA-3D1B-4BEA-B217-EC5BB7BAE747}">
      <dsp:nvSpPr>
        <dsp:cNvPr id="0" name=""/>
        <dsp:cNvSpPr/>
      </dsp:nvSpPr>
      <dsp:spPr>
        <a:xfrm>
          <a:off x="4895787" y="2375905"/>
          <a:ext cx="5080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21ABE4-296F-4663-ABD5-DC70A1C7548C}">
      <dsp:nvSpPr>
        <dsp:cNvPr id="0" name=""/>
        <dsp:cNvSpPr/>
      </dsp:nvSpPr>
      <dsp:spPr>
        <a:xfrm rot="5400000">
          <a:off x="3724445" y="2584508"/>
          <a:ext cx="1385142" cy="961126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xfrm>
            <a:off x="906357" y="4716661"/>
            <a:ext cx="4984962" cy="446841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273059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35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2"/>
          <p:cNvSpPr txBox="1"/>
          <p:nvPr/>
        </p:nvSpPr>
        <p:spPr>
          <a:xfrm>
            <a:off x="510703" y="1925952"/>
            <a:ext cx="6518934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ЗАГОЛОВОК СЛАЙДА</a:t>
            </a:r>
          </a:p>
        </p:txBody>
      </p:sp>
      <p:sp>
        <p:nvSpPr>
          <p:cNvPr id="39" name="Текст 2"/>
          <p:cNvSpPr txBox="1"/>
          <p:nvPr/>
        </p:nvSpPr>
        <p:spPr>
          <a:xfrm>
            <a:off x="609152" y="3188385"/>
            <a:ext cx="4782191" cy="1981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Имеется спорная точка зрения, гласящая примерно следующее: представители современных социальных резервов призваны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к ответу! </a:t>
            </a:r>
            <a:endParaRPr sz="1200">
              <a:solidFill>
                <a:srgbClr val="888888"/>
              </a:solidFill>
            </a:endParaRP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В целом, конечно, базовый вектор развития позволяет выполнить важные задания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по разработке системы обучения кадров, соответствующей насущным потребностям </a:t>
            </a:r>
          </a:p>
        </p:txBody>
      </p:sp>
      <p:sp>
        <p:nvSpPr>
          <p:cNvPr id="40" name="Текст 2"/>
          <p:cNvSpPr txBox="1"/>
          <p:nvPr/>
        </p:nvSpPr>
        <p:spPr>
          <a:xfrm>
            <a:off x="6944993" y="3175193"/>
            <a:ext cx="4345769" cy="1158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16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t>Плюсы</a:t>
            </a:r>
            <a:endParaRPr sz="1200"/>
          </a:p>
          <a:p>
            <a:pPr>
              <a:defRPr sz="1200">
                <a:solidFill>
                  <a:srgbClr val="8F00FF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endParaRPr sz="1200"/>
          </a:p>
          <a:p>
            <a:pPr marL="285750" indent="-285750">
              <a:buSzPct val="100000"/>
              <a:buFont typeface="Arial"/>
              <a:buChar char="•"/>
              <a:defRPr sz="16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t>Минусы</a:t>
            </a:r>
            <a:endParaRPr sz="1200"/>
          </a:p>
          <a:p>
            <a:pPr>
              <a:defRPr sz="1200">
                <a:solidFill>
                  <a:srgbClr val="8F00FF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endParaRPr sz="1200"/>
          </a:p>
          <a:p>
            <a:pPr marL="285750" indent="-285750">
              <a:buSzPct val="100000"/>
              <a:buFont typeface="Arial"/>
              <a:buChar char="•"/>
              <a:defRPr sz="16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t>Сомнительные моменты</a:t>
            </a:r>
          </a:p>
        </p:txBody>
      </p:sp>
      <p:sp>
        <p:nvSpPr>
          <p:cNvPr id="41" name="Прямоугольник 7"/>
          <p:cNvSpPr/>
          <p:nvPr/>
        </p:nvSpPr>
        <p:spPr>
          <a:xfrm>
            <a:off x="9478850" y="-9686"/>
            <a:ext cx="1857633" cy="1326299"/>
          </a:xfrm>
          <a:prstGeom prst="rect">
            <a:avLst/>
          </a:prstGeom>
          <a:solidFill>
            <a:srgbClr val="FCAF1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grpSp>
        <p:nvGrpSpPr>
          <p:cNvPr id="44" name="Прямоугольник 6"/>
          <p:cNvGrpSpPr/>
          <p:nvPr/>
        </p:nvGrpSpPr>
        <p:grpSpPr>
          <a:xfrm>
            <a:off x="9488632" y="6157385"/>
            <a:ext cx="2343181" cy="705154"/>
            <a:chOff x="-1" y="-1"/>
            <a:chExt cx="2343180" cy="705153"/>
          </a:xfrm>
        </p:grpSpPr>
        <p:sp>
          <p:nvSpPr>
            <p:cNvPr id="42" name="Прямоугольник"/>
            <p:cNvSpPr/>
            <p:nvPr/>
          </p:nvSpPr>
          <p:spPr>
            <a:xfrm>
              <a:off x="-2" y="-2"/>
              <a:ext cx="2343182" cy="705155"/>
            </a:xfrm>
            <a:prstGeom prst="rect">
              <a:avLst/>
            </a:prstGeom>
            <a:solidFill>
              <a:srgbClr val="8F00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43" name="НАЗВАНИЕ ДОКЛАДА"/>
            <p:cNvSpPr txBox="1"/>
            <p:nvPr/>
          </p:nvSpPr>
          <p:spPr>
            <a:xfrm>
              <a:off x="45719" y="206523"/>
              <a:ext cx="2251741" cy="2920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ДОКЛАДА</a:t>
              </a:r>
            </a:p>
          </p:txBody>
        </p:sp>
      </p:grpSp>
      <p:pic>
        <p:nvPicPr>
          <p:cNvPr id="45" name="Рисунок 9" descr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" name="Прямоугольник 16"/>
          <p:cNvGrpSpPr/>
          <p:nvPr/>
        </p:nvGrpSpPr>
        <p:grpSpPr>
          <a:xfrm>
            <a:off x="616791" y="6235378"/>
            <a:ext cx="669073" cy="625373"/>
            <a:chOff x="0" y="-1"/>
            <a:chExt cx="669071" cy="625372"/>
          </a:xfrm>
        </p:grpSpPr>
        <p:sp>
          <p:nvSpPr>
            <p:cNvPr id="46" name="Прямоугольник"/>
            <p:cNvSpPr/>
            <p:nvPr/>
          </p:nvSpPr>
          <p:spPr>
            <a:xfrm>
              <a:off x="-1" y="-2"/>
              <a:ext cx="669073" cy="625373"/>
            </a:xfrm>
            <a:prstGeom prst="rect">
              <a:avLst/>
            </a:prstGeom>
            <a:solidFill>
              <a:srgbClr val="FD49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47" name="3"/>
            <p:cNvSpPr txBox="1"/>
            <p:nvPr/>
          </p:nvSpPr>
          <p:spPr>
            <a:xfrm>
              <a:off x="45720" y="146138"/>
              <a:ext cx="577629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51" name="Прямоугольник 17"/>
          <p:cNvGrpSpPr/>
          <p:nvPr/>
        </p:nvGrpSpPr>
        <p:grpSpPr>
          <a:xfrm>
            <a:off x="629426" y="-2450"/>
            <a:ext cx="2730092" cy="506841"/>
            <a:chOff x="-1" y="-1"/>
            <a:chExt cx="2730091" cy="506839"/>
          </a:xfrm>
        </p:grpSpPr>
        <p:sp>
          <p:nvSpPr>
            <p:cNvPr id="49" name="Прямоугольник"/>
            <p:cNvSpPr/>
            <p:nvPr/>
          </p:nvSpPr>
          <p:spPr>
            <a:xfrm>
              <a:off x="-2" y="-2"/>
              <a:ext cx="2730092" cy="506841"/>
            </a:xfrm>
            <a:prstGeom prst="rect">
              <a:avLst/>
            </a:prstGeom>
            <a:solidFill>
              <a:srgbClr val="B5D8E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pPr>
              <a:endParaRPr/>
            </a:p>
          </p:txBody>
        </p:sp>
        <p:sp>
          <p:nvSpPr>
            <p:cNvPr id="50" name="НАЗВАНИЕ РАЗДЕЛА"/>
            <p:cNvSpPr txBox="1"/>
            <p:nvPr/>
          </p:nvSpPr>
          <p:spPr>
            <a:xfrm>
              <a:off x="45720" y="90856"/>
              <a:ext cx="2638651" cy="3251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РАЗДЕЛА</a:t>
              </a:r>
            </a:p>
          </p:txBody>
        </p:sp>
      </p:grpSp>
      <p:sp>
        <p:nvSpPr>
          <p:cNvPr id="5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1"/>
          <p:cNvSpPr/>
          <p:nvPr/>
        </p:nvSpPr>
        <p:spPr>
          <a:xfrm>
            <a:off x="5483225" y="0"/>
            <a:ext cx="6708775" cy="6873241"/>
          </a:xfrm>
          <a:prstGeom prst="rect">
            <a:avLst/>
          </a:prstGeom>
          <a:solidFill>
            <a:srgbClr val="B5D8E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60" name="Текст 2"/>
          <p:cNvSpPr txBox="1"/>
          <p:nvPr/>
        </p:nvSpPr>
        <p:spPr>
          <a:xfrm>
            <a:off x="566087" y="1544952"/>
            <a:ext cx="3774042" cy="1463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ЗАГОЛОВОК СЛАЙДА</a:t>
            </a:r>
          </a:p>
        </p:txBody>
      </p:sp>
      <p:pic>
        <p:nvPicPr>
          <p:cNvPr id="61" name="Рисунок 9" descr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Текст 2"/>
          <p:cNvSpPr txBox="1"/>
          <p:nvPr/>
        </p:nvSpPr>
        <p:spPr>
          <a:xfrm>
            <a:off x="6249911" y="227512"/>
            <a:ext cx="759795" cy="161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0">
                <a:solidFill>
                  <a:srgbClr val="FFFF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1</a:t>
            </a:r>
          </a:p>
        </p:txBody>
      </p:sp>
      <p:sp>
        <p:nvSpPr>
          <p:cNvPr id="63" name="Текст 2"/>
          <p:cNvSpPr txBox="1"/>
          <p:nvPr/>
        </p:nvSpPr>
        <p:spPr>
          <a:xfrm>
            <a:off x="6141718" y="3165168"/>
            <a:ext cx="759795" cy="161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0">
                <a:solidFill>
                  <a:srgbClr val="FFFF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3</a:t>
            </a:r>
          </a:p>
        </p:txBody>
      </p:sp>
      <p:sp>
        <p:nvSpPr>
          <p:cNvPr id="64" name="Текст 2"/>
          <p:cNvSpPr txBox="1"/>
          <p:nvPr/>
        </p:nvSpPr>
        <p:spPr>
          <a:xfrm>
            <a:off x="9319724" y="1625929"/>
            <a:ext cx="759794" cy="161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0">
                <a:solidFill>
                  <a:srgbClr val="FFFF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2</a:t>
            </a:r>
          </a:p>
        </p:txBody>
      </p:sp>
      <p:sp>
        <p:nvSpPr>
          <p:cNvPr id="65" name="Текст 2"/>
          <p:cNvSpPr txBox="1"/>
          <p:nvPr/>
        </p:nvSpPr>
        <p:spPr>
          <a:xfrm>
            <a:off x="9832523" y="4088596"/>
            <a:ext cx="759794" cy="161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0">
                <a:solidFill>
                  <a:srgbClr val="FFFF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4</a:t>
            </a:r>
          </a:p>
        </p:txBody>
      </p:sp>
      <p:sp>
        <p:nvSpPr>
          <p:cNvPr id="66" name="Текст 2"/>
          <p:cNvSpPr txBox="1"/>
          <p:nvPr/>
        </p:nvSpPr>
        <p:spPr>
          <a:xfrm>
            <a:off x="6207392" y="4738556"/>
            <a:ext cx="1565011" cy="774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lvl1pPr>
          </a:lstStyle>
          <a:p>
            <a:r>
              <a:t>Имеется спорная точка зрения, </a:t>
            </a:r>
          </a:p>
        </p:txBody>
      </p:sp>
      <p:sp>
        <p:nvSpPr>
          <p:cNvPr id="67" name="Текст 2"/>
          <p:cNvSpPr txBox="1"/>
          <p:nvPr/>
        </p:nvSpPr>
        <p:spPr>
          <a:xfrm>
            <a:off x="6297379" y="1736275"/>
            <a:ext cx="1565012" cy="774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lvl1pPr>
          </a:lstStyle>
          <a:p>
            <a:r>
              <a:t>Имеется спорная точка зрения, </a:t>
            </a:r>
          </a:p>
        </p:txBody>
      </p:sp>
      <p:sp>
        <p:nvSpPr>
          <p:cNvPr id="68" name="Текст 2"/>
          <p:cNvSpPr txBox="1"/>
          <p:nvPr/>
        </p:nvSpPr>
        <p:spPr>
          <a:xfrm>
            <a:off x="9353136" y="3153597"/>
            <a:ext cx="1565011" cy="774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lvl1pPr>
          </a:lstStyle>
          <a:p>
            <a:r>
              <a:t>Имеется спорная точка зрения, </a:t>
            </a:r>
          </a:p>
        </p:txBody>
      </p:sp>
      <p:sp>
        <p:nvSpPr>
          <p:cNvPr id="69" name="Текст 2"/>
          <p:cNvSpPr txBox="1"/>
          <p:nvPr/>
        </p:nvSpPr>
        <p:spPr>
          <a:xfrm>
            <a:off x="9901276" y="5614599"/>
            <a:ext cx="1565011" cy="774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lvl1pPr>
          </a:lstStyle>
          <a:p>
            <a:r>
              <a:t>Имеется спорная точка зрения, </a:t>
            </a:r>
          </a:p>
        </p:txBody>
      </p:sp>
      <p:sp>
        <p:nvSpPr>
          <p:cNvPr id="70" name="Прямоугольник 7"/>
          <p:cNvSpPr/>
          <p:nvPr/>
        </p:nvSpPr>
        <p:spPr>
          <a:xfrm>
            <a:off x="9478850" y="-9686"/>
            <a:ext cx="1857633" cy="1326299"/>
          </a:xfrm>
          <a:prstGeom prst="rect">
            <a:avLst/>
          </a:prstGeom>
          <a:solidFill>
            <a:srgbClr val="FCAF1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71" name="Рисунок 9" descr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4" name="Прямоугольник 16"/>
          <p:cNvGrpSpPr/>
          <p:nvPr/>
        </p:nvGrpSpPr>
        <p:grpSpPr>
          <a:xfrm>
            <a:off x="616791" y="6235378"/>
            <a:ext cx="669073" cy="625373"/>
            <a:chOff x="0" y="-1"/>
            <a:chExt cx="669071" cy="625372"/>
          </a:xfrm>
        </p:grpSpPr>
        <p:sp>
          <p:nvSpPr>
            <p:cNvPr id="72" name="Прямоугольник"/>
            <p:cNvSpPr/>
            <p:nvPr/>
          </p:nvSpPr>
          <p:spPr>
            <a:xfrm>
              <a:off x="-1" y="-2"/>
              <a:ext cx="669073" cy="625373"/>
            </a:xfrm>
            <a:prstGeom prst="rect">
              <a:avLst/>
            </a:prstGeom>
            <a:solidFill>
              <a:srgbClr val="A24EF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73" name="6"/>
            <p:cNvSpPr txBox="1"/>
            <p:nvPr/>
          </p:nvSpPr>
          <p:spPr>
            <a:xfrm>
              <a:off x="45720" y="146138"/>
              <a:ext cx="577629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77" name="Прямоугольник 17"/>
          <p:cNvGrpSpPr/>
          <p:nvPr/>
        </p:nvGrpSpPr>
        <p:grpSpPr>
          <a:xfrm>
            <a:off x="629426" y="-2450"/>
            <a:ext cx="2730092" cy="506841"/>
            <a:chOff x="-1" y="-1"/>
            <a:chExt cx="2730091" cy="506839"/>
          </a:xfrm>
        </p:grpSpPr>
        <p:sp>
          <p:nvSpPr>
            <p:cNvPr id="75" name="Прямоугольник"/>
            <p:cNvSpPr/>
            <p:nvPr/>
          </p:nvSpPr>
          <p:spPr>
            <a:xfrm>
              <a:off x="-2" y="-2"/>
              <a:ext cx="2730092" cy="506841"/>
            </a:xfrm>
            <a:prstGeom prst="rect">
              <a:avLst/>
            </a:prstGeom>
            <a:solidFill>
              <a:srgbClr val="ADDAE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pPr>
              <a:endParaRPr/>
            </a:p>
          </p:txBody>
        </p:sp>
        <p:sp>
          <p:nvSpPr>
            <p:cNvPr id="76" name="НАЗВАНИЕ РАЗДЕЛА"/>
            <p:cNvSpPr txBox="1"/>
            <p:nvPr/>
          </p:nvSpPr>
          <p:spPr>
            <a:xfrm>
              <a:off x="45720" y="90856"/>
              <a:ext cx="2638651" cy="3251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РАЗДЕЛА</a:t>
              </a:r>
            </a:p>
          </p:txBody>
        </p:sp>
      </p:grpSp>
      <p:sp>
        <p:nvSpPr>
          <p:cNvPr id="78" name="Текст 2"/>
          <p:cNvSpPr txBox="1"/>
          <p:nvPr/>
        </p:nvSpPr>
        <p:spPr>
          <a:xfrm>
            <a:off x="609152" y="3188385"/>
            <a:ext cx="4782191" cy="1981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Имеется спорная точка зрения, гласящая примерно следующее: представители современных социальных резервов призваны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к ответу! </a:t>
            </a:r>
            <a:endParaRPr sz="1200">
              <a:solidFill>
                <a:srgbClr val="888888"/>
              </a:solidFill>
            </a:endParaRP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В целом, конечно, базовый вектор развития позволяет выполнить важные задания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по разработке системы обучения кадров, соответствующей насущным потребностям </a:t>
            </a:r>
          </a:p>
        </p:txBody>
      </p:sp>
      <p:sp>
        <p:nvSpPr>
          <p:cNvPr id="79" name="Соединительная линия уступом 2"/>
          <p:cNvSpPr/>
          <p:nvPr/>
        </p:nvSpPr>
        <p:spPr>
          <a:xfrm>
            <a:off x="7111999" y="1187053"/>
            <a:ext cx="2162014" cy="1323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0">
            <a:solidFill>
              <a:srgbClr val="FCAF17"/>
            </a:solidFill>
            <a:miter/>
            <a:tailEnd type="triangle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80" name="Соединительная линия уступом 26"/>
          <p:cNvSpPr/>
          <p:nvPr/>
        </p:nvSpPr>
        <p:spPr>
          <a:xfrm rot="10800000" flipV="1">
            <a:off x="7298266" y="2878664"/>
            <a:ext cx="1828805" cy="1066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0">
            <a:solidFill>
              <a:srgbClr val="FCAF17"/>
            </a:solidFill>
            <a:miter/>
            <a:tailEnd type="triangle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81" name="Соединительная линия уступом 29"/>
          <p:cNvSpPr/>
          <p:nvPr/>
        </p:nvSpPr>
        <p:spPr>
          <a:xfrm>
            <a:off x="7298266" y="4347023"/>
            <a:ext cx="2319867" cy="822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0">
            <a:solidFill>
              <a:srgbClr val="FCAF17"/>
            </a:solidFill>
            <a:miter/>
            <a:tailEnd type="triangle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8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Текст 2"/>
          <p:cNvSpPr txBox="1"/>
          <p:nvPr/>
        </p:nvSpPr>
        <p:spPr>
          <a:xfrm>
            <a:off x="498318" y="1526966"/>
            <a:ext cx="9290344" cy="1547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algn="ctr">
              <a:defRPr sz="72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НАЗВАНИЕ  РАЗДЕЛА</a:t>
            </a:r>
          </a:p>
        </p:txBody>
      </p:sp>
      <p:sp>
        <p:nvSpPr>
          <p:cNvPr id="9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7"/>
          <p:cNvSpPr/>
          <p:nvPr/>
        </p:nvSpPr>
        <p:spPr>
          <a:xfrm>
            <a:off x="9478850" y="-9686"/>
            <a:ext cx="1857633" cy="1326299"/>
          </a:xfrm>
          <a:prstGeom prst="rect">
            <a:avLst/>
          </a:prstGeom>
          <a:solidFill>
            <a:srgbClr val="FD493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05" name="Текст 2"/>
          <p:cNvSpPr txBox="1"/>
          <p:nvPr/>
        </p:nvSpPr>
        <p:spPr>
          <a:xfrm>
            <a:off x="540509" y="836534"/>
            <a:ext cx="6518934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ЗАГОЛОВОК СЛАЙДА</a:t>
            </a:r>
          </a:p>
        </p:txBody>
      </p:sp>
      <p:pic>
        <p:nvPicPr>
          <p:cNvPr id="106" name="Рисунок 9" descr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07" name="Таблица 3"/>
          <p:cNvGraphicFramePr/>
          <p:nvPr/>
        </p:nvGraphicFramePr>
        <p:xfrm>
          <a:off x="623887" y="1633920"/>
          <a:ext cx="10712586" cy="4389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785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4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54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854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R w="38100">
                      <a:solidFill>
                        <a:srgbClr val="FFFFFF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FFFF"/>
                      </a:solidFill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12700">
                      <a:miter lim="400000"/>
                    </a:lnL>
                    <a:lnR w="38100">
                      <a:solidFill>
                        <a:srgbClr val="FFAFC1"/>
                      </a:solidFill>
                    </a:lnR>
                    <a:lnT w="12700">
                      <a:miter lim="400000"/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12700">
                      <a:miter lim="400000"/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12700">
                      <a:miter lim="400000"/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12700">
                      <a:miter lim="400000"/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12700">
                      <a:miter lim="400000"/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12700">
                      <a:miter lim="400000"/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12700">
                      <a:miter lim="400000"/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12700">
                      <a:miter lim="400000"/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12700">
                      <a:miter lim="400000"/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12700">
                      <a:miter lim="400000"/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12700">
                      <a:miter lim="400000"/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12700">
                      <a:miter lim="400000"/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12700">
                      <a:miter lim="400000"/>
                    </a:lnR>
                    <a:lnT w="38100">
                      <a:solidFill>
                        <a:srgbClr val="FFAFC1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10" name="Прямоугольник 6"/>
          <p:cNvGrpSpPr/>
          <p:nvPr/>
        </p:nvGrpSpPr>
        <p:grpSpPr>
          <a:xfrm>
            <a:off x="9488632" y="6157385"/>
            <a:ext cx="2343181" cy="705154"/>
            <a:chOff x="-1" y="-1"/>
            <a:chExt cx="2343180" cy="705153"/>
          </a:xfrm>
        </p:grpSpPr>
        <p:sp>
          <p:nvSpPr>
            <p:cNvPr id="108" name="Прямоугольник"/>
            <p:cNvSpPr/>
            <p:nvPr/>
          </p:nvSpPr>
          <p:spPr>
            <a:xfrm>
              <a:off x="-2" y="-2"/>
              <a:ext cx="2343182" cy="705155"/>
            </a:xfrm>
            <a:prstGeom prst="rect">
              <a:avLst/>
            </a:prstGeom>
            <a:solidFill>
              <a:srgbClr val="ADDAE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09" name="НАЗВАНИЕ ДОКЛАДА"/>
            <p:cNvSpPr txBox="1"/>
            <p:nvPr/>
          </p:nvSpPr>
          <p:spPr>
            <a:xfrm>
              <a:off x="45719" y="206523"/>
              <a:ext cx="2251741" cy="2920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ДОКЛАДА</a:t>
              </a:r>
            </a:p>
          </p:txBody>
        </p:sp>
      </p:grpSp>
      <p:grpSp>
        <p:nvGrpSpPr>
          <p:cNvPr id="113" name="Прямоугольник 16"/>
          <p:cNvGrpSpPr/>
          <p:nvPr/>
        </p:nvGrpSpPr>
        <p:grpSpPr>
          <a:xfrm>
            <a:off x="616791" y="6235378"/>
            <a:ext cx="669073" cy="625373"/>
            <a:chOff x="0" y="-1"/>
            <a:chExt cx="669071" cy="625372"/>
          </a:xfrm>
        </p:grpSpPr>
        <p:sp>
          <p:nvSpPr>
            <p:cNvPr id="111" name="Прямоугольник"/>
            <p:cNvSpPr/>
            <p:nvPr/>
          </p:nvSpPr>
          <p:spPr>
            <a:xfrm>
              <a:off x="-1" y="-2"/>
              <a:ext cx="669073" cy="625373"/>
            </a:xfrm>
            <a:prstGeom prst="rect">
              <a:avLst/>
            </a:prstGeom>
            <a:solidFill>
              <a:srgbClr val="F5AC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12" name="4"/>
            <p:cNvSpPr txBox="1"/>
            <p:nvPr/>
          </p:nvSpPr>
          <p:spPr>
            <a:xfrm>
              <a:off x="45720" y="146138"/>
              <a:ext cx="577629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16" name="Прямоугольник 17"/>
          <p:cNvGrpSpPr/>
          <p:nvPr/>
        </p:nvGrpSpPr>
        <p:grpSpPr>
          <a:xfrm>
            <a:off x="629426" y="-2450"/>
            <a:ext cx="2730092" cy="506841"/>
            <a:chOff x="-1" y="-1"/>
            <a:chExt cx="2730091" cy="506839"/>
          </a:xfrm>
        </p:grpSpPr>
        <p:sp>
          <p:nvSpPr>
            <p:cNvPr id="114" name="Прямоугольник"/>
            <p:cNvSpPr/>
            <p:nvPr/>
          </p:nvSpPr>
          <p:spPr>
            <a:xfrm>
              <a:off x="-2" y="-2"/>
              <a:ext cx="2730092" cy="506841"/>
            </a:xfrm>
            <a:prstGeom prst="rect">
              <a:avLst/>
            </a:prstGeom>
            <a:solidFill>
              <a:srgbClr val="8F00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pPr>
              <a:endParaRPr/>
            </a:p>
          </p:txBody>
        </p:sp>
        <p:sp>
          <p:nvSpPr>
            <p:cNvPr id="115" name="НАЗВАНИЕ РАЗДЕЛА"/>
            <p:cNvSpPr txBox="1"/>
            <p:nvPr/>
          </p:nvSpPr>
          <p:spPr>
            <a:xfrm>
              <a:off x="45720" y="90856"/>
              <a:ext cx="2638651" cy="3251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РАЗДЕЛА</a:t>
              </a:r>
            </a:p>
          </p:txBody>
        </p:sp>
      </p:grp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2022-11-09 02.38.22.jpg" descr="2022-11-09 02.38.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67" y="-3"/>
            <a:ext cx="4880971" cy="6858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Рисунок 9" descr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Текст 2"/>
          <p:cNvSpPr txBox="1"/>
          <p:nvPr/>
        </p:nvSpPr>
        <p:spPr>
          <a:xfrm>
            <a:off x="566087" y="1544952"/>
            <a:ext cx="3774042" cy="1463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ЗАГОЛОВОК СЛАЙДА</a:t>
            </a:r>
          </a:p>
        </p:txBody>
      </p:sp>
      <p:sp>
        <p:nvSpPr>
          <p:cNvPr id="127" name="Прямоугольник 7"/>
          <p:cNvSpPr/>
          <p:nvPr/>
        </p:nvSpPr>
        <p:spPr>
          <a:xfrm>
            <a:off x="9478850" y="-9686"/>
            <a:ext cx="1857633" cy="1326299"/>
          </a:xfrm>
          <a:prstGeom prst="rect">
            <a:avLst/>
          </a:prstGeom>
          <a:solidFill>
            <a:srgbClr val="FD493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128" name="Рисунок 9" descr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1" name="Прямоугольник 6"/>
          <p:cNvGrpSpPr/>
          <p:nvPr/>
        </p:nvGrpSpPr>
        <p:grpSpPr>
          <a:xfrm>
            <a:off x="9488632" y="6157385"/>
            <a:ext cx="2343181" cy="705154"/>
            <a:chOff x="-1" y="-1"/>
            <a:chExt cx="2343180" cy="705153"/>
          </a:xfrm>
        </p:grpSpPr>
        <p:sp>
          <p:nvSpPr>
            <p:cNvPr id="129" name="Прямоугольник"/>
            <p:cNvSpPr/>
            <p:nvPr/>
          </p:nvSpPr>
          <p:spPr>
            <a:xfrm>
              <a:off x="-2" y="-2"/>
              <a:ext cx="2343182" cy="705155"/>
            </a:xfrm>
            <a:prstGeom prst="rect">
              <a:avLst/>
            </a:prstGeom>
            <a:solidFill>
              <a:srgbClr val="ADDAE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0" name="НАЗВАНИЕ ДОКЛАДА"/>
            <p:cNvSpPr txBox="1"/>
            <p:nvPr/>
          </p:nvSpPr>
          <p:spPr>
            <a:xfrm>
              <a:off x="45719" y="206523"/>
              <a:ext cx="2251741" cy="2920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ДОКЛАДА</a:t>
              </a:r>
            </a:p>
          </p:txBody>
        </p:sp>
      </p:grpSp>
      <p:grpSp>
        <p:nvGrpSpPr>
          <p:cNvPr id="134" name="Прямоугольник 16"/>
          <p:cNvGrpSpPr/>
          <p:nvPr/>
        </p:nvGrpSpPr>
        <p:grpSpPr>
          <a:xfrm>
            <a:off x="616791" y="6235378"/>
            <a:ext cx="669073" cy="625373"/>
            <a:chOff x="0" y="-1"/>
            <a:chExt cx="669071" cy="625372"/>
          </a:xfrm>
        </p:grpSpPr>
        <p:sp>
          <p:nvSpPr>
            <p:cNvPr id="132" name="Прямоугольник"/>
            <p:cNvSpPr/>
            <p:nvPr/>
          </p:nvSpPr>
          <p:spPr>
            <a:xfrm>
              <a:off x="-1" y="-2"/>
              <a:ext cx="669073" cy="625373"/>
            </a:xfrm>
            <a:prstGeom prst="rect">
              <a:avLst/>
            </a:prstGeom>
            <a:solidFill>
              <a:srgbClr val="F5AC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3" name="7"/>
            <p:cNvSpPr txBox="1"/>
            <p:nvPr/>
          </p:nvSpPr>
          <p:spPr>
            <a:xfrm>
              <a:off x="45720" y="146138"/>
              <a:ext cx="577629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7</a:t>
              </a:r>
            </a:p>
          </p:txBody>
        </p:sp>
      </p:grpSp>
      <p:grpSp>
        <p:nvGrpSpPr>
          <p:cNvPr id="137" name="Прямоугольник 17"/>
          <p:cNvGrpSpPr/>
          <p:nvPr/>
        </p:nvGrpSpPr>
        <p:grpSpPr>
          <a:xfrm>
            <a:off x="629426" y="-2450"/>
            <a:ext cx="2730092" cy="506841"/>
            <a:chOff x="-1" y="-1"/>
            <a:chExt cx="2730091" cy="506839"/>
          </a:xfrm>
        </p:grpSpPr>
        <p:sp>
          <p:nvSpPr>
            <p:cNvPr id="135" name="Прямоугольник"/>
            <p:cNvSpPr/>
            <p:nvPr/>
          </p:nvSpPr>
          <p:spPr>
            <a:xfrm>
              <a:off x="-2" y="-2"/>
              <a:ext cx="2730092" cy="506841"/>
            </a:xfrm>
            <a:prstGeom prst="rect">
              <a:avLst/>
            </a:prstGeom>
            <a:solidFill>
              <a:srgbClr val="8F00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pPr>
              <a:endParaRPr/>
            </a:p>
          </p:txBody>
        </p:sp>
        <p:sp>
          <p:nvSpPr>
            <p:cNvPr id="136" name="НАЗВАНИЕ РАЗДЕЛА"/>
            <p:cNvSpPr txBox="1"/>
            <p:nvPr/>
          </p:nvSpPr>
          <p:spPr>
            <a:xfrm>
              <a:off x="45720" y="90856"/>
              <a:ext cx="2638651" cy="3251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РАЗДЕЛА</a:t>
              </a:r>
            </a:p>
          </p:txBody>
        </p:sp>
      </p:grpSp>
      <p:sp>
        <p:nvSpPr>
          <p:cNvPr id="138" name="Текст 2"/>
          <p:cNvSpPr txBox="1"/>
          <p:nvPr/>
        </p:nvSpPr>
        <p:spPr>
          <a:xfrm>
            <a:off x="609152" y="3188385"/>
            <a:ext cx="4782191" cy="1981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Имеется спорная точка зрения, гласящая примерно следующее: представители современных социальных резервов призваны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к ответу! </a:t>
            </a:r>
            <a:endParaRPr sz="1200">
              <a:solidFill>
                <a:srgbClr val="888888"/>
              </a:solidFill>
            </a:endParaRP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В целом, конечно, базовый вектор развития позволяет выполнить важные задания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по разработке системы обучения кадров, соответствующей насущным потребностям </a:t>
            </a:r>
          </a:p>
        </p:txBody>
      </p:sp>
      <p:sp>
        <p:nvSpPr>
          <p:cNvPr id="13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pt.2035.university/project/vizualizacia-kursovyh-proektov-po-tehniceskim-disciplinam-s-primeneniem-vr-tehnologij" TargetMode="External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AFAF9DA-3582-4ABA-9DCA-50022FF91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" name="Текст 2"/>
          <p:cNvSpPr txBox="1"/>
          <p:nvPr/>
        </p:nvSpPr>
        <p:spPr>
          <a:xfrm>
            <a:off x="446283" y="1915869"/>
            <a:ext cx="4465592" cy="4529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 fontScale="92500" lnSpcReduction="10000"/>
          </a:bodyPr>
          <a:lstStyle/>
          <a:p>
            <a:pPr defTabSz="877822">
              <a:defRPr sz="69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Визуализация курсовых проектов</a:t>
            </a:r>
            <a:b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по техническим дисциплинам с применением </a:t>
            </a:r>
            <a:b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VR-технологий</a:t>
            </a:r>
          </a:p>
          <a:p>
            <a:pPr defTabSz="877822">
              <a:defRPr sz="69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endParaRPr lang="ru-RU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defTabSz="877822">
              <a:defRPr sz="69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rPr lang="ru-RU" sz="1400" dirty="0">
                <a:solidFill>
                  <a:srgbClr val="7030A0"/>
                </a:solidFill>
                <a:latin typeface="Gilroy-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Ссылка на проект</a:t>
            </a:r>
            <a:endParaRPr lang="ru-RU" sz="1400" dirty="0">
              <a:solidFill>
                <a:srgbClr val="7030A0"/>
              </a:solidFill>
              <a:latin typeface="Gilroy-Light"/>
            </a:endParaRPr>
          </a:p>
          <a:p>
            <a:pPr defTabSz="877822">
              <a:defRPr sz="69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endParaRPr lang="ru-RU" sz="3200" dirty="0">
              <a:latin typeface="Gilroy-ExtraBold"/>
              <a:ea typeface="Gilroy-ExtraBold"/>
              <a:cs typeface="Gilroy-ExtraBold"/>
            </a:endParaRPr>
          </a:p>
          <a:p>
            <a:pPr defTabSz="877822">
              <a:defRPr sz="69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rPr lang="ru-RU" sz="2600" dirty="0">
                <a:solidFill>
                  <a:srgbClr val="7030A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Роман </a:t>
            </a:r>
            <a:r>
              <a:rPr lang="ru-RU" sz="2600" dirty="0" err="1">
                <a:solidFill>
                  <a:srgbClr val="7030A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Кейнер</a:t>
            </a:r>
            <a:endParaRPr sz="2600" dirty="0">
              <a:solidFill>
                <a:srgbClr val="7030A0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  <a:sym typeface="Gilroy-ExtraBold"/>
            </a:endParaRPr>
          </a:p>
          <a:p>
            <a:pPr defTabSz="877822">
              <a:defRPr sz="23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endParaRPr sz="2000" dirty="0"/>
          </a:p>
        </p:txBody>
      </p:sp>
      <p:pic>
        <p:nvPicPr>
          <p:cNvPr id="153" name="Рисунок 22" descr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729" y="-9876106"/>
            <a:ext cx="4128544" cy="580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412AA7-BD72-43DC-9C72-8CAB8F03CC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86722" y="479244"/>
            <a:ext cx="1757477" cy="6706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62A85D-521F-4263-8123-3372EE09E0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3152" y="232968"/>
            <a:ext cx="1272134" cy="98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4742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Текст 2">
            <a:extLst>
              <a:ext uri="{FF2B5EF4-FFF2-40B4-BE49-F238E27FC236}">
                <a16:creationId xmlns:a16="http://schemas.microsoft.com/office/drawing/2014/main" id="{C9045A97-A83F-37F2-2FA1-C1DB68CA4025}"/>
              </a:ext>
            </a:extLst>
          </p:cNvPr>
          <p:cNvSpPr txBox="1"/>
          <p:nvPr/>
        </p:nvSpPr>
        <p:spPr>
          <a:xfrm>
            <a:off x="0" y="334118"/>
            <a:ext cx="10251502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defTabSz="877822">
              <a:defRPr sz="69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Визуализация курсовых проектов по техническим дисциплинам с применением VR-технологий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C765DB-96F3-0FD4-3181-3463A35C5154}"/>
              </a:ext>
            </a:extLst>
          </p:cNvPr>
          <p:cNvSpPr txBox="1"/>
          <p:nvPr/>
        </p:nvSpPr>
        <p:spPr>
          <a:xfrm>
            <a:off x="209904" y="986115"/>
            <a:ext cx="5648633" cy="1754326"/>
          </a:xfrm>
          <a:prstGeom prst="rect">
            <a:avLst/>
          </a:prstGeom>
          <a:noFill/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ru-RU" b="1" dirty="0">
                <a:solidFill>
                  <a:srgbClr val="9F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Проблема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ea typeface="+mn-lt"/>
                <a:cs typeface="+mn-lt"/>
              </a:rPr>
              <a:t>Большой процент отчисления студентов связанный с </a:t>
            </a:r>
            <a:r>
              <a:rPr lang="ru-RU" dirty="0" err="1">
                <a:solidFill>
                  <a:schemeClr val="tx1"/>
                </a:solidFill>
                <a:ea typeface="+mn-lt"/>
                <a:cs typeface="+mn-lt"/>
              </a:rPr>
              <a:t>несдачей</a:t>
            </a:r>
            <a:r>
              <a:rPr lang="ru-RU" dirty="0">
                <a:solidFill>
                  <a:schemeClr val="tx1"/>
                </a:solidFill>
                <a:ea typeface="+mn-lt"/>
                <a:cs typeface="+mn-lt"/>
              </a:rPr>
              <a:t> курсовых проектов.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ea typeface="+mn-lt"/>
                <a:cs typeface="+mn-lt"/>
              </a:rPr>
              <a:t>Низкий уровень понимания изучаемого предмета.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ea typeface="+mn-lt"/>
                <a:cs typeface="+mn-lt"/>
              </a:rPr>
              <a:t>Недостаточная визуализация информации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6E14EC-80FA-1D64-C190-39F6953CAA36}"/>
              </a:ext>
            </a:extLst>
          </p:cNvPr>
          <p:cNvSpPr txBox="1"/>
          <p:nvPr/>
        </p:nvSpPr>
        <p:spPr>
          <a:xfrm>
            <a:off x="209903" y="2982769"/>
            <a:ext cx="5648634" cy="3139321"/>
          </a:xfrm>
          <a:prstGeom prst="rect">
            <a:avLst/>
          </a:prstGeom>
          <a:noFill/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ru-RU" b="1" dirty="0">
                <a:solidFill>
                  <a:srgbClr val="9F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Решение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Разработка универсального VR-фреймворка для визуализации параметров, формул и данных курсовых проектов.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Создание трехмерных моделей объектов, рассматриваемых в проектах.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Интеграция фреймворка с учебными материалами и курсами по техническим дисциплинам.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Проведение тестирования и сбор обратной связи от студентов и преподавателей.</a:t>
            </a:r>
            <a:endParaRPr lang="ru-RU" b="1" dirty="0">
              <a:solidFill>
                <a:srgbClr val="9F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5456EE-1E71-E09B-AD05-363FD7EA6AD1}"/>
              </a:ext>
            </a:extLst>
          </p:cNvPr>
          <p:cNvSpPr txBox="1"/>
          <p:nvPr/>
        </p:nvSpPr>
        <p:spPr>
          <a:xfrm>
            <a:off x="6096000" y="986115"/>
            <a:ext cx="5648633" cy="1754326"/>
          </a:xfrm>
          <a:prstGeom prst="rect">
            <a:avLst/>
          </a:prstGeom>
          <a:noFill/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ru-RU" b="1" dirty="0">
                <a:solidFill>
                  <a:srgbClr val="9F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Описание продукта </a:t>
            </a:r>
          </a:p>
          <a:p>
            <a:r>
              <a:rPr lang="ru-RU" b="0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Фреймворк (конструктор) с использованием </a:t>
            </a:r>
            <a:br>
              <a:rPr lang="ru-RU" b="0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VR-</a:t>
            </a:r>
            <a:r>
              <a:rPr lang="ru-RU" b="0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технологий для визуализации связей между формулами, параметрами, таблицами и трехмерными моделями, изучаемых в курсовых проектах объектов.</a:t>
            </a:r>
            <a:endParaRPr lang="ru-RU" b="1" dirty="0">
              <a:solidFill>
                <a:srgbClr val="9F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80365C-A496-C153-A229-B19A81E356A7}"/>
              </a:ext>
            </a:extLst>
          </p:cNvPr>
          <p:cNvSpPr txBox="1"/>
          <p:nvPr/>
        </p:nvSpPr>
        <p:spPr>
          <a:xfrm>
            <a:off x="6096001" y="2982769"/>
            <a:ext cx="5648632" cy="2862322"/>
          </a:xfrm>
          <a:prstGeom prst="rect">
            <a:avLst/>
          </a:prstGeom>
          <a:noFill/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9F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Ресурсы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Trebuchet MS" panose="020B0603020202020204" pitchFamily="34" charset="0"/>
              </a:rPr>
              <a:t>Программист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Trebuchet MS" panose="020B0603020202020204" pitchFamily="34" charset="0"/>
              </a:rPr>
              <a:t>3</a:t>
            </a:r>
            <a:r>
              <a:rPr lang="en-US" dirty="0">
                <a:solidFill>
                  <a:srgbClr val="333333"/>
                </a:solidFill>
                <a:latin typeface="Trebuchet MS" panose="020B0603020202020204" pitchFamily="34" charset="0"/>
              </a:rPr>
              <a:t>D-</a:t>
            </a:r>
            <a:r>
              <a:rPr lang="ru-RU" dirty="0" err="1">
                <a:solidFill>
                  <a:srgbClr val="333333"/>
                </a:solidFill>
                <a:latin typeface="Trebuchet MS" panose="020B0603020202020204" pitchFamily="34" charset="0"/>
              </a:rPr>
              <a:t>моделлер</a:t>
            </a:r>
            <a:endParaRPr lang="ru-RU" dirty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Trebuchet MS" panose="020B0603020202020204" pitchFamily="34" charset="0"/>
              </a:rPr>
              <a:t>Эксперты-преподаватели (носители знаний)</a:t>
            </a:r>
          </a:p>
          <a:p>
            <a:endParaRPr lang="ru-RU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b="1" dirty="0">
              <a:solidFill>
                <a:srgbClr val="9F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b="1" dirty="0">
              <a:solidFill>
                <a:srgbClr val="9F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b="1" dirty="0">
              <a:solidFill>
                <a:srgbClr val="9F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b="1" dirty="0">
              <a:solidFill>
                <a:srgbClr val="9F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C999C5D-B86C-4E4A-9361-A0912E64D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1502" y="92523"/>
            <a:ext cx="1757477" cy="67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048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Текст 2">
            <a:extLst>
              <a:ext uri="{FF2B5EF4-FFF2-40B4-BE49-F238E27FC236}">
                <a16:creationId xmlns:a16="http://schemas.microsoft.com/office/drawing/2014/main" id="{C9045A97-A83F-37F2-2FA1-C1DB68CA4025}"/>
              </a:ext>
            </a:extLst>
          </p:cNvPr>
          <p:cNvSpPr txBox="1"/>
          <p:nvPr/>
        </p:nvSpPr>
        <p:spPr>
          <a:xfrm>
            <a:off x="209904" y="334118"/>
            <a:ext cx="10041598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 defTabSz="877822">
              <a:defRPr sz="69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Решение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C765DB-96F3-0FD4-3181-3463A35C5154}"/>
              </a:ext>
            </a:extLst>
          </p:cNvPr>
          <p:cNvSpPr txBox="1"/>
          <p:nvPr/>
        </p:nvSpPr>
        <p:spPr>
          <a:xfrm>
            <a:off x="209904" y="986115"/>
            <a:ext cx="5648633" cy="2031325"/>
          </a:xfrm>
          <a:prstGeom prst="rect">
            <a:avLst/>
          </a:prstGeom>
          <a:noFill/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ru-RU" b="1" dirty="0">
                <a:solidFill>
                  <a:srgbClr val="9F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Трехмерная интерактивная модель рассчитываемого объекта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ea typeface="+mn-lt"/>
                <a:cs typeface="+mn-lt"/>
              </a:rPr>
              <a:t>Визуальное представление рассчитываемого объекта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ea typeface="+mn-lt"/>
                <a:cs typeface="+mn-lt"/>
              </a:rPr>
              <a:t>Интерактивность объекта, скелетная анимация, масштабируемость, прозрачность, подсветка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6E14EC-80FA-1D64-C190-39F6953CAA36}"/>
              </a:ext>
            </a:extLst>
          </p:cNvPr>
          <p:cNvSpPr txBox="1"/>
          <p:nvPr/>
        </p:nvSpPr>
        <p:spPr>
          <a:xfrm>
            <a:off x="209903" y="3563562"/>
            <a:ext cx="5648634" cy="923330"/>
          </a:xfrm>
          <a:prstGeom prst="rect">
            <a:avLst/>
          </a:prstGeom>
          <a:noFill/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ru-RU" b="1" dirty="0">
                <a:solidFill>
                  <a:srgbClr val="9F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Последовательность расчетов</a:t>
            </a:r>
          </a:p>
          <a:p>
            <a:pPr marL="263525" indent="-263525" algn="l">
              <a:buFont typeface="+mj-lt"/>
              <a:buAutoNum type="arabicPeriod"/>
            </a:pPr>
            <a:r>
              <a:rPr lang="ru-RU" b="0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 Визуальное представление последовательностей расчетов</a:t>
            </a:r>
            <a:endParaRPr lang="ru-RU" b="1" dirty="0">
              <a:solidFill>
                <a:srgbClr val="9F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5456EE-1E71-E09B-AD05-363FD7EA6AD1}"/>
              </a:ext>
            </a:extLst>
          </p:cNvPr>
          <p:cNvSpPr txBox="1"/>
          <p:nvPr/>
        </p:nvSpPr>
        <p:spPr>
          <a:xfrm>
            <a:off x="6096000" y="986115"/>
            <a:ext cx="5648633" cy="1477328"/>
          </a:xfrm>
          <a:prstGeom prst="rect">
            <a:avLst/>
          </a:prstGeom>
          <a:noFill/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ru-RU" b="1" dirty="0">
                <a:solidFill>
                  <a:srgbClr val="9F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Обучающие механики </a:t>
            </a:r>
          </a:p>
          <a:p>
            <a:pPr marL="263525" indent="-263525"/>
            <a:r>
              <a:rPr lang="ru-RU" b="0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1. Обучающая механика заполнения шаблонов формул и уравнений параметрами трехмерных моделей с визуализацией связей и передачей значений в режиме реального времени</a:t>
            </a:r>
            <a:endParaRPr lang="ru-RU" b="1" dirty="0">
              <a:solidFill>
                <a:srgbClr val="9F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C999C5D-B86C-4E4A-9361-A0912E64D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1502" y="92523"/>
            <a:ext cx="1757477" cy="67069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4C38ED-0D96-4661-8373-EC52B449F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61438"/>
            <a:ext cx="5648633" cy="262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0298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Текст 2">
            <a:extLst>
              <a:ext uri="{FF2B5EF4-FFF2-40B4-BE49-F238E27FC236}">
                <a16:creationId xmlns:a16="http://schemas.microsoft.com/office/drawing/2014/main" id="{C9045A97-A83F-37F2-2FA1-C1DB68CA4025}"/>
              </a:ext>
            </a:extLst>
          </p:cNvPr>
          <p:cNvSpPr txBox="1"/>
          <p:nvPr/>
        </p:nvSpPr>
        <p:spPr>
          <a:xfrm>
            <a:off x="209904" y="334118"/>
            <a:ext cx="10041598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 defTabSz="877822">
              <a:defRPr sz="69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Затраты на разработку 1 курсового проекта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C999C5D-B86C-4E4A-9361-A0912E64D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1502" y="92523"/>
            <a:ext cx="1757477" cy="6706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F3E90E-F172-490E-8703-BF7D7D7B3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04" y="914263"/>
            <a:ext cx="11799075" cy="46155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A08F78-4B7F-49A4-A1EB-AFA6137773F5}"/>
              </a:ext>
            </a:extLst>
          </p:cNvPr>
          <p:cNvSpPr txBox="1"/>
          <p:nvPr/>
        </p:nvSpPr>
        <p:spPr>
          <a:xfrm>
            <a:off x="3333750" y="5570714"/>
            <a:ext cx="60960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524 000,00 ₽</a:t>
            </a:r>
            <a:r>
              <a:rPr lang="ru-RU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EDBFCE-2670-4A96-9CF8-58974DC4EC4E}"/>
              </a:ext>
            </a:extLst>
          </p:cNvPr>
          <p:cNvSpPr txBox="1"/>
          <p:nvPr/>
        </p:nvSpPr>
        <p:spPr>
          <a:xfrm>
            <a:off x="8248650" y="5570714"/>
            <a:ext cx="1304925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 месяцев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BEC26A-F94B-45F0-B466-FF90647D5786}"/>
              </a:ext>
            </a:extLst>
          </p:cNvPr>
          <p:cNvSpPr txBox="1"/>
          <p:nvPr/>
        </p:nvSpPr>
        <p:spPr>
          <a:xfrm>
            <a:off x="8248650" y="5957685"/>
            <a:ext cx="2790825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400" b="1" i="0" u="none" strike="noStrike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</a:rPr>
              <a:t>Следующие 2 месяца</a:t>
            </a:r>
            <a:endParaRPr lang="ru-RU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89715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Текст 2">
            <a:extLst>
              <a:ext uri="{FF2B5EF4-FFF2-40B4-BE49-F238E27FC236}">
                <a16:creationId xmlns:a16="http://schemas.microsoft.com/office/drawing/2014/main" id="{C9045A97-A83F-37F2-2FA1-C1DB68CA4025}"/>
              </a:ext>
            </a:extLst>
          </p:cNvPr>
          <p:cNvSpPr txBox="1"/>
          <p:nvPr/>
        </p:nvSpPr>
        <p:spPr>
          <a:xfrm>
            <a:off x="209904" y="334118"/>
            <a:ext cx="10041598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 defTabSz="877822">
              <a:defRPr sz="69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rPr lang="ru-RU" sz="1600" b="1" dirty="0">
                <a:solidFill>
                  <a:srgbClr val="7030A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Целевая аудитория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C999C5D-B86C-4E4A-9361-A0912E64D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1502" y="92523"/>
            <a:ext cx="1757477" cy="670698"/>
          </a:xfrm>
          <a:prstGeom prst="rect">
            <a:avLst/>
          </a:prstGeom>
        </p:spPr>
      </p:pic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CD6B4DCF-ABBE-4D67-B0F4-85B288727A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4174848"/>
              </p:ext>
            </p:extLst>
          </p:nvPr>
        </p:nvGraphicFramePr>
        <p:xfrm>
          <a:off x="851953" y="86062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12266A3-0A10-4BBF-A25E-775352696AF0}"/>
              </a:ext>
            </a:extLst>
          </p:cNvPr>
          <p:cNvSpPr txBox="1"/>
          <p:nvPr/>
        </p:nvSpPr>
        <p:spPr>
          <a:xfrm>
            <a:off x="6524625" y="4381500"/>
            <a:ext cx="3200400" cy="13542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При охвате 10% и стоимости 50 000 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₽ </a:t>
            </a: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за курсовой проект получим доход в размере </a:t>
            </a:r>
            <a:b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</a:br>
            <a:r>
              <a:rPr kumimoji="0" lang="ru-RU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9 150 000 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₽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126679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3498</TotalTime>
  <Words>227</Words>
  <Application>Microsoft Office PowerPoint</Application>
  <PresentationFormat>Широкоэкранный</PresentationFormat>
  <Paragraphs>41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5" baseType="lpstr">
      <vt:lpstr>Arial</vt:lpstr>
      <vt:lpstr>Calibri</vt:lpstr>
      <vt:lpstr>Calibri Light</vt:lpstr>
      <vt:lpstr>Gilroy-ExtraBold</vt:lpstr>
      <vt:lpstr>Gilroy-Light</vt:lpstr>
      <vt:lpstr>Helvetica</vt:lpstr>
      <vt:lpstr>IBM_Plex_Sans</vt:lpstr>
      <vt:lpstr>Trebuchet MS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Бокарева</dc:creator>
  <cp:lastModifiedBy>Евгений Бойков</cp:lastModifiedBy>
  <cp:revision>74</cp:revision>
  <cp:lastPrinted>2023-11-03T06:30:12Z</cp:lastPrinted>
  <dcterms:modified xsi:type="dcterms:W3CDTF">2023-11-03T06:32:33Z</dcterms:modified>
</cp:coreProperties>
</file>