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71481"/>
            <a:ext cx="9144000" cy="2643205"/>
          </a:xfrm>
        </p:spPr>
        <p:txBody>
          <a:bodyPr>
            <a:noAutofit/>
          </a:bodyPr>
          <a:lstStyle/>
          <a:p>
            <a:r>
              <a:rPr lang="ru-RU" sz="3600" b="1" i="1" dirty="0" smtClean="0">
                <a:latin typeface="Times New Roman" pitchFamily="18" charset="0"/>
                <a:cs typeface="Times New Roman" pitchFamily="18" charset="0"/>
              </a:rPr>
              <a:t>Раздел  1.  Понятие и сущность трудовой и служебной дисциплины и ее контроля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Лекция 1</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Тема «Понятие и сущность трудовой дисциплины»</a:t>
            </a:r>
            <a:endParaRPr lang="ru-RU"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2844" y="3286124"/>
            <a:ext cx="8858312" cy="3429024"/>
          </a:xfrm>
        </p:spPr>
        <p:txBody>
          <a:bodyPr>
            <a:noAutofit/>
          </a:bodyPr>
          <a:lstStyle/>
          <a:p>
            <a:r>
              <a:rPr lang="ru-RU" sz="2300" b="1" i="1" dirty="0" smtClean="0">
                <a:solidFill>
                  <a:srgbClr val="002060"/>
                </a:solidFill>
                <a:latin typeface="Times New Roman" pitchFamily="18" charset="0"/>
                <a:cs typeface="Times New Roman" pitchFamily="18" charset="0"/>
              </a:rPr>
              <a:t>План </a:t>
            </a:r>
          </a:p>
          <a:p>
            <a:r>
              <a:rPr lang="ru-RU" sz="2300" b="1" i="1" dirty="0" smtClean="0">
                <a:solidFill>
                  <a:srgbClr val="002060"/>
                </a:solidFill>
                <a:latin typeface="Times New Roman" pitchFamily="18" charset="0"/>
                <a:cs typeface="Times New Roman" pitchFamily="18" charset="0"/>
              </a:rPr>
              <a:t>1.1 Понятие трудовой дисциплины и методы ее обеспечения</a:t>
            </a:r>
            <a:endParaRPr lang="ru-RU" sz="2300" dirty="0" smtClean="0">
              <a:solidFill>
                <a:srgbClr val="002060"/>
              </a:solidFill>
              <a:latin typeface="Times New Roman" pitchFamily="18" charset="0"/>
              <a:cs typeface="Times New Roman" pitchFamily="18" charset="0"/>
            </a:endParaRPr>
          </a:p>
          <a:p>
            <a:r>
              <a:rPr lang="ru-RU" sz="2300" b="1" i="1" dirty="0" smtClean="0">
                <a:solidFill>
                  <a:srgbClr val="002060"/>
                </a:solidFill>
                <a:latin typeface="Times New Roman" pitchFamily="18" charset="0"/>
                <a:cs typeface="Times New Roman" pitchFamily="18" charset="0"/>
              </a:rPr>
              <a:t>1.2 Методы обеспечения дисциплины труда</a:t>
            </a:r>
            <a:endParaRPr lang="ru-RU" sz="2300" dirty="0" smtClean="0">
              <a:solidFill>
                <a:srgbClr val="002060"/>
              </a:solidFill>
              <a:latin typeface="Times New Roman" pitchFamily="18" charset="0"/>
              <a:cs typeface="Times New Roman" pitchFamily="18" charset="0"/>
            </a:endParaRPr>
          </a:p>
          <a:p>
            <a:r>
              <a:rPr lang="ru-RU" sz="2300" b="1" i="1" dirty="0" smtClean="0">
                <a:solidFill>
                  <a:srgbClr val="002060"/>
                </a:solidFill>
                <a:latin typeface="Times New Roman" pitchFamily="18" charset="0"/>
                <a:cs typeface="Times New Roman" pitchFamily="18" charset="0"/>
              </a:rPr>
              <a:t>1.3 Правовое регулирование дисциплины труда </a:t>
            </a:r>
            <a:endParaRPr lang="ru-RU" sz="2300" dirty="0" smtClean="0">
              <a:solidFill>
                <a:srgbClr val="002060"/>
              </a:solidFill>
              <a:latin typeface="Times New Roman" pitchFamily="18" charset="0"/>
              <a:cs typeface="Times New Roman" pitchFamily="18" charset="0"/>
            </a:endParaRPr>
          </a:p>
          <a:p>
            <a:r>
              <a:rPr lang="ru-RU" sz="2300" b="1" i="1" dirty="0" smtClean="0">
                <a:solidFill>
                  <a:srgbClr val="002060"/>
                </a:solidFill>
                <a:latin typeface="Times New Roman" pitchFamily="18" charset="0"/>
                <a:cs typeface="Times New Roman" pitchFamily="18" charset="0"/>
              </a:rPr>
              <a:t>1.4 Поощрения за труд</a:t>
            </a:r>
            <a:endParaRPr lang="ru-RU" sz="2300" dirty="0" smtClean="0">
              <a:solidFill>
                <a:srgbClr val="002060"/>
              </a:solidFill>
              <a:latin typeface="Times New Roman" pitchFamily="18" charset="0"/>
              <a:cs typeface="Times New Roman" pitchFamily="18" charset="0"/>
            </a:endParaRPr>
          </a:p>
          <a:p>
            <a:r>
              <a:rPr lang="ru-RU" sz="2300" b="1" i="1" dirty="0" smtClean="0">
                <a:solidFill>
                  <a:srgbClr val="002060"/>
                </a:solidFill>
                <a:latin typeface="Times New Roman" pitchFamily="18" charset="0"/>
                <a:cs typeface="Times New Roman" pitchFamily="18" charset="0"/>
              </a:rPr>
              <a:t>1.5 Дисциплинарная ответственность работника. Понятие и виды</a:t>
            </a:r>
            <a:endParaRPr lang="ru-RU" sz="2300" dirty="0" smtClean="0">
              <a:solidFill>
                <a:srgbClr val="002060"/>
              </a:solidFill>
              <a:latin typeface="Times New Roman" pitchFamily="18" charset="0"/>
              <a:cs typeface="Times New Roman" pitchFamily="18" charset="0"/>
            </a:endParaRPr>
          </a:p>
          <a:p>
            <a:r>
              <a:rPr lang="ru-RU" sz="2300" b="1" i="1" dirty="0" smtClean="0">
                <a:solidFill>
                  <a:srgbClr val="002060"/>
                </a:solidFill>
                <a:latin typeface="Times New Roman" pitchFamily="18" charset="0"/>
                <a:cs typeface="Times New Roman" pitchFamily="18" charset="0"/>
              </a:rPr>
              <a:t>1.6 Порядок наложения и снятия дисциплинарных взысканий</a:t>
            </a:r>
            <a:endParaRPr lang="ru-RU" sz="2300" dirty="0">
              <a:solidFill>
                <a:srgbClr val="00206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22" y="-13180"/>
            <a:ext cx="9001156" cy="1142984"/>
          </a:xfrm>
        </p:spPr>
        <p:txBody>
          <a:bodyPr>
            <a:noAutofit/>
          </a:bodyPr>
          <a:lstStyle/>
          <a:p>
            <a:r>
              <a:rPr lang="ru-RU" sz="3600" b="1" i="1" dirty="0" smtClean="0">
                <a:latin typeface="Times New Roman"/>
                <a:ea typeface="Times New Roman"/>
                <a:cs typeface="Times New Roman"/>
              </a:rPr>
              <a:t>1.5 Дисциплинарная ответственность работника. Понятие и виды</a:t>
            </a:r>
            <a:endParaRPr lang="ru-RU" sz="3600" dirty="0"/>
          </a:p>
        </p:txBody>
      </p:sp>
      <p:sp>
        <p:nvSpPr>
          <p:cNvPr id="3" name="Содержимое 2"/>
          <p:cNvSpPr>
            <a:spLocks noGrp="1"/>
          </p:cNvSpPr>
          <p:nvPr>
            <p:ph idx="1"/>
          </p:nvPr>
        </p:nvSpPr>
        <p:spPr>
          <a:xfrm>
            <a:off x="0" y="1129804"/>
            <a:ext cx="9144000" cy="5728196"/>
          </a:xfrm>
        </p:spPr>
        <p:txBody>
          <a:bodyPr>
            <a:normAutofit fontScale="62500" lnSpcReduction="20000"/>
          </a:bodyPr>
          <a:lstStyle/>
          <a:p>
            <a:pPr algn="just">
              <a:lnSpc>
                <a:spcPct val="115000"/>
              </a:lnSpc>
              <a:spcAft>
                <a:spcPts val="0"/>
              </a:spcAft>
              <a:buNone/>
            </a:pPr>
            <a:r>
              <a:rPr lang="ru-RU" b="1" dirty="0" smtClean="0">
                <a:latin typeface="Times New Roman"/>
                <a:ea typeface="Times New Roman"/>
                <a:cs typeface="Times New Roman"/>
              </a:rPr>
              <a:t>		Дисциплинарная ответственность</a:t>
            </a:r>
            <a:r>
              <a:rPr lang="ru-RU" dirty="0" smtClean="0">
                <a:latin typeface="Times New Roman"/>
                <a:ea typeface="Times New Roman"/>
                <a:cs typeface="Times New Roman"/>
              </a:rPr>
              <a:t> представляет собой вид юридической ответственности работника за совершение дисциплинарного проступка, связанного с исполнением трудовых обязанностей.</a:t>
            </a:r>
          </a:p>
          <a:p>
            <a:pPr algn="just">
              <a:lnSpc>
                <a:spcPct val="115000"/>
              </a:lnSpc>
              <a:spcAft>
                <a:spcPts val="0"/>
              </a:spcAft>
              <a:buNone/>
            </a:pPr>
            <a:endParaRPr lang="ru-RU" sz="2800" dirty="0" smtClean="0">
              <a:ea typeface="Times New Roman"/>
              <a:cs typeface="Times New Roman"/>
            </a:endParaRPr>
          </a:p>
          <a:p>
            <a:pPr algn="ctr">
              <a:lnSpc>
                <a:spcPct val="115000"/>
              </a:lnSpc>
              <a:spcAft>
                <a:spcPts val="0"/>
              </a:spcAft>
              <a:buNone/>
            </a:pPr>
            <a:r>
              <a:rPr lang="ru-RU" b="1" i="1" dirty="0" smtClean="0">
                <a:latin typeface="Times New Roman"/>
                <a:ea typeface="Times New Roman"/>
                <a:cs typeface="Times New Roman"/>
              </a:rPr>
              <a:t>		Виды дисциплинарной ответственности</a:t>
            </a:r>
            <a:r>
              <a:rPr lang="ru-RU" dirty="0" smtClean="0">
                <a:latin typeface="Times New Roman"/>
                <a:ea typeface="Times New Roman"/>
                <a:cs typeface="Times New Roman"/>
              </a:rPr>
              <a:t>:</a:t>
            </a:r>
            <a:endParaRPr lang="ru-RU" sz="2800" dirty="0" smtClean="0">
              <a:ea typeface="Times New Roman"/>
              <a:cs typeface="Times New Roman"/>
            </a:endParaRPr>
          </a:p>
          <a:p>
            <a:pPr algn="just">
              <a:lnSpc>
                <a:spcPct val="115000"/>
              </a:lnSpc>
              <a:spcAft>
                <a:spcPts val="0"/>
              </a:spcAft>
            </a:pPr>
            <a:r>
              <a:rPr lang="ru-RU" b="1" dirty="0" smtClean="0">
                <a:latin typeface="Times New Roman"/>
                <a:ea typeface="Times New Roman"/>
                <a:cs typeface="Times New Roman"/>
              </a:rPr>
              <a:t>Общая дисциплинарная ответственность</a:t>
            </a:r>
            <a:r>
              <a:rPr lang="ru-RU" dirty="0" smtClean="0">
                <a:latin typeface="Times New Roman"/>
                <a:ea typeface="Times New Roman"/>
                <a:cs typeface="Times New Roman"/>
              </a:rPr>
              <a:t> может применяться ко всем категориям работников в случае совершения ими дисциплинарного проступка. Виды дисциплинарных взысканий, которые могут быть применены в качестве меры общей дисциплинарной ответственности, предусмотрены ч. 1 ст. 192 ТК РФ. Указанный перечень является закрытым. Организация не вправе применить к работникам иную меру дисциплинарного взыскания (кроме случаев специальной дисциплинарной ответственности).</a:t>
            </a:r>
            <a:endParaRPr lang="ru-RU" sz="2800" dirty="0" smtClean="0">
              <a:ea typeface="Times New Roman"/>
              <a:cs typeface="Times New Roman"/>
            </a:endParaRPr>
          </a:p>
          <a:p>
            <a:pPr algn="just">
              <a:lnSpc>
                <a:spcPct val="115000"/>
              </a:lnSpc>
              <a:spcAft>
                <a:spcPts val="0"/>
              </a:spcAft>
            </a:pPr>
            <a:r>
              <a:rPr lang="ru-RU" b="1" dirty="0" smtClean="0">
                <a:latin typeface="Times New Roman"/>
                <a:ea typeface="Times New Roman"/>
                <a:cs typeface="Times New Roman"/>
              </a:rPr>
              <a:t>Специальная дисциплинарная ответственность</a:t>
            </a:r>
            <a:r>
              <a:rPr lang="ru-RU" dirty="0" smtClean="0">
                <a:latin typeface="Times New Roman"/>
                <a:ea typeface="Times New Roman"/>
                <a:cs typeface="Times New Roman"/>
              </a:rPr>
              <a:t> предусмотрена для некоторых категорий работников, работающих в отдельных отраслях экономики, где действуют уставы и положения о дисциплине, утвержденные постановлениями Правительства РФ (железнодорожный транспорт, воздушный транспорт, атомная энергетика, государственные гражданские служащие, таможенные органы).</a:t>
            </a:r>
            <a:endParaRPr lang="ru-RU" sz="2800" dirty="0" smtClean="0">
              <a:ea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92696"/>
          </a:xfrm>
        </p:spPr>
        <p:txBody>
          <a:bodyPr>
            <a:noAutofit/>
          </a:bodyPr>
          <a:lstStyle/>
          <a:p>
            <a:r>
              <a:rPr lang="ru-RU" sz="3600" b="1" i="1" dirty="0" smtClean="0">
                <a:latin typeface="Times New Roman"/>
                <a:ea typeface="Times New Roman"/>
                <a:cs typeface="Times New Roman"/>
              </a:rPr>
              <a:t>Виды дисциплинарных взысканий</a:t>
            </a:r>
            <a:endParaRPr lang="ru-RU" sz="3600" dirty="0"/>
          </a:p>
        </p:txBody>
      </p:sp>
      <p:sp>
        <p:nvSpPr>
          <p:cNvPr id="3" name="Содержимое 2"/>
          <p:cNvSpPr>
            <a:spLocks noGrp="1"/>
          </p:cNvSpPr>
          <p:nvPr>
            <p:ph idx="1"/>
          </p:nvPr>
        </p:nvSpPr>
        <p:spPr>
          <a:xfrm>
            <a:off x="0" y="692696"/>
            <a:ext cx="9144000" cy="6165304"/>
          </a:xfrm>
        </p:spPr>
        <p:txBody>
          <a:bodyPr>
            <a:normAutofit fontScale="77500" lnSpcReduction="20000"/>
          </a:bodyPr>
          <a:lstStyle/>
          <a:p>
            <a:pPr marL="0" indent="0" algn="just">
              <a:lnSpc>
                <a:spcPct val="115000"/>
              </a:lnSpc>
              <a:spcAft>
                <a:spcPts val="0"/>
              </a:spcAft>
              <a:buNone/>
            </a:pPr>
            <a:r>
              <a:rPr lang="ru-RU" dirty="0" smtClean="0">
                <a:latin typeface="Times New Roman"/>
                <a:ea typeface="Times New Roman"/>
                <a:cs typeface="Times New Roman"/>
              </a:rPr>
              <a:t>За совершение дисциплинарного проступка, т.е. неисполнение или ненадлежащее исполнение работником по его вине возложенных на него трудовых обязанностей, работодатель имеет право применить следующие </a:t>
            </a:r>
            <a:r>
              <a:rPr lang="ru-RU" b="1" i="1" dirty="0" smtClean="0">
                <a:latin typeface="Times New Roman"/>
                <a:ea typeface="Times New Roman"/>
                <a:cs typeface="Times New Roman"/>
              </a:rPr>
              <a:t>дисциплинарные взыскания</a:t>
            </a:r>
            <a:r>
              <a:rPr lang="ru-RU" dirty="0" smtClean="0">
                <a:latin typeface="Times New Roman"/>
                <a:ea typeface="Times New Roman"/>
                <a:cs typeface="Times New Roman"/>
              </a:rPr>
              <a:t>:</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замечание;</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выговор;</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увольнение по соответствующим основаниям.</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Федеральными законами, уставами и положениями о дисциплине для отдельных категорий работников могут быть предусмотрены также и другие дисциплинарные взыскания.</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Не допускается применение дисциплинарных взысканий, не предусмотренных федеральными законами, уставами и положениями о дисциплине</a:t>
            </a:r>
            <a:r>
              <a:rPr lang="ru-RU" dirty="0" smtClean="0">
                <a:latin typeface="Times New Roman"/>
                <a:ea typeface="Times New Roman"/>
                <a:cs typeface="Times New Roman"/>
              </a:rPr>
              <a:t>.</a:t>
            </a:r>
            <a:endParaRPr lang="ru-RU" sz="2800" dirty="0" smtClean="0">
              <a:ea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01156" cy="1052736"/>
          </a:xfrm>
        </p:spPr>
        <p:txBody>
          <a:bodyPr>
            <a:normAutofit fontScale="90000"/>
          </a:bodyPr>
          <a:lstStyle/>
          <a:p>
            <a:r>
              <a:rPr lang="ru-RU" sz="3000" b="1" i="1" dirty="0" smtClean="0">
                <a:latin typeface="Times New Roman"/>
                <a:ea typeface="Times New Roman"/>
                <a:cs typeface="Times New Roman"/>
              </a:rPr>
              <a:t>В законодательстве указываются основания увольнения работника</a:t>
            </a:r>
            <a:r>
              <a:rPr lang="ru-RU" sz="3000" dirty="0" smtClean="0">
                <a:latin typeface="Times New Roman"/>
                <a:ea typeface="Times New Roman"/>
                <a:cs typeface="Times New Roman"/>
              </a:rPr>
              <a:t>, которые считаются дисциплинарным </a:t>
            </a:r>
            <a:r>
              <a:rPr lang="ru-RU" sz="3000" dirty="0" smtClean="0">
                <a:latin typeface="Times New Roman"/>
                <a:ea typeface="Times New Roman"/>
                <a:cs typeface="Times New Roman"/>
              </a:rPr>
              <a:t>взысканием</a:t>
            </a:r>
            <a:endParaRPr lang="ru-RU" sz="3200" dirty="0"/>
          </a:p>
        </p:txBody>
      </p:sp>
      <p:sp>
        <p:nvSpPr>
          <p:cNvPr id="3" name="Содержимое 2"/>
          <p:cNvSpPr>
            <a:spLocks noGrp="1"/>
          </p:cNvSpPr>
          <p:nvPr>
            <p:ph idx="1"/>
          </p:nvPr>
        </p:nvSpPr>
        <p:spPr>
          <a:xfrm>
            <a:off x="53752" y="1124744"/>
            <a:ext cx="8893652" cy="5733256"/>
          </a:xfrm>
        </p:spPr>
        <p:txBody>
          <a:bodyPr>
            <a:noAutofit/>
          </a:bodyPr>
          <a:lstStyle/>
          <a:p>
            <a:pPr algn="just">
              <a:lnSpc>
                <a:spcPct val="115000"/>
              </a:lnSpc>
              <a:spcAft>
                <a:spcPts val="0"/>
              </a:spcAft>
              <a:buNone/>
            </a:pPr>
            <a:r>
              <a:rPr lang="ru-RU" sz="1800" dirty="0" smtClean="0">
                <a:latin typeface="Times New Roman"/>
                <a:ea typeface="Times New Roman"/>
                <a:cs typeface="Times New Roman"/>
              </a:rPr>
              <a:t>1. неоднократное неисполнение работником без уважительных причин трудовых обязанностей, если он уже имеет дисциплинарное взыскание (п. 5 ч. 1 ст. 81 ТК РФ);</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2. однократное грубое нарушение работником трудовых обязанностей (п. 6 ч. 1 ст. 81 ТК РФ) вследствие: </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а) прогула (отсутствия на рабочем месте без уважительных причин в течение всего рабочего дня (смены) независимо от ее продолжительности, а также более 4 часов подряд в течение рабочего дня (смены)); </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б) появления на работе в состоянии алкогольного, наркотического или токсического опьянения; </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в) разглашения охраняемой законом тайны (государственной, коммерческой, служебной и иной), ставшей известной работнику в связи с исполнением им трудовых обязанностей, в том числе разглашения персональных данных работника; </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г) совершения по месту работы хищения (в том числе мелкого) чужого имущества, растраты, умышленного его уничтожения или повреждения, установленных вступившим в законную силу приговором суда или постановлением судьи, органа, должностного лица, уполномоченного рассматривать дела об административных правонарушениях; </a:t>
            </a:r>
            <a:endParaRPr lang="ru-RU" sz="1800" dirty="0" smtClean="0">
              <a:latin typeface="Times New Roman"/>
              <a:ea typeface="Times New Roman"/>
              <a:cs typeface="Times New Roman"/>
            </a:endParaRPr>
          </a:p>
          <a:p>
            <a:pPr algn="r">
              <a:lnSpc>
                <a:spcPct val="115000"/>
              </a:lnSpc>
              <a:spcAft>
                <a:spcPts val="0"/>
              </a:spcAft>
              <a:buNone/>
            </a:pPr>
            <a:r>
              <a:rPr lang="ru-RU" sz="1800" b="1" i="1" dirty="0" smtClean="0">
                <a:latin typeface="Times New Roman"/>
                <a:ea typeface="Times New Roman"/>
                <a:cs typeface="Times New Roman"/>
              </a:rPr>
              <a:t>Далее</a:t>
            </a:r>
            <a:r>
              <a:rPr lang="ru-RU" sz="1800" dirty="0" smtClean="0">
                <a:latin typeface="Times New Roman"/>
                <a:ea typeface="Times New Roman"/>
                <a:cs typeface="Times New Roman"/>
              </a:rPr>
              <a:t>:</a:t>
            </a:r>
            <a:endParaRPr lang="ru-RU" sz="1800" dirty="0" smtClean="0">
              <a:ea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pPr algn="r"/>
            <a:r>
              <a:rPr lang="ru-RU" sz="2000" b="1" i="1" dirty="0" smtClean="0">
                <a:latin typeface="Times New Roman" pitchFamily="18" charset="0"/>
                <a:cs typeface="Times New Roman" pitchFamily="18" charset="0"/>
              </a:rPr>
              <a:t>Продолжение:</a:t>
            </a:r>
            <a:endParaRPr lang="ru-RU" sz="2000" b="1" i="1" dirty="0">
              <a:latin typeface="Times New Roman" pitchFamily="18" charset="0"/>
              <a:cs typeface="Times New Roman" pitchFamily="18" charset="0"/>
            </a:endParaRPr>
          </a:p>
        </p:txBody>
      </p:sp>
      <p:sp>
        <p:nvSpPr>
          <p:cNvPr id="3" name="Содержимое 2"/>
          <p:cNvSpPr>
            <a:spLocks noGrp="1"/>
          </p:cNvSpPr>
          <p:nvPr>
            <p:ph idx="1"/>
          </p:nvPr>
        </p:nvSpPr>
        <p:spPr>
          <a:xfrm>
            <a:off x="179512" y="764704"/>
            <a:ext cx="8784976" cy="5976664"/>
          </a:xfrm>
        </p:spPr>
        <p:txBody>
          <a:bodyPr>
            <a:normAutofit fontScale="55000" lnSpcReduction="20000"/>
          </a:bodyPr>
          <a:lstStyle/>
          <a:p>
            <a:pPr algn="just">
              <a:lnSpc>
                <a:spcPct val="115000"/>
              </a:lnSpc>
              <a:buNone/>
            </a:pPr>
            <a:r>
              <a:rPr lang="ru-RU" dirty="0">
                <a:latin typeface="Times New Roman"/>
                <a:ea typeface="Times New Roman"/>
                <a:cs typeface="Times New Roman"/>
              </a:rPr>
              <a:t>д) установленного комиссией по охране труда или уполномоченным по охране труда нарушения работником требований по охране труда, если это нарушение повлекло за собой тяжкие последствия (несчастный случай на производстве, авария, катастрофа) либо заведомо создавало реальную угрозу наступления таких последствий;</a:t>
            </a:r>
          </a:p>
          <a:p>
            <a:pPr algn="just">
              <a:lnSpc>
                <a:spcPct val="115000"/>
              </a:lnSpc>
              <a:spcAft>
                <a:spcPts val="0"/>
              </a:spcAft>
              <a:buNone/>
            </a:pPr>
            <a:r>
              <a:rPr lang="ru-RU" dirty="0" smtClean="0">
                <a:latin typeface="Times New Roman"/>
                <a:ea typeface="Times New Roman"/>
                <a:cs typeface="Times New Roman"/>
              </a:rPr>
              <a:t>3</a:t>
            </a:r>
            <a:r>
              <a:rPr lang="ru-RU" dirty="0" smtClean="0">
                <a:latin typeface="Times New Roman"/>
                <a:ea typeface="Times New Roman"/>
                <a:cs typeface="Times New Roman"/>
              </a:rPr>
              <a:t>. совершение виновных действий работником, непосредственно обслуживающим денежные или товарные ценности, если эти действия дают основание для утраты доверия к нему со стороны работодателя (увольнение считается за нарушение трудовой дисциплины только в случае, если эти действия были совершены по месту своей основной работы и в связи с исполнением своих трудовых обязанностей);</a:t>
            </a:r>
            <a:endParaRPr lang="ru-RU"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4. совершение работником, выполняющим воспитательные функции, аморального проступка, несовместимого с продолжением данной работы (увольнение считается за нарушение трудовой дисциплины только в случае, если эти действия были совершены по месту своей основной работы и в связи с исполнением своих трудовых обязанностей);</a:t>
            </a:r>
            <a:endParaRPr lang="ru-RU"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5. принятие необоснованного решения руководителем организации (филиала, представительства), его заместителями и главным бухгалтером, повлекшего за собой нарушение сохранности имущества, неправомерное его использование или иной ущерб имуществу организации;</a:t>
            </a:r>
            <a:endParaRPr lang="ru-RU"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6. однократное грубое нарушение руководителем организации (филиала, представительства), его заместителями своих трудовых обязанностей.</a:t>
            </a:r>
            <a:endParaRPr lang="ru-RU" dirty="0" smtClean="0">
              <a:ea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301006"/>
          </a:xfrm>
        </p:spPr>
        <p:txBody>
          <a:bodyPr>
            <a:noAutofit/>
          </a:bodyPr>
          <a:lstStyle/>
          <a:p>
            <a:r>
              <a:rPr lang="ru-RU" sz="3600" b="1" i="1" dirty="0" smtClean="0">
                <a:latin typeface="Times New Roman"/>
                <a:ea typeface="Times New Roman"/>
                <a:cs typeface="Times New Roman"/>
              </a:rPr>
              <a:t>1.6 Порядок наложения и снятия дисциплинарных взысканий</a:t>
            </a:r>
            <a:endParaRPr lang="ru-RU" sz="3600" dirty="0"/>
          </a:p>
        </p:txBody>
      </p:sp>
      <p:sp>
        <p:nvSpPr>
          <p:cNvPr id="3" name="Содержимое 2"/>
          <p:cNvSpPr>
            <a:spLocks noGrp="1"/>
          </p:cNvSpPr>
          <p:nvPr>
            <p:ph idx="1"/>
          </p:nvPr>
        </p:nvSpPr>
        <p:spPr>
          <a:xfrm>
            <a:off x="0" y="1484784"/>
            <a:ext cx="9144000" cy="5373216"/>
          </a:xfrm>
        </p:spPr>
        <p:txBody>
          <a:bodyPr>
            <a:normAutofit fontScale="77500" lnSpcReduction="20000"/>
          </a:bodyPr>
          <a:lstStyle/>
          <a:p>
            <a:pPr marL="0" indent="0" algn="ctr">
              <a:lnSpc>
                <a:spcPct val="115000"/>
              </a:lnSpc>
              <a:spcAft>
                <a:spcPts val="0"/>
              </a:spcAft>
              <a:buNone/>
            </a:pPr>
            <a:r>
              <a:rPr lang="ru-RU" b="1" dirty="0" smtClean="0">
                <a:latin typeface="Times New Roman"/>
                <a:ea typeface="Times New Roman"/>
                <a:cs typeface="Times New Roman"/>
              </a:rPr>
              <a:t>Законом устанавливается строгий порядок наложения дисциплинарных взысканий (ст. 193 ТК РФ).</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До </a:t>
            </a:r>
            <a:r>
              <a:rPr lang="ru-RU" b="1" dirty="0" smtClean="0">
                <a:latin typeface="Times New Roman"/>
                <a:ea typeface="Times New Roman"/>
                <a:cs typeface="Times New Roman"/>
              </a:rPr>
              <a:t>применения дисциплинарного взыскания работодатель должен</a:t>
            </a:r>
            <a:r>
              <a:rPr lang="ru-RU" dirty="0" smtClean="0">
                <a:latin typeface="Times New Roman"/>
                <a:ea typeface="Times New Roman"/>
                <a:cs typeface="Times New Roman"/>
              </a:rPr>
              <a:t> затребовать от работника объяснение в письменной форме. Если по истечении 2 рабочих дней объяснение работником не предоставлено, то работодатель должен составить соответствующий акт. При этом отказ работника дать объяснение не является препятствием для применения дисциплинарного взыскания.</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b="1" i="1" dirty="0" smtClean="0">
                <a:latin typeface="Times New Roman"/>
                <a:ea typeface="Times New Roman"/>
                <a:cs typeface="Times New Roman"/>
              </a:rPr>
              <a:t>Нарушение указанного порядка наложения дисциплинарного взыскания</a:t>
            </a:r>
            <a:r>
              <a:rPr lang="ru-RU" dirty="0" smtClean="0">
                <a:latin typeface="Times New Roman"/>
                <a:ea typeface="Times New Roman"/>
                <a:cs typeface="Times New Roman"/>
              </a:rPr>
              <a:t> влечет за собой признание его незаконным органом по рассмотрению трудовых споров.</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rmAutofit fontScale="90000"/>
          </a:bodyPr>
          <a:lstStyle/>
          <a:p>
            <a:r>
              <a:rPr lang="ru-RU" sz="3600" b="1" i="1" dirty="0" smtClean="0">
                <a:latin typeface="Times New Roman"/>
                <a:ea typeface="Times New Roman"/>
                <a:cs typeface="Times New Roman"/>
              </a:rPr>
              <a:t>Сроки наложения дисциплинарных взысканий</a:t>
            </a:r>
            <a:endParaRPr lang="ru-RU" sz="3600" dirty="0"/>
          </a:p>
        </p:txBody>
      </p:sp>
      <p:sp>
        <p:nvSpPr>
          <p:cNvPr id="3" name="Содержимое 2"/>
          <p:cNvSpPr>
            <a:spLocks noGrp="1"/>
          </p:cNvSpPr>
          <p:nvPr>
            <p:ph idx="1"/>
          </p:nvPr>
        </p:nvSpPr>
        <p:spPr>
          <a:xfrm>
            <a:off x="0" y="620688"/>
            <a:ext cx="9144000" cy="6237312"/>
          </a:xfrm>
        </p:spPr>
        <p:txBody>
          <a:bodyPr>
            <a:normAutofit fontScale="62500" lnSpcReduction="20000"/>
          </a:bodyPr>
          <a:lstStyle/>
          <a:p>
            <a:pPr algn="just">
              <a:lnSpc>
                <a:spcPct val="115000"/>
              </a:lnSpc>
              <a:spcAft>
                <a:spcPts val="0"/>
              </a:spcAft>
            </a:pPr>
            <a:r>
              <a:rPr lang="ru-RU" b="1" dirty="0" smtClean="0">
                <a:latin typeface="Times New Roman"/>
                <a:ea typeface="Times New Roman"/>
                <a:cs typeface="Times New Roman"/>
              </a:rPr>
              <a:t>Дисциплинарное взыскание может быть применено</a:t>
            </a:r>
            <a:r>
              <a:rPr lang="ru-RU" dirty="0" smtClean="0">
                <a:latin typeface="Times New Roman"/>
                <a:ea typeface="Times New Roman"/>
                <a:cs typeface="Times New Roman"/>
              </a:rPr>
              <a:t> не позднее 1 месяца со дня обнаружения проступка, не считая времени болезни работника, пребывания его в отпуске, а также времени, необходимого для учета мнения представительного органа работников.</a:t>
            </a: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При этом </a:t>
            </a:r>
            <a:r>
              <a:rPr lang="ru-RU" b="1" dirty="0" smtClean="0">
                <a:latin typeface="Times New Roman"/>
                <a:ea typeface="Times New Roman"/>
                <a:cs typeface="Times New Roman"/>
              </a:rPr>
              <a:t>дисциплинарное взыскание не может быть применено</a:t>
            </a:r>
            <a:r>
              <a:rPr lang="ru-RU" dirty="0" smtClean="0">
                <a:latin typeface="Times New Roman"/>
                <a:ea typeface="Times New Roman"/>
                <a:cs typeface="Times New Roman"/>
              </a:rPr>
              <a:t> позднее 6 месяцев со дня совершения проступка, а по результатам ревизии, проверки финансово–хозяйственной деятельности или аудиторской проверки – позднее 2 лет со дня его совершения. В указанные сроки не включается время производства по уголовному делу.</a:t>
            </a:r>
            <a:endParaRPr lang="ru-RU" sz="2800" dirty="0" smtClean="0">
              <a:ea typeface="Times New Roman"/>
              <a:cs typeface="Times New Roman"/>
            </a:endParaRPr>
          </a:p>
          <a:p>
            <a:pPr marL="0" indent="0" algn="r">
              <a:lnSpc>
                <a:spcPct val="115000"/>
              </a:lnSpc>
              <a:spcAft>
                <a:spcPts val="0"/>
              </a:spcAft>
              <a:buNone/>
            </a:pPr>
            <a:r>
              <a:rPr lang="ru-RU" b="1" i="1" dirty="0" smtClean="0">
                <a:latin typeface="Times New Roman"/>
                <a:ea typeface="Times New Roman"/>
                <a:cs typeface="Times New Roman"/>
              </a:rPr>
              <a:t>За каждый дисциплинарный проступок </a:t>
            </a:r>
            <a:endParaRPr lang="ru-RU" b="1" i="1" dirty="0" smtClean="0">
              <a:latin typeface="Times New Roman"/>
              <a:ea typeface="Times New Roman"/>
              <a:cs typeface="Times New Roman"/>
            </a:endParaRPr>
          </a:p>
          <a:p>
            <a:pPr marL="0" indent="0" algn="r">
              <a:lnSpc>
                <a:spcPct val="115000"/>
              </a:lnSpc>
              <a:spcAft>
                <a:spcPts val="0"/>
              </a:spcAft>
              <a:buNone/>
            </a:pPr>
            <a:r>
              <a:rPr lang="ru-RU" b="1" i="1" dirty="0" smtClean="0">
                <a:latin typeface="Times New Roman"/>
                <a:ea typeface="Times New Roman"/>
                <a:cs typeface="Times New Roman"/>
              </a:rPr>
              <a:t>может </a:t>
            </a:r>
            <a:r>
              <a:rPr lang="ru-RU" b="1" i="1" dirty="0" smtClean="0">
                <a:latin typeface="Times New Roman"/>
                <a:ea typeface="Times New Roman"/>
                <a:cs typeface="Times New Roman"/>
              </a:rPr>
              <a:t>быть применено только одно дисциплинарное взыскание</a:t>
            </a:r>
            <a:r>
              <a:rPr lang="ru-RU" b="1" i="1" dirty="0" smtClean="0">
                <a:latin typeface="Times New Roman"/>
                <a:ea typeface="Times New Roman"/>
                <a:cs typeface="Times New Roman"/>
              </a:rPr>
              <a:t>.</a:t>
            </a:r>
          </a:p>
          <a:p>
            <a:pPr marL="0" indent="0" algn="r">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b="1" i="1" dirty="0" smtClean="0">
                <a:latin typeface="Times New Roman"/>
                <a:ea typeface="Times New Roman"/>
                <a:cs typeface="Times New Roman"/>
              </a:rPr>
              <a:t>Приказ (распоряжение) работодателя о применении дисциплинарного взыскания</a:t>
            </a:r>
            <a:r>
              <a:rPr lang="ru-RU" dirty="0" smtClean="0">
                <a:latin typeface="Times New Roman"/>
                <a:ea typeface="Times New Roman"/>
                <a:cs typeface="Times New Roman"/>
              </a:rPr>
              <a:t> объявляется работнику под расписку в течение 3 рабочих дней со дня его издания. В случае отказа работника подписать приказ (распоряжение) составляется соответствующий акт.</a:t>
            </a: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Закон указывает, что </a:t>
            </a:r>
            <a:r>
              <a:rPr lang="ru-RU" b="1" i="1" dirty="0" smtClean="0">
                <a:latin typeface="Times New Roman"/>
                <a:ea typeface="Times New Roman"/>
                <a:cs typeface="Times New Roman"/>
              </a:rPr>
              <a:t>дисциплинарное взыскание может быть обжаловано работником</a:t>
            </a:r>
            <a:r>
              <a:rPr lang="ru-RU" dirty="0" smtClean="0">
                <a:latin typeface="Times New Roman"/>
                <a:ea typeface="Times New Roman"/>
                <a:cs typeface="Times New Roman"/>
              </a:rPr>
              <a:t> в государственные инспекции труда или органы по рассмотрению индивидуальных трудовых споров.</a:t>
            </a:r>
            <a:endParaRPr lang="ru-RU" sz="2800" dirty="0" smtClean="0">
              <a:ea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648072"/>
          </a:xfrm>
        </p:spPr>
        <p:txBody>
          <a:bodyPr>
            <a:normAutofit/>
          </a:bodyPr>
          <a:lstStyle/>
          <a:p>
            <a:r>
              <a:rPr lang="ru-RU" sz="3600" b="1" i="1" dirty="0" smtClean="0">
                <a:latin typeface="Times New Roman"/>
                <a:ea typeface="Times New Roman"/>
                <a:cs typeface="Times New Roman"/>
              </a:rPr>
              <a:t>Снятие дисциплинарных взысканий</a:t>
            </a:r>
            <a:endParaRPr lang="ru-RU" sz="3600" dirty="0"/>
          </a:p>
        </p:txBody>
      </p:sp>
      <p:sp>
        <p:nvSpPr>
          <p:cNvPr id="3" name="Содержимое 2"/>
          <p:cNvSpPr>
            <a:spLocks noGrp="1"/>
          </p:cNvSpPr>
          <p:nvPr>
            <p:ph idx="1"/>
          </p:nvPr>
        </p:nvSpPr>
        <p:spPr>
          <a:xfrm>
            <a:off x="0" y="764704"/>
            <a:ext cx="9144000" cy="6093296"/>
          </a:xfrm>
        </p:spPr>
        <p:txBody>
          <a:bodyPr>
            <a:normAutofit/>
          </a:bodyPr>
          <a:lstStyle/>
          <a:p>
            <a:pPr algn="just">
              <a:lnSpc>
                <a:spcPct val="115000"/>
              </a:lnSpc>
              <a:spcAft>
                <a:spcPts val="0"/>
              </a:spcAft>
            </a:pPr>
            <a:r>
              <a:rPr lang="ru-RU" sz="1800" b="1" dirty="0" smtClean="0">
                <a:latin typeface="Times New Roman"/>
                <a:ea typeface="Times New Roman"/>
                <a:cs typeface="Times New Roman"/>
              </a:rPr>
              <a:t>Дисциплинарное взыскание снимается</a:t>
            </a:r>
            <a:r>
              <a:rPr lang="ru-RU" sz="1800" dirty="0" smtClean="0">
                <a:latin typeface="Times New Roman"/>
                <a:ea typeface="Times New Roman"/>
                <a:cs typeface="Times New Roman"/>
              </a:rPr>
              <a:t>, если в течение года со дня применения дисциплинарного взыскания работник не будет подвергнут новому дисциплинарному взысканию, при этом он считается не имеющим дисциплинарного взыскания.</a:t>
            </a:r>
            <a:endParaRPr lang="ru-RU" sz="1800" dirty="0" smtClean="0">
              <a:ea typeface="Times New Roman"/>
              <a:cs typeface="Times New Roman"/>
            </a:endParaRPr>
          </a:p>
          <a:p>
            <a:pPr algn="just">
              <a:lnSpc>
                <a:spcPct val="115000"/>
              </a:lnSpc>
              <a:spcAft>
                <a:spcPts val="0"/>
              </a:spcAft>
            </a:pPr>
            <a:r>
              <a:rPr lang="ru-RU" sz="1800" b="1" dirty="0" smtClean="0">
                <a:latin typeface="Times New Roman"/>
                <a:ea typeface="Times New Roman"/>
                <a:cs typeface="Times New Roman"/>
              </a:rPr>
              <a:t>Работодатель до истечения года со дня применения дисциплинарного взыскания имеет право</a:t>
            </a:r>
            <a:r>
              <a:rPr lang="ru-RU" sz="1800" dirty="0" smtClean="0">
                <a:latin typeface="Times New Roman"/>
                <a:ea typeface="Times New Roman"/>
                <a:cs typeface="Times New Roman"/>
              </a:rPr>
              <a:t> снять его с работника по собственной инициативе, просьбе самого работника, ходатайству его непосредственного руководителя или представительного органа работников.</a:t>
            </a:r>
          </a:p>
          <a:p>
            <a:pPr algn="just">
              <a:lnSpc>
                <a:spcPct val="115000"/>
              </a:lnSpc>
              <a:spcAft>
                <a:spcPts val="0"/>
              </a:spcAft>
              <a:buNone/>
            </a:pPr>
            <a:endParaRPr lang="ru-RU" sz="1800" dirty="0" smtClean="0">
              <a:ea typeface="Times New Roman"/>
              <a:cs typeface="Times New Roman"/>
            </a:endParaRPr>
          </a:p>
          <a:p>
            <a:pPr marL="0" indent="0" algn="ctr">
              <a:lnSpc>
                <a:spcPct val="115000"/>
              </a:lnSpc>
              <a:spcAft>
                <a:spcPts val="0"/>
              </a:spcAft>
              <a:buNone/>
            </a:pPr>
            <a:r>
              <a:rPr lang="ru-RU" sz="1800" b="1" i="1" dirty="0" smtClean="0">
                <a:latin typeface="Times New Roman"/>
                <a:ea typeface="Times New Roman"/>
                <a:cs typeface="Times New Roman"/>
              </a:rPr>
              <a:t>Привлечение к дисциплинарной ответственности руководителя организации</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		</a:t>
            </a:r>
            <a:r>
              <a:rPr lang="ru-RU" sz="1800" dirty="0" smtClean="0">
                <a:latin typeface="Times New Roman"/>
                <a:ea typeface="Times New Roman"/>
                <a:cs typeface="Times New Roman"/>
              </a:rPr>
              <a:t>1. В </a:t>
            </a:r>
            <a:r>
              <a:rPr lang="ru-RU" sz="1800" dirty="0" smtClean="0">
                <a:latin typeface="Times New Roman"/>
                <a:ea typeface="Times New Roman"/>
                <a:cs typeface="Times New Roman"/>
              </a:rPr>
              <a:t>случае если руководитель организации, руководители структурных подразделений, их заместители нарушают трудовое законодательство, условия коллективного договора, соглашения, то представительный орган работников подает об этом заявление работодателю руководителя.</a:t>
            </a:r>
            <a:endParaRPr lang="ru-RU" sz="1800" dirty="0" smtClean="0">
              <a:ea typeface="Times New Roman"/>
              <a:cs typeface="Times New Roman"/>
            </a:endParaRPr>
          </a:p>
          <a:p>
            <a:pPr algn="just">
              <a:lnSpc>
                <a:spcPct val="115000"/>
              </a:lnSpc>
              <a:spcAft>
                <a:spcPts val="0"/>
              </a:spcAft>
              <a:buNone/>
            </a:pPr>
            <a:r>
              <a:rPr lang="ru-RU" sz="1800" dirty="0" smtClean="0">
                <a:latin typeface="Times New Roman"/>
                <a:ea typeface="Times New Roman"/>
                <a:cs typeface="Times New Roman"/>
              </a:rPr>
              <a:t>		</a:t>
            </a:r>
            <a:r>
              <a:rPr lang="ru-RU" sz="1800" dirty="0" smtClean="0">
                <a:latin typeface="Times New Roman"/>
                <a:ea typeface="Times New Roman"/>
                <a:cs typeface="Times New Roman"/>
              </a:rPr>
              <a:t>2. Работодатель </a:t>
            </a:r>
            <a:r>
              <a:rPr lang="ru-RU" sz="1800" dirty="0" smtClean="0">
                <a:latin typeface="Times New Roman"/>
                <a:ea typeface="Times New Roman"/>
                <a:cs typeface="Times New Roman"/>
              </a:rPr>
              <a:t>обязан рассмотреть указанное заявление и сообщить о результатах рассмотрения представительному органу работников. В случае, если факты нарушений подтвердились, работодатель обязан применить к руководителю организации, руководителям структурных подразделений и их заместителям дисциплинарное взыскание вплоть до увольнения (ст. 195 ТК РФ).</a:t>
            </a:r>
            <a:endParaRPr lang="ru-RU" sz="1800" dirty="0" smtClean="0">
              <a:ea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i="1" dirty="0" smtClean="0">
                <a:latin typeface="Times New Roman"/>
                <a:ea typeface="Times New Roman"/>
                <a:cs typeface="Times New Roman"/>
              </a:rPr>
              <a:t>ЗАДАНИЕ: </a:t>
            </a:r>
            <a:endParaRPr lang="ru-RU" dirty="0"/>
          </a:p>
        </p:txBody>
      </p:sp>
      <p:sp>
        <p:nvSpPr>
          <p:cNvPr id="3" name="Содержимое 2"/>
          <p:cNvSpPr>
            <a:spLocks noGrp="1"/>
          </p:cNvSpPr>
          <p:nvPr>
            <p:ph idx="1"/>
          </p:nvPr>
        </p:nvSpPr>
        <p:spPr>
          <a:xfrm>
            <a:off x="214282" y="1600200"/>
            <a:ext cx="8715436" cy="5043510"/>
          </a:xfrm>
        </p:spPr>
        <p:txBody>
          <a:bodyPr>
            <a:normAutofit fontScale="70000" lnSpcReduction="20000"/>
          </a:bodyPr>
          <a:lstStyle/>
          <a:p>
            <a:pPr marL="0" indent="0" algn="just">
              <a:lnSpc>
                <a:spcPct val="115000"/>
              </a:lnSpc>
              <a:spcAft>
                <a:spcPts val="0"/>
              </a:spcAft>
              <a:buNone/>
            </a:pPr>
            <a:r>
              <a:rPr lang="ru-RU" i="1" dirty="0" smtClean="0">
                <a:latin typeface="Times New Roman"/>
                <a:ea typeface="Times New Roman"/>
                <a:cs typeface="Times New Roman"/>
              </a:rPr>
              <a:t>1. НАЙТИ УКАЗАННЫЕ СТАТЬИ ТРУДОВОМ </a:t>
            </a:r>
            <a:r>
              <a:rPr lang="ru-RU" i="1" dirty="0" smtClean="0">
                <a:latin typeface="Times New Roman"/>
                <a:ea typeface="Times New Roman"/>
                <a:cs typeface="Times New Roman"/>
              </a:rPr>
              <a:t>КОДЕКСЕ РОССИЙСКОЙ </a:t>
            </a:r>
            <a:r>
              <a:rPr lang="ru-RU" i="1" dirty="0" smtClean="0">
                <a:latin typeface="Times New Roman"/>
                <a:ea typeface="Times New Roman"/>
                <a:cs typeface="Times New Roman"/>
              </a:rPr>
              <a:t>ФЕДЕРАЦИИ. </a:t>
            </a:r>
            <a:endParaRPr lang="ru-RU" sz="2800" dirty="0" smtClean="0">
              <a:ea typeface="Times New Roman"/>
              <a:cs typeface="Times New Roman"/>
            </a:endParaRPr>
          </a:p>
          <a:p>
            <a:pPr marL="0" indent="0" algn="just">
              <a:lnSpc>
                <a:spcPct val="115000"/>
              </a:lnSpc>
              <a:spcAft>
                <a:spcPts val="0"/>
              </a:spcAft>
              <a:buNone/>
            </a:pPr>
            <a:r>
              <a:rPr lang="ru-RU" i="1" dirty="0" smtClean="0">
                <a:latin typeface="Times New Roman"/>
                <a:ea typeface="Times New Roman"/>
                <a:cs typeface="Times New Roman"/>
              </a:rPr>
              <a:t>2. ОФОРМИТЬ ПО НАЗВАНИЮ. </a:t>
            </a:r>
            <a:endParaRPr lang="ru-RU" sz="2800" dirty="0" smtClean="0">
              <a:ea typeface="Times New Roman"/>
              <a:cs typeface="Times New Roman"/>
            </a:endParaRPr>
          </a:p>
          <a:p>
            <a:pPr marL="0" indent="0" algn="just">
              <a:lnSpc>
                <a:spcPct val="115000"/>
              </a:lnSpc>
              <a:spcAft>
                <a:spcPts val="0"/>
              </a:spcAft>
              <a:buNone/>
            </a:pPr>
            <a:r>
              <a:rPr lang="ru-RU" i="1" dirty="0" smtClean="0">
                <a:latin typeface="Times New Roman"/>
                <a:ea typeface="Times New Roman"/>
                <a:cs typeface="Times New Roman"/>
              </a:rPr>
              <a:t>3. ОЗНАКОМИТЬСЯ С ДАННЫМИ ДОКУМЕНТАМИ.</a:t>
            </a:r>
            <a:endParaRPr lang="ru-RU" sz="2800" dirty="0" smtClean="0">
              <a:ea typeface="Times New Roman"/>
              <a:cs typeface="Times New Roman"/>
            </a:endParaRPr>
          </a:p>
          <a:p>
            <a:pPr algn="just">
              <a:lnSpc>
                <a:spcPct val="115000"/>
              </a:lnSpc>
              <a:spcAft>
                <a:spcPts val="0"/>
              </a:spcAft>
              <a:buNone/>
            </a:pP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раздел VIII, глава 29, 30. </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статья 68 ТК РФ. </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статья 191 ТК РФ. </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часть 1 статья 192 ТК РФ. </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пункт 5 часть 1 статья 81 ТК РФ.</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пункт 6 часть 1 статья 81 ТК РФ.</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статья 193 ТК РФ.</a:t>
            </a:r>
            <a:endParaRPr lang="ru-RU" sz="2800" dirty="0" smtClean="0">
              <a:ea typeface="Times New Roman"/>
              <a:cs typeface="Times New Roman"/>
            </a:endParaRPr>
          </a:p>
          <a:p>
            <a:pPr lvl="0" algn="just">
              <a:lnSpc>
                <a:spcPct val="115000"/>
              </a:lnSpc>
              <a:buFont typeface="+mj-lt"/>
              <a:buAutoNum type="arabicPeriod"/>
            </a:pPr>
            <a:r>
              <a:rPr lang="ru-RU" dirty="0" smtClean="0">
                <a:latin typeface="Times New Roman"/>
                <a:ea typeface="Times New Roman"/>
                <a:cs typeface="Times New Roman"/>
              </a:rPr>
              <a:t>статья 195 ТК РФ.</a:t>
            </a:r>
            <a:endParaRPr lang="ru-RU" sz="2800" dirty="0" smtClean="0">
              <a:ea typeface="Times New Roman"/>
              <a:cs typeface="Times New Roman"/>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latin typeface="Times New Roman"/>
                <a:ea typeface="Times New Roman"/>
                <a:cs typeface="Times New Roman"/>
              </a:rPr>
              <a:t>1.1 Понятие трудовой дисциплины и методы ее обеспечения</a:t>
            </a:r>
            <a:endParaRPr lang="ru-RU" dirty="0"/>
          </a:p>
        </p:txBody>
      </p:sp>
      <p:sp>
        <p:nvSpPr>
          <p:cNvPr id="3" name="Содержимое 2"/>
          <p:cNvSpPr>
            <a:spLocks noGrp="1"/>
          </p:cNvSpPr>
          <p:nvPr>
            <p:ph idx="1"/>
          </p:nvPr>
        </p:nvSpPr>
        <p:spPr>
          <a:xfrm>
            <a:off x="142844" y="1714488"/>
            <a:ext cx="8786874" cy="5143512"/>
          </a:xfrm>
        </p:spPr>
        <p:txBody>
          <a:bodyPr>
            <a:normAutofit fontScale="77500" lnSpcReduction="20000"/>
          </a:bodyPr>
          <a:lstStyle/>
          <a:p>
            <a:pPr algn="just">
              <a:lnSpc>
                <a:spcPct val="115000"/>
              </a:lnSpc>
              <a:spcAft>
                <a:spcPts val="0"/>
              </a:spcAft>
            </a:pPr>
            <a:r>
              <a:rPr lang="ru-RU" b="1" dirty="0" smtClean="0">
                <a:latin typeface="Times New Roman"/>
                <a:ea typeface="Times New Roman"/>
                <a:cs typeface="Times New Roman"/>
              </a:rPr>
              <a:t>Трудовая дисциплина – </a:t>
            </a:r>
            <a:r>
              <a:rPr lang="ru-RU" dirty="0" smtClean="0">
                <a:latin typeface="Times New Roman"/>
                <a:ea typeface="Times New Roman"/>
                <a:cs typeface="Times New Roman"/>
              </a:rPr>
              <a:t>обязательное для всех работников подчинение правилам поведения, определенным в соответствии с ТК РФ, иными законами, коллективным договором, соглашениями, трудовым договором, локальными нормативными актами организации.</a:t>
            </a:r>
            <a:endParaRPr lang="ru-RU" sz="2800" dirty="0" smtClean="0">
              <a:ea typeface="Times New Roman"/>
              <a:cs typeface="Times New Roman"/>
            </a:endParaRPr>
          </a:p>
          <a:p>
            <a:pPr algn="just">
              <a:lnSpc>
                <a:spcPct val="115000"/>
              </a:lnSpc>
              <a:spcAft>
                <a:spcPts val="0"/>
              </a:spcAft>
            </a:pPr>
            <a:r>
              <a:rPr lang="ru-RU" b="1" dirty="0" smtClean="0">
                <a:latin typeface="Times New Roman"/>
                <a:ea typeface="Times New Roman"/>
                <a:cs typeface="Times New Roman"/>
              </a:rPr>
              <a:t>Работодатель обязан</a:t>
            </a:r>
            <a:r>
              <a:rPr lang="ru-RU" dirty="0" smtClean="0">
                <a:latin typeface="Times New Roman"/>
                <a:ea typeface="Times New Roman"/>
                <a:cs typeface="Times New Roman"/>
              </a:rPr>
              <a:t> в соответствии с законодательством, содержащим нормы трудового права, трудовым договором создавать условия, необходимые для соблюдения работниками дисциплины труда.</a:t>
            </a:r>
            <a:endParaRPr lang="ru-RU" sz="2800" dirty="0" smtClean="0">
              <a:ea typeface="Times New Roman"/>
              <a:cs typeface="Times New Roman"/>
            </a:endParaRPr>
          </a:p>
          <a:p>
            <a:pPr algn="just">
              <a:lnSpc>
                <a:spcPct val="115000"/>
              </a:lnSpc>
              <a:spcAft>
                <a:spcPts val="0"/>
              </a:spcAft>
            </a:pPr>
            <a:r>
              <a:rPr lang="ru-RU" b="1" dirty="0" smtClean="0">
                <a:latin typeface="Times New Roman"/>
                <a:ea typeface="Times New Roman"/>
                <a:cs typeface="Times New Roman"/>
              </a:rPr>
              <a:t>Трудовой распорядок организации</a:t>
            </a:r>
            <a:r>
              <a:rPr lang="ru-RU" dirty="0" smtClean="0">
                <a:latin typeface="Times New Roman"/>
                <a:ea typeface="Times New Roman"/>
                <a:cs typeface="Times New Roman"/>
              </a:rPr>
              <a:t> определяется правилами внутреннего трудового распорядка, принимаемыми работодателем с учетом мнения представительного органа работников.</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txBody>
          <a:bodyPr>
            <a:noAutofit/>
          </a:bodyPr>
          <a:lstStyle/>
          <a:p>
            <a:r>
              <a:rPr lang="ru-RU" sz="3600" b="1" dirty="0" smtClean="0">
                <a:latin typeface="Times New Roman"/>
                <a:ea typeface="Times New Roman"/>
                <a:cs typeface="Times New Roman"/>
              </a:rPr>
              <a:t>Правила внутреннего трудового распорядка организации</a:t>
            </a:r>
            <a:r>
              <a:rPr lang="ru-RU" sz="3600" dirty="0" smtClean="0">
                <a:latin typeface="Times New Roman"/>
                <a:ea typeface="Times New Roman"/>
                <a:cs typeface="Times New Roman"/>
              </a:rPr>
              <a:t> </a:t>
            </a:r>
            <a:endParaRPr lang="ru-RU" sz="3600" dirty="0"/>
          </a:p>
        </p:txBody>
      </p:sp>
      <p:sp>
        <p:nvSpPr>
          <p:cNvPr id="3" name="Содержимое 2"/>
          <p:cNvSpPr>
            <a:spLocks noGrp="1"/>
          </p:cNvSpPr>
          <p:nvPr>
            <p:ph idx="1"/>
          </p:nvPr>
        </p:nvSpPr>
        <p:spPr>
          <a:xfrm>
            <a:off x="214282" y="1428736"/>
            <a:ext cx="8715436" cy="5429264"/>
          </a:xfrm>
        </p:spPr>
        <p:txBody>
          <a:bodyPr>
            <a:normAutofit fontScale="70000" lnSpcReduction="20000"/>
          </a:bodyPr>
          <a:lstStyle/>
          <a:p>
            <a:pPr algn="just">
              <a:lnSpc>
                <a:spcPct val="115000"/>
              </a:lnSpc>
              <a:spcAft>
                <a:spcPts val="0"/>
              </a:spcAft>
              <a:buNone/>
            </a:pPr>
            <a:r>
              <a:rPr lang="ru-RU" dirty="0" smtClean="0">
                <a:latin typeface="Times New Roman"/>
                <a:ea typeface="Times New Roman"/>
                <a:cs typeface="Times New Roman"/>
              </a:rPr>
              <a:t>– </a:t>
            </a:r>
            <a:r>
              <a:rPr lang="ru-RU" dirty="0" smtClean="0">
                <a:latin typeface="Times New Roman"/>
                <a:ea typeface="Times New Roman"/>
                <a:cs typeface="Times New Roman"/>
              </a:rPr>
              <a:t>это локальный </a:t>
            </a:r>
            <a:r>
              <a:rPr lang="ru-RU" dirty="0" smtClean="0">
                <a:latin typeface="Times New Roman"/>
                <a:ea typeface="Times New Roman"/>
                <a:cs typeface="Times New Roman"/>
              </a:rPr>
              <a:t>нормативный акт организации, регламентирующий в соответствии с федеральными законами:</a:t>
            </a:r>
          </a:p>
          <a:p>
            <a:pPr marL="514350" indent="-514350" algn="just">
              <a:lnSpc>
                <a:spcPct val="115000"/>
              </a:lnSpc>
              <a:spcAft>
                <a:spcPts val="0"/>
              </a:spcAft>
              <a:buAutoNum type="arabicPeriod"/>
            </a:pPr>
            <a:r>
              <a:rPr lang="ru-RU" dirty="0" smtClean="0">
                <a:latin typeface="Times New Roman"/>
                <a:ea typeface="Times New Roman"/>
                <a:cs typeface="Times New Roman"/>
              </a:rPr>
              <a:t>порядок приема и увольнения работников, </a:t>
            </a:r>
          </a:p>
          <a:p>
            <a:pPr marL="514350" indent="-514350" algn="just">
              <a:lnSpc>
                <a:spcPct val="115000"/>
              </a:lnSpc>
              <a:spcAft>
                <a:spcPts val="0"/>
              </a:spcAft>
              <a:buAutoNum type="arabicPeriod"/>
            </a:pPr>
            <a:r>
              <a:rPr lang="ru-RU" dirty="0" smtClean="0">
                <a:latin typeface="Times New Roman"/>
                <a:ea typeface="Times New Roman"/>
                <a:cs typeface="Times New Roman"/>
              </a:rPr>
              <a:t>основные права, обязанности и ответственность сторон трудового договора, </a:t>
            </a:r>
          </a:p>
          <a:p>
            <a:pPr marL="514350" indent="-514350" algn="just">
              <a:lnSpc>
                <a:spcPct val="115000"/>
              </a:lnSpc>
              <a:spcAft>
                <a:spcPts val="0"/>
              </a:spcAft>
              <a:buAutoNum type="arabicPeriod"/>
            </a:pPr>
            <a:r>
              <a:rPr lang="ru-RU" dirty="0" smtClean="0">
                <a:latin typeface="Times New Roman"/>
                <a:ea typeface="Times New Roman"/>
                <a:cs typeface="Times New Roman"/>
              </a:rPr>
              <a:t>режим работы, время отдыха, </a:t>
            </a:r>
          </a:p>
          <a:p>
            <a:pPr marL="514350" indent="-514350" algn="just">
              <a:lnSpc>
                <a:spcPct val="115000"/>
              </a:lnSpc>
              <a:spcAft>
                <a:spcPts val="0"/>
              </a:spcAft>
              <a:buAutoNum type="arabicPeriod"/>
            </a:pPr>
            <a:r>
              <a:rPr lang="ru-RU" dirty="0" smtClean="0">
                <a:latin typeface="Times New Roman"/>
                <a:ea typeface="Times New Roman"/>
                <a:cs typeface="Times New Roman"/>
              </a:rPr>
              <a:t>применяемые к работникам меры поощрения и взыскания, </a:t>
            </a:r>
          </a:p>
          <a:p>
            <a:pPr marL="514350" indent="-514350" algn="just">
              <a:lnSpc>
                <a:spcPct val="115000"/>
              </a:lnSpc>
              <a:spcAft>
                <a:spcPts val="0"/>
              </a:spcAft>
              <a:buAutoNum type="arabicPeriod"/>
            </a:pPr>
            <a:r>
              <a:rPr lang="ru-RU" dirty="0" smtClean="0">
                <a:latin typeface="Times New Roman"/>
                <a:ea typeface="Times New Roman"/>
                <a:cs typeface="Times New Roman"/>
              </a:rPr>
              <a:t>а также иные вопросы регулирования трудовых отношений в организации.</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buNone/>
            </a:pPr>
            <a:endParaRPr lang="ru-RU" sz="2800" dirty="0" smtClean="0">
              <a:ea typeface="Times New Roman"/>
              <a:cs typeface="Times New Roman"/>
            </a:endParaRPr>
          </a:p>
          <a:p>
            <a:pPr algn="r">
              <a:lnSpc>
                <a:spcPct val="115000"/>
              </a:lnSpc>
              <a:spcAft>
                <a:spcPts val="0"/>
              </a:spcAft>
            </a:pPr>
            <a:r>
              <a:rPr lang="ru-RU" b="1" i="1" dirty="0" smtClean="0">
                <a:latin typeface="Times New Roman"/>
                <a:ea typeface="Times New Roman"/>
                <a:cs typeface="Times New Roman"/>
              </a:rPr>
              <a:t>Для отдельных категорий работников действуют уставы и положения о дисциплине, утверждаемые Правительством РФ в соответствии с федеральными законами.</a:t>
            </a:r>
            <a:endParaRPr lang="ru-RU" sz="2800" dirty="0" smtClean="0">
              <a:ea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latin typeface="Times New Roman"/>
                <a:ea typeface="Times New Roman"/>
                <a:cs typeface="Times New Roman"/>
              </a:rPr>
              <a:t>Дисциплина труда</a:t>
            </a:r>
            <a:r>
              <a:rPr lang="ru-RU" i="1" dirty="0" smtClean="0">
                <a:latin typeface="Times New Roman"/>
                <a:ea typeface="Times New Roman"/>
                <a:cs typeface="Times New Roman"/>
              </a:rPr>
              <a:t> способствует:</a:t>
            </a:r>
            <a:endParaRPr lang="ru-RU" i="1" dirty="0"/>
          </a:p>
        </p:txBody>
      </p:sp>
      <p:sp>
        <p:nvSpPr>
          <p:cNvPr id="3" name="Содержимое 2"/>
          <p:cNvSpPr>
            <a:spLocks noGrp="1"/>
          </p:cNvSpPr>
          <p:nvPr>
            <p:ph idx="1"/>
          </p:nvPr>
        </p:nvSpPr>
        <p:spPr/>
        <p:txBody>
          <a:bodyPr>
            <a:normAutofit/>
          </a:bodyPr>
          <a:lstStyle/>
          <a:p>
            <a:pPr algn="just">
              <a:lnSpc>
                <a:spcPct val="115000"/>
              </a:lnSpc>
              <a:spcAft>
                <a:spcPts val="0"/>
              </a:spcAft>
              <a:buNone/>
            </a:pPr>
            <a:r>
              <a:rPr lang="ru-RU" dirty="0" smtClean="0">
                <a:latin typeface="Times New Roman"/>
                <a:ea typeface="Times New Roman"/>
                <a:cs typeface="Times New Roman"/>
              </a:rPr>
              <a:t>– повышению производительности труда и эффективности производства;</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достижению высокого качества работы;</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повышению новаторства в труде;</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снижению травматизма и несчастных случаев на производстве и охране здоровья работников.</a:t>
            </a:r>
            <a:endParaRPr lang="ru-RU" sz="2800" dirty="0" smtClean="0">
              <a:ea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Autofit/>
          </a:bodyPr>
          <a:lstStyle/>
          <a:p>
            <a:r>
              <a:rPr lang="ru-RU" sz="3600" b="1" i="1" dirty="0" smtClean="0">
                <a:latin typeface="Times New Roman"/>
                <a:ea typeface="Times New Roman"/>
                <a:cs typeface="Times New Roman"/>
              </a:rPr>
              <a:t>1.2 Методы обеспечения дисциплины труда</a:t>
            </a:r>
            <a:endParaRPr lang="ru-RU" sz="3600" dirty="0"/>
          </a:p>
        </p:txBody>
      </p:sp>
      <p:sp>
        <p:nvSpPr>
          <p:cNvPr id="3" name="Содержимое 2"/>
          <p:cNvSpPr>
            <a:spLocks noGrp="1"/>
          </p:cNvSpPr>
          <p:nvPr>
            <p:ph idx="1"/>
          </p:nvPr>
        </p:nvSpPr>
        <p:spPr>
          <a:xfrm>
            <a:off x="0" y="1268760"/>
            <a:ext cx="9144000" cy="5589240"/>
          </a:xfrm>
        </p:spPr>
        <p:txBody>
          <a:bodyPr>
            <a:normAutofit fontScale="85000" lnSpcReduction="10000"/>
          </a:bodyPr>
          <a:lstStyle/>
          <a:p>
            <a:pPr algn="just">
              <a:lnSpc>
                <a:spcPct val="115000"/>
              </a:lnSpc>
              <a:buFont typeface="Symbol"/>
              <a:buChar char=""/>
            </a:pPr>
            <a:r>
              <a:rPr lang="ru-RU" b="1" i="1" dirty="0" smtClean="0">
                <a:latin typeface="Times New Roman"/>
                <a:ea typeface="Times New Roman"/>
                <a:cs typeface="Times New Roman"/>
              </a:rPr>
              <a:t>Убеждение</a:t>
            </a:r>
            <a:r>
              <a:rPr lang="ru-RU" dirty="0" smtClean="0">
                <a:latin typeface="Times New Roman"/>
                <a:ea typeface="Times New Roman"/>
                <a:cs typeface="Times New Roman"/>
              </a:rPr>
              <a:t> (</a:t>
            </a:r>
            <a:r>
              <a:rPr lang="ru-RU" dirty="0" smtClean="0">
                <a:latin typeface="Times New Roman"/>
                <a:ea typeface="Times New Roman"/>
              </a:rPr>
              <a:t>работодатель пытается объяснить работнику необходимость соблюдать трудовую и производственную дисциплину</a:t>
            </a:r>
            <a:r>
              <a:rPr lang="ru-RU" dirty="0" smtClean="0">
                <a:latin typeface="Times New Roman"/>
                <a:ea typeface="Times New Roman"/>
                <a:cs typeface="Times New Roman"/>
              </a:rPr>
              <a:t>), </a:t>
            </a:r>
            <a:endParaRPr lang="ru-RU" sz="2800" dirty="0" smtClean="0">
              <a:ea typeface="Times New Roman"/>
              <a:cs typeface="Times New Roman"/>
            </a:endParaRPr>
          </a:p>
          <a:p>
            <a:pPr algn="just">
              <a:lnSpc>
                <a:spcPct val="115000"/>
              </a:lnSpc>
              <a:buFont typeface="Symbol"/>
              <a:buChar char=""/>
            </a:pPr>
            <a:r>
              <a:rPr lang="ru-RU" b="1" i="1" dirty="0" smtClean="0">
                <a:latin typeface="Times New Roman"/>
                <a:ea typeface="Times New Roman"/>
                <a:cs typeface="Times New Roman"/>
              </a:rPr>
              <a:t>Поощрение</a:t>
            </a:r>
            <a:r>
              <a:rPr lang="ru-RU" dirty="0" smtClean="0">
                <a:latin typeface="Times New Roman"/>
                <a:ea typeface="Times New Roman"/>
                <a:cs typeface="Times New Roman"/>
              </a:rPr>
              <a:t> (</a:t>
            </a:r>
            <a:r>
              <a:rPr lang="ru-RU" dirty="0" smtClean="0">
                <a:latin typeface="Times New Roman"/>
                <a:ea typeface="Times New Roman"/>
              </a:rPr>
              <a:t>применяется к работникам, добросовестно относящимся к своим должностным обязанностям посредством использования мер поощрения, предусмотренных правилами внутреннего трудового распорядка или иными локальными актами организации, а также трудовым законодательством</a:t>
            </a:r>
            <a:r>
              <a:rPr lang="ru-RU" dirty="0" smtClean="0">
                <a:latin typeface="Times New Roman"/>
                <a:ea typeface="Times New Roman"/>
                <a:cs typeface="Times New Roman"/>
              </a:rPr>
              <a:t>), </a:t>
            </a:r>
            <a:endParaRPr lang="ru-RU" sz="2800" dirty="0" smtClean="0">
              <a:ea typeface="Times New Roman"/>
              <a:cs typeface="Times New Roman"/>
            </a:endParaRPr>
          </a:p>
          <a:p>
            <a:pPr algn="just">
              <a:lnSpc>
                <a:spcPct val="115000"/>
              </a:lnSpc>
              <a:buFont typeface="Symbol"/>
              <a:buChar char=""/>
            </a:pPr>
            <a:r>
              <a:rPr lang="ru-RU" b="1" i="1" dirty="0" smtClean="0">
                <a:latin typeface="Times New Roman"/>
                <a:ea typeface="Times New Roman"/>
                <a:cs typeface="Times New Roman"/>
              </a:rPr>
              <a:t>Дисциплинарное воздействие </a:t>
            </a:r>
            <a:r>
              <a:rPr lang="ru-RU" dirty="0" smtClean="0">
                <a:latin typeface="Times New Roman"/>
                <a:ea typeface="Times New Roman"/>
                <a:cs typeface="Times New Roman"/>
              </a:rPr>
              <a:t>(</a:t>
            </a:r>
            <a:r>
              <a:rPr lang="ru-RU" dirty="0" smtClean="0">
                <a:latin typeface="Times New Roman"/>
                <a:ea typeface="Times New Roman"/>
              </a:rPr>
              <a:t>может быть применено к работникам, нарушившим трудовую или технологическую дисциплину</a:t>
            </a:r>
            <a:r>
              <a:rPr lang="ru-RU" dirty="0" smtClean="0">
                <a:latin typeface="Times New Roman"/>
                <a:ea typeface="Times New Roman"/>
                <a:cs typeface="Times New Roman"/>
              </a:rPr>
              <a:t>). </a:t>
            </a:r>
            <a:endParaRPr lang="ru-RU" sz="2800" dirty="0" smtClean="0">
              <a:ea typeface="Times New Roman"/>
              <a:cs typeface="Times New Roman"/>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i="1" dirty="0" smtClean="0">
                <a:latin typeface="Times New Roman"/>
                <a:ea typeface="Times New Roman"/>
                <a:cs typeface="Times New Roman"/>
              </a:rPr>
              <a:t>1.3 Правовое регулирование дисциплины труда</a:t>
            </a:r>
            <a:endParaRPr lang="ru-RU" sz="3600" dirty="0"/>
          </a:p>
        </p:txBody>
      </p:sp>
      <p:sp>
        <p:nvSpPr>
          <p:cNvPr id="3" name="Содержимое 2"/>
          <p:cNvSpPr>
            <a:spLocks noGrp="1"/>
          </p:cNvSpPr>
          <p:nvPr>
            <p:ph idx="1"/>
          </p:nvPr>
        </p:nvSpPr>
        <p:spPr>
          <a:xfrm>
            <a:off x="446183" y="1844824"/>
            <a:ext cx="8229600" cy="4525963"/>
          </a:xfrm>
        </p:spPr>
        <p:txBody>
          <a:bodyPr>
            <a:normAutofit fontScale="85000" lnSpcReduction="20000"/>
          </a:bodyPr>
          <a:lstStyle/>
          <a:p>
            <a:pPr algn="just">
              <a:lnSpc>
                <a:spcPct val="115000"/>
              </a:lnSpc>
              <a:spcAft>
                <a:spcPts val="0"/>
              </a:spcAft>
              <a:buNone/>
            </a:pPr>
            <a:endParaRPr lang="ru-RU" sz="2800" dirty="0" smtClean="0">
              <a:ea typeface="Times New Roman"/>
              <a:cs typeface="Times New Roman"/>
            </a:endParaRPr>
          </a:p>
          <a:p>
            <a:pPr algn="ctr">
              <a:lnSpc>
                <a:spcPct val="115000"/>
              </a:lnSpc>
              <a:spcAft>
                <a:spcPts val="0"/>
              </a:spcAft>
              <a:buNone/>
            </a:pPr>
            <a:r>
              <a:rPr lang="ru-RU" b="1" dirty="0" smtClean="0">
                <a:latin typeface="Times New Roman"/>
                <a:ea typeface="Times New Roman"/>
                <a:cs typeface="Times New Roman"/>
              </a:rPr>
              <a:t>Основные нормативные акты, регулирующие вопросы дисциплины труда и трудового распорядка</a:t>
            </a:r>
            <a:r>
              <a:rPr lang="ru-RU" dirty="0" smtClean="0">
                <a:latin typeface="Times New Roman"/>
                <a:ea typeface="Times New Roman"/>
                <a:cs typeface="Times New Roman"/>
              </a:rPr>
              <a:t>: </a:t>
            </a:r>
            <a:endParaRPr lang="ru-RU" sz="2800" dirty="0" smtClean="0">
              <a:ea typeface="Times New Roman"/>
              <a:cs typeface="Times New Roman"/>
            </a:endParaRPr>
          </a:p>
          <a:p>
            <a:pPr lvl="0" algn="just">
              <a:lnSpc>
                <a:spcPct val="115000"/>
              </a:lnSpc>
              <a:buFont typeface="Symbol"/>
              <a:buChar char=""/>
            </a:pPr>
            <a:r>
              <a:rPr lang="ru-RU" dirty="0" smtClean="0">
                <a:latin typeface="Times New Roman"/>
                <a:ea typeface="Times New Roman"/>
                <a:cs typeface="Times New Roman"/>
              </a:rPr>
              <a:t> ТК РФ (разд. VIII, гл. 29, 30); </a:t>
            </a:r>
            <a:endParaRPr lang="ru-RU" sz="2800" dirty="0" smtClean="0">
              <a:ea typeface="Times New Roman"/>
              <a:cs typeface="Times New Roman"/>
            </a:endParaRPr>
          </a:p>
          <a:p>
            <a:pPr lvl="0" algn="just">
              <a:lnSpc>
                <a:spcPct val="115000"/>
              </a:lnSpc>
              <a:buFont typeface="Symbol"/>
              <a:buChar char=""/>
            </a:pPr>
            <a:r>
              <a:rPr lang="ru-RU" dirty="0" smtClean="0">
                <a:latin typeface="Times New Roman"/>
                <a:ea typeface="Times New Roman"/>
                <a:cs typeface="Times New Roman"/>
              </a:rPr>
              <a:t> уставы и положения о дисциплине отдельных отраслей экономики в соответствии с федеральными законами; </a:t>
            </a:r>
            <a:endParaRPr lang="ru-RU" sz="2800" dirty="0" smtClean="0">
              <a:ea typeface="Times New Roman"/>
              <a:cs typeface="Times New Roman"/>
            </a:endParaRPr>
          </a:p>
          <a:p>
            <a:pPr lvl="0" algn="just">
              <a:lnSpc>
                <a:spcPct val="115000"/>
              </a:lnSpc>
              <a:buFont typeface="Symbol"/>
              <a:buChar char=""/>
            </a:pPr>
            <a:r>
              <a:rPr lang="ru-RU" dirty="0" smtClean="0">
                <a:latin typeface="Times New Roman"/>
                <a:ea typeface="Times New Roman"/>
                <a:cs typeface="Times New Roman"/>
              </a:rPr>
              <a:t> правила внутреннего трудового распорядка или коллективные договоры организаций.</a:t>
            </a:r>
            <a:endParaRPr lang="ru-RU" sz="2800" dirty="0" smtClean="0">
              <a:ea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0"/>
            <a:ext cx="8786874" cy="692696"/>
          </a:xfrm>
        </p:spPr>
        <p:txBody>
          <a:bodyPr>
            <a:noAutofit/>
          </a:bodyPr>
          <a:lstStyle/>
          <a:p>
            <a:r>
              <a:rPr lang="ru-RU" sz="3200" b="1" dirty="0" smtClean="0">
                <a:latin typeface="Times New Roman"/>
                <a:ea typeface="Times New Roman"/>
                <a:cs typeface="Times New Roman"/>
              </a:rPr>
              <a:t>Правила внутреннего трудового распорядка</a:t>
            </a:r>
            <a:r>
              <a:rPr lang="ru-RU" sz="3200" dirty="0" smtClean="0">
                <a:latin typeface="Times New Roman"/>
                <a:ea typeface="Times New Roman"/>
                <a:cs typeface="Times New Roman"/>
              </a:rPr>
              <a:t>:</a:t>
            </a:r>
            <a:endParaRPr lang="ru-RU" sz="3200" dirty="0"/>
          </a:p>
        </p:txBody>
      </p:sp>
      <p:sp>
        <p:nvSpPr>
          <p:cNvPr id="3" name="Содержимое 2"/>
          <p:cNvSpPr>
            <a:spLocks noGrp="1"/>
          </p:cNvSpPr>
          <p:nvPr>
            <p:ph idx="1"/>
          </p:nvPr>
        </p:nvSpPr>
        <p:spPr>
          <a:xfrm>
            <a:off x="142844" y="836712"/>
            <a:ext cx="9001156" cy="6021288"/>
          </a:xfrm>
        </p:spPr>
        <p:txBody>
          <a:bodyPr>
            <a:normAutofit/>
          </a:bodyPr>
          <a:lstStyle/>
          <a:p>
            <a:pPr marL="0" indent="0" algn="just">
              <a:lnSpc>
                <a:spcPct val="115000"/>
              </a:lnSpc>
              <a:spcAft>
                <a:spcPts val="0"/>
              </a:spcAft>
              <a:buNone/>
            </a:pPr>
            <a:r>
              <a:rPr lang="ru-RU" sz="2200" dirty="0" smtClean="0">
                <a:latin typeface="Times New Roman"/>
                <a:ea typeface="Times New Roman"/>
                <a:cs typeface="Times New Roman"/>
              </a:rPr>
              <a:t>– </a:t>
            </a:r>
            <a:r>
              <a:rPr lang="ru-RU" sz="2200" dirty="0" smtClean="0">
                <a:latin typeface="Times New Roman"/>
                <a:ea typeface="Times New Roman"/>
                <a:cs typeface="Times New Roman"/>
              </a:rPr>
              <a:t>порядок приема и увольнения работников;</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основные права и обязанности работника;</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основные права и обязанности работодателя;</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режим рабочего времени организации (время начала и окончания работы, виды рабочего времени, гибкий график работы, вахтовый метод организации работ, режим сменности, выходные и праздничные дни, сверхурочные работы, дежурства и т.д.);</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порядок учета рабочего времени;</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перерывы в течение рабочего дня;</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ежегодные отпуска (основные и дополнительные);</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отпуска без сохранения заработной платы;</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меры поощрения за успехи в труде;</a:t>
            </a:r>
            <a:endParaRPr lang="ru-RU" sz="2200" dirty="0" smtClean="0">
              <a:ea typeface="Times New Roman"/>
              <a:cs typeface="Times New Roman"/>
            </a:endParaRPr>
          </a:p>
          <a:p>
            <a:pPr marL="0" indent="0" algn="just">
              <a:lnSpc>
                <a:spcPct val="115000"/>
              </a:lnSpc>
              <a:spcAft>
                <a:spcPts val="0"/>
              </a:spcAft>
              <a:buNone/>
            </a:pPr>
            <a:r>
              <a:rPr lang="ru-RU" sz="2200" dirty="0" smtClean="0">
                <a:latin typeface="Times New Roman"/>
                <a:ea typeface="Times New Roman"/>
                <a:cs typeface="Times New Roman"/>
              </a:rPr>
              <a:t>– виды дисциплинарных взысканий за нарушение трудовой дисциплины.</a:t>
            </a:r>
            <a:endParaRPr lang="ru-RU" sz="2200" dirty="0" smtClean="0">
              <a:ea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00042"/>
            <a:ext cx="8643998" cy="6072230"/>
          </a:xfrm>
        </p:spPr>
        <p:txBody>
          <a:bodyPr>
            <a:normAutofit fontScale="92500" lnSpcReduction="10000"/>
          </a:bodyPr>
          <a:lstStyle/>
          <a:p>
            <a:pPr algn="just">
              <a:lnSpc>
                <a:spcPct val="115000"/>
              </a:lnSpc>
              <a:spcAft>
                <a:spcPts val="0"/>
              </a:spcAft>
            </a:pPr>
            <a:r>
              <a:rPr lang="ru-RU" b="1" i="1" dirty="0" smtClean="0">
                <a:latin typeface="Times New Roman"/>
                <a:ea typeface="Times New Roman"/>
                <a:cs typeface="Times New Roman"/>
              </a:rPr>
              <a:t>Правила внутреннего трудового распорядка могут разрабатываться </a:t>
            </a:r>
            <a:r>
              <a:rPr lang="ru-RU" dirty="0" smtClean="0">
                <a:latin typeface="Times New Roman"/>
                <a:ea typeface="Times New Roman"/>
                <a:cs typeface="Times New Roman"/>
              </a:rPr>
              <a:t>самостоятельно или являться приложением к коллективному договору организации. </a:t>
            </a:r>
          </a:p>
          <a:p>
            <a:pPr algn="just">
              <a:lnSpc>
                <a:spcPct val="115000"/>
              </a:lnSpc>
              <a:spcAft>
                <a:spcPts val="0"/>
              </a:spcAft>
            </a:pPr>
            <a:r>
              <a:rPr lang="ru-RU" dirty="0" smtClean="0">
                <a:latin typeface="Times New Roman"/>
                <a:ea typeface="Times New Roman"/>
                <a:cs typeface="Times New Roman"/>
              </a:rPr>
              <a:t>В соответствии с ТК РФ "</a:t>
            </a:r>
            <a:r>
              <a:rPr lang="ru-RU" b="1" i="1" dirty="0" smtClean="0">
                <a:latin typeface="Times New Roman"/>
                <a:ea typeface="Times New Roman"/>
                <a:cs typeface="Times New Roman"/>
              </a:rPr>
              <a:t>при приеме на работу работника работодатель обязан ознакомить работника с действующими в организации правилами внутреннего трудового распорядка</a:t>
            </a:r>
            <a:r>
              <a:rPr lang="ru-RU" dirty="0" smtClean="0">
                <a:latin typeface="Times New Roman"/>
                <a:ea typeface="Times New Roman"/>
                <a:cs typeface="Times New Roman"/>
              </a:rPr>
              <a:t>" (ст. 68 ТК РФ).</a:t>
            </a:r>
            <a:endParaRPr lang="ru-RU" sz="2800" dirty="0" smtClean="0">
              <a:ea typeface="Times New Roman"/>
              <a:cs typeface="Times New Roman"/>
            </a:endParaRPr>
          </a:p>
          <a:p>
            <a:pPr algn="just">
              <a:lnSpc>
                <a:spcPct val="115000"/>
              </a:lnSpc>
              <a:spcAft>
                <a:spcPts val="0"/>
              </a:spcAft>
            </a:pPr>
            <a:r>
              <a:rPr lang="ru-RU" b="1" i="1" dirty="0" smtClean="0">
                <a:latin typeface="Times New Roman"/>
                <a:ea typeface="Times New Roman"/>
                <a:cs typeface="Times New Roman"/>
              </a:rPr>
              <a:t>За нарушение своих обязанностей </a:t>
            </a:r>
            <a:r>
              <a:rPr lang="ru-RU" dirty="0" smtClean="0">
                <a:latin typeface="Times New Roman"/>
                <a:ea typeface="Times New Roman"/>
                <a:cs typeface="Times New Roman"/>
              </a:rPr>
              <a:t>каждая из сторон (работник и работодатель) может быть подвергнута дисциплинарному взысканию.</a:t>
            </a:r>
            <a:endParaRPr lang="ru-RU" sz="2800" dirty="0" smtClean="0">
              <a:ea typeface="Times New Roman"/>
              <a:cs typeface="Times New Roman"/>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00108"/>
          </a:xfrm>
        </p:spPr>
        <p:txBody>
          <a:bodyPr>
            <a:noAutofit/>
          </a:bodyPr>
          <a:lstStyle/>
          <a:p>
            <a:r>
              <a:rPr lang="ru-RU" sz="3600" b="1" i="1" dirty="0" smtClean="0">
                <a:latin typeface="Times New Roman"/>
                <a:ea typeface="Times New Roman"/>
                <a:cs typeface="Times New Roman"/>
              </a:rPr>
              <a:t>1.4 Поощрения за труд</a:t>
            </a:r>
            <a:endParaRPr lang="ru-RU" sz="3600" dirty="0"/>
          </a:p>
        </p:txBody>
      </p:sp>
      <p:sp>
        <p:nvSpPr>
          <p:cNvPr id="3" name="Содержимое 2"/>
          <p:cNvSpPr>
            <a:spLocks noGrp="1"/>
          </p:cNvSpPr>
          <p:nvPr>
            <p:ph idx="1"/>
          </p:nvPr>
        </p:nvSpPr>
        <p:spPr>
          <a:xfrm>
            <a:off x="0" y="836712"/>
            <a:ext cx="9144000" cy="6021288"/>
          </a:xfrm>
        </p:spPr>
        <p:txBody>
          <a:bodyPr>
            <a:normAutofit fontScale="70000" lnSpcReduction="20000"/>
          </a:bodyPr>
          <a:lstStyle/>
          <a:p>
            <a:pPr algn="just">
              <a:lnSpc>
                <a:spcPct val="115000"/>
              </a:lnSpc>
              <a:spcAft>
                <a:spcPts val="0"/>
              </a:spcAft>
            </a:pPr>
            <a:r>
              <a:rPr lang="ru-RU" dirty="0" smtClean="0">
                <a:latin typeface="Times New Roman"/>
                <a:ea typeface="Times New Roman"/>
                <a:cs typeface="Times New Roman"/>
              </a:rPr>
              <a:t>За добросовестное отношение к труду работодатель может применить к работнику меру поощрения, предусмотренную в правилах внутреннего трудового распорядка организации. </a:t>
            </a:r>
            <a:r>
              <a:rPr lang="ru-RU" b="1" i="1" dirty="0" smtClean="0">
                <a:latin typeface="Times New Roman"/>
                <a:ea typeface="Times New Roman"/>
                <a:cs typeface="Times New Roman"/>
              </a:rPr>
              <a:t>Законодательство о труде (ст. 191 ТК РФ) содержит примерный перечень мер поощрения:</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объявление благодарности;</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выдача премии;</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награждение ценным подарком, почетной грамотой;</a:t>
            </a:r>
            <a:endParaRPr lang="ru-RU" sz="2800" dirty="0" smtClean="0">
              <a:ea typeface="Times New Roman"/>
              <a:cs typeface="Times New Roman"/>
            </a:endParaRPr>
          </a:p>
          <a:p>
            <a:pPr algn="just">
              <a:lnSpc>
                <a:spcPct val="115000"/>
              </a:lnSpc>
              <a:spcAft>
                <a:spcPts val="0"/>
              </a:spcAft>
              <a:buNone/>
            </a:pPr>
            <a:r>
              <a:rPr lang="ru-RU" dirty="0" smtClean="0">
                <a:latin typeface="Times New Roman"/>
                <a:ea typeface="Times New Roman"/>
                <a:cs typeface="Times New Roman"/>
              </a:rPr>
              <a:t>– представление к званию "Лучший по профессии".</a:t>
            </a:r>
          </a:p>
          <a:p>
            <a:pPr algn="just">
              <a:lnSpc>
                <a:spcPct val="115000"/>
              </a:lnSpc>
              <a:spcAft>
                <a:spcPts val="0"/>
              </a:spcAft>
              <a:buNone/>
            </a:pP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Правила внутреннего трудового распорядка организации, а также уставы или положения о дисциплине могут предусматривать иные меры поощрения для работников.</a:t>
            </a:r>
          </a:p>
          <a:p>
            <a:pPr algn="just">
              <a:lnSpc>
                <a:spcPct val="115000"/>
              </a:lnSpc>
              <a:spcAft>
                <a:spcPts val="0"/>
              </a:spcAft>
            </a:pPr>
            <a:endParaRPr lang="ru-RU" sz="2800" dirty="0" smtClean="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При этом за особые заслуги перед обществом и государством работники могут быть представлены к государственным наградам (государственным премиям, награждению орденами, медалями), к почетным званиям и т.д.</a:t>
            </a:r>
            <a:endParaRPr lang="ru-RU" sz="2800" dirty="0" smtClean="0">
              <a:ea typeface="Times New Roman"/>
              <a:cs typeface="Times New Roman"/>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1550</Words>
  <Application>Microsoft Office PowerPoint</Application>
  <PresentationFormat>Экран (4:3)</PresentationFormat>
  <Paragraphs>124</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Symbol</vt:lpstr>
      <vt:lpstr>Times New Roman</vt:lpstr>
      <vt:lpstr>Тема Office</vt:lpstr>
      <vt:lpstr>Раздел  1.  Понятие и сущность трудовой и служебной дисциплины и ее контроля  Лекция 1 Тема «Понятие и сущность трудовой дисциплины»</vt:lpstr>
      <vt:lpstr>1.1 Понятие трудовой дисциплины и методы ее обеспечения</vt:lpstr>
      <vt:lpstr>Правила внутреннего трудового распорядка организации </vt:lpstr>
      <vt:lpstr>Дисциплина труда способствует:</vt:lpstr>
      <vt:lpstr>1.2 Методы обеспечения дисциплины труда</vt:lpstr>
      <vt:lpstr>1.3 Правовое регулирование дисциплины труда</vt:lpstr>
      <vt:lpstr>Правила внутреннего трудового распорядка:</vt:lpstr>
      <vt:lpstr>Презентация PowerPoint</vt:lpstr>
      <vt:lpstr>1.4 Поощрения за труд</vt:lpstr>
      <vt:lpstr>1.5 Дисциплинарная ответственность работника. Понятие и виды</vt:lpstr>
      <vt:lpstr>Виды дисциплинарных взысканий</vt:lpstr>
      <vt:lpstr>В законодательстве указываются основания увольнения работника, которые считаются дисциплинарным взысканием</vt:lpstr>
      <vt:lpstr>Продолжение:</vt:lpstr>
      <vt:lpstr>1.6 Порядок наложения и снятия дисциплинарных взысканий</vt:lpstr>
      <vt:lpstr>Сроки наложения дисциплинарных взысканий</vt:lpstr>
      <vt:lpstr>Снятие дисциплинарных взысканий</vt:lpstr>
      <vt:lpstr>ЗАДАНИЕ: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Раздел  1.  Понятие и сущность трудовой и служебной дисциплины и ее контроля  Лекция 1 Тема «Понятие и сущность трудовой дисциплины»</dc:title>
  <dc:creator>Anna Anisimova</dc:creator>
  <cp:lastModifiedBy>Анисимова Наталия Анатольевна</cp:lastModifiedBy>
  <cp:revision>8</cp:revision>
  <dcterms:created xsi:type="dcterms:W3CDTF">2022-09-21T05:51:40Z</dcterms:created>
  <dcterms:modified xsi:type="dcterms:W3CDTF">2022-09-21T08:00:05Z</dcterms:modified>
</cp:coreProperties>
</file>