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4A269-333F-401C-AAD1-C59D536515F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AF389-ECAD-4C62-A863-CE49911E4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15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431B-1DC8-46FE-8E4A-33791EB31F9D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30FC-DA7B-46A3-9C13-DF0509507261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D2B5-4010-41BC-B226-6C90BAA0AF3B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0E42-7D64-4024-9301-7A9243A7F07C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E4D5-9825-41FF-A0F9-6043AC44CFCD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AE40-061E-455E-9554-BB8D3C3848BD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0ACB-EFCC-4370-91B4-75CCC5B6E118}" type="datetime1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FA4E-DB19-411C-A8CD-74CEC929B0CF}" type="datetime1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3709-77C2-4553-A60D-86C6A6972E41}" type="datetime1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630-90B6-490F-9DE6-4319230D4B9F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225D-72C5-4B4C-B685-0ED71F9443D0}" type="datetime1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0140-7967-44F4-89C1-BF165DA1D0EF}" type="datetime1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znanium.com/bookread2.php?book=51575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Инновационное </a:t>
            </a:r>
            <a:r>
              <a:rPr lang="ru-RU" dirty="0"/>
              <a:t>управление трудом, основные понятия и закономерности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7776864" cy="3096344"/>
          </a:xfrm>
        </p:spPr>
        <p:txBody>
          <a:bodyPr>
            <a:normAutofit fontScale="55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dirty="0"/>
              <a:t>Сущность и содержание понятий “инновации” и “инновационное управление трудом”. </a:t>
            </a: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Современные </a:t>
            </a:r>
            <a:r>
              <a:rPr lang="ru-RU" dirty="0"/>
              <a:t>направления кадровых инноваций. </a:t>
            </a:r>
            <a:endParaRPr lang="ru-RU" dirty="0" smtClean="0"/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Развитие</a:t>
            </a:r>
            <a:r>
              <a:rPr lang="ru-RU" dirty="0">
                <a:solidFill>
                  <a:srgbClr val="FF0000"/>
                </a:solidFill>
              </a:rPr>
              <a:t>, прогресс, регресс, стагнация, кризис, стабилизация кадровой </a:t>
            </a:r>
            <a:r>
              <a:rPr lang="ru-RU" dirty="0" smtClean="0">
                <a:solidFill>
                  <a:srgbClr val="FF0000"/>
                </a:solidFill>
              </a:rPr>
              <a:t>работы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 err="1" smtClean="0">
                <a:solidFill>
                  <a:srgbClr val="FF0000"/>
                </a:solidFill>
              </a:rPr>
              <a:t>дом.задание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Классификация </a:t>
            </a:r>
            <a:r>
              <a:rPr lang="ru-RU" dirty="0"/>
              <a:t>нововведений в кадровой работе, кадровая реформа.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Государственная инновационная политика. Цикличность инновационных процессов и их влияние на развитие кадрового потенциала общества. 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Цель </a:t>
            </a:r>
            <a:r>
              <a:rPr lang="ru-RU" dirty="0">
                <a:solidFill>
                  <a:srgbClr val="FF0000"/>
                </a:solidFill>
              </a:rPr>
              <a:t>и направления государственной инновационной политики. 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Национальная </a:t>
            </a:r>
            <a:r>
              <a:rPr lang="ru-RU" dirty="0">
                <a:solidFill>
                  <a:srgbClr val="FF0000"/>
                </a:solidFill>
              </a:rPr>
              <a:t>рамка </a:t>
            </a:r>
            <a:r>
              <a:rPr lang="ru-RU" dirty="0" smtClean="0">
                <a:solidFill>
                  <a:srgbClr val="FF0000"/>
                </a:solidFill>
              </a:rPr>
              <a:t>квалификаций (</a:t>
            </a:r>
            <a:r>
              <a:rPr lang="ru-RU" dirty="0" err="1" smtClean="0">
                <a:solidFill>
                  <a:srgbClr val="FF0000"/>
                </a:solidFill>
              </a:rPr>
              <a:t>дом.задание</a:t>
            </a:r>
            <a:r>
              <a:rPr lang="ru-RU" dirty="0" smtClean="0">
                <a:solidFill>
                  <a:srgbClr val="FF0000"/>
                </a:solidFill>
              </a:rPr>
              <a:t> на практику).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154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 Классификация </a:t>
            </a:r>
            <a:r>
              <a:rPr lang="ru-RU" dirty="0"/>
              <a:t>нововведений в кадровой работе, кадровая реформа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Признаки классификации нововведений: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 направлениям образовательно-трудового цикла;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 объектам нововведений и инновационного менеджмента в кадровой работе;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зависимости от степени радикальности инновации;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 уровню использования;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 масштабу внедрения.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8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i="1" dirty="0"/>
              <a:t>По направлениям образовательно-трудового </a:t>
            </a:r>
            <a:r>
              <a:rPr lang="ru-RU" i="1" dirty="0" smtClean="0"/>
              <a:t>цикла:</a:t>
            </a:r>
          </a:p>
          <a:p>
            <a:r>
              <a:rPr lang="ru-RU" dirty="0" err="1" smtClean="0"/>
              <a:t>Инновационно</a:t>
            </a:r>
            <a:r>
              <a:rPr lang="ru-RU" dirty="0" smtClean="0"/>
              <a:t>-образовательные;</a:t>
            </a:r>
          </a:p>
          <a:p>
            <a:r>
              <a:rPr lang="ru-RU" dirty="0" err="1" smtClean="0"/>
              <a:t>Инновационно</a:t>
            </a:r>
            <a:r>
              <a:rPr lang="ru-RU" dirty="0" smtClean="0"/>
              <a:t>-кадровый маркетинг;</a:t>
            </a:r>
          </a:p>
          <a:p>
            <a:r>
              <a:rPr lang="ru-RU" dirty="0" err="1" smtClean="0"/>
              <a:t>Инновационно</a:t>
            </a:r>
            <a:r>
              <a:rPr lang="ru-RU" dirty="0" smtClean="0"/>
              <a:t>-технологические.</a:t>
            </a:r>
          </a:p>
          <a:p>
            <a:pPr marL="0" indent="0">
              <a:buNone/>
            </a:pPr>
            <a:r>
              <a:rPr lang="ru-RU" i="1" dirty="0" smtClean="0"/>
              <a:t>2</a:t>
            </a:r>
            <a:r>
              <a:rPr lang="ru-RU" i="1" dirty="0"/>
              <a:t>. По объектам нововведений и инновационного менеджмента в кадровой </a:t>
            </a:r>
            <a:r>
              <a:rPr lang="ru-RU" i="1" dirty="0" smtClean="0"/>
              <a:t>работе:</a:t>
            </a:r>
          </a:p>
          <a:p>
            <a:r>
              <a:rPr lang="ru-RU" dirty="0" smtClean="0"/>
              <a:t>нововведения для отдельных сотрудников;</a:t>
            </a:r>
          </a:p>
          <a:p>
            <a:r>
              <a:rPr lang="ru-RU" dirty="0" smtClean="0"/>
              <a:t>для отдельных структурных подразделений;</a:t>
            </a:r>
          </a:p>
          <a:p>
            <a:r>
              <a:rPr lang="ru-RU" dirty="0" smtClean="0"/>
              <a:t>для организации в целом.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96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i="1" dirty="0"/>
              <a:t>В зависимости от степени радикальности </a:t>
            </a:r>
            <a:r>
              <a:rPr lang="ru-RU" i="1" dirty="0" smtClean="0"/>
              <a:t>инновации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радикальные;</a:t>
            </a:r>
          </a:p>
          <a:p>
            <a:r>
              <a:rPr lang="ru-RU" dirty="0" smtClean="0"/>
              <a:t>новые;</a:t>
            </a:r>
          </a:p>
          <a:p>
            <a:r>
              <a:rPr lang="ru-RU" dirty="0" smtClean="0"/>
              <a:t>модифицирующие.</a:t>
            </a:r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i="1" dirty="0"/>
              <a:t>В зависимости от </a:t>
            </a:r>
            <a:r>
              <a:rPr lang="ru-RU" i="1"/>
              <a:t>степени </a:t>
            </a:r>
            <a:r>
              <a:rPr lang="ru-RU" i="1" smtClean="0"/>
              <a:t>охвата инновации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единичные кадровые нововведения;</a:t>
            </a:r>
          </a:p>
          <a:p>
            <a:r>
              <a:rPr lang="ru-RU" dirty="0" smtClean="0"/>
              <a:t>диффузные.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i="1" dirty="0" smtClean="0"/>
              <a:t>По масштабу внедрения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точечные (мелкие);</a:t>
            </a:r>
          </a:p>
          <a:p>
            <a:r>
              <a:rPr lang="ru-RU" dirty="0" smtClean="0"/>
              <a:t>средние;</a:t>
            </a:r>
          </a:p>
          <a:p>
            <a:r>
              <a:rPr lang="ru-RU" dirty="0" smtClean="0"/>
              <a:t>крупномасштабные (кадровые реформы).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30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Привести конкретные примеры кадровых нововведений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направлениям образовательно-трудового цикла;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объектам нововведений и инновационного менеджмента в кадровой работе;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 зависимости от степени радикальности инновации;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уровню использования;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 масштабу внедрения.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9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Данилина Е. И. Инновационный менеджмент в управлении персоналом: Учебник для бакалавров / Е. И. Данилина, Д. В. Горелов, Я. И. Маликова. — М.: Издательско-торговая корпорация «Дашков и К°», 2016. — 208 с. - Режим доступа: </a:t>
            </a:r>
            <a:r>
              <a:rPr lang="ru-RU" dirty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znanium.com/bookread2.php?book=515755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Стр. 7-25, 45-57.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Сущность </a:t>
            </a:r>
            <a:r>
              <a:rPr lang="ru-RU" dirty="0"/>
              <a:t>и содержание понятий “инновации” и “инновационное управление трудом</a:t>
            </a:r>
            <a:r>
              <a:rPr lang="ru-RU" dirty="0" smtClean="0"/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Управление трудом </a:t>
            </a:r>
            <a:r>
              <a:rPr lang="ru-RU" dirty="0" smtClean="0"/>
              <a:t>– деятельность, осуществляемая в рамках выбранной стратегии функционирования организации и формируемая в рамках кадровой политики.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Управление персоналом </a:t>
            </a:r>
            <a:r>
              <a:rPr lang="ru-RU" dirty="0" smtClean="0"/>
              <a:t>– специализированная функциональная деятельность в системе менеджмента, включающая разработку концепции и стратегии кадровой политики и заключающаяся в формировании системы управления персоналом; планировании кадровой работы; проведении кадрового маркетинга; определении кадрового потенциала и потребности организации в персонале.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1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Предпосылки кадровых инноваций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повышение уровня образованности персонала;</a:t>
            </a:r>
          </a:p>
          <a:p>
            <a:r>
              <a:rPr lang="ru-RU" dirty="0" err="1" smtClean="0"/>
              <a:t>технологизация</a:t>
            </a:r>
            <a:r>
              <a:rPr lang="ru-RU" dirty="0" smtClean="0"/>
              <a:t> управления и производства;</a:t>
            </a:r>
          </a:p>
          <a:p>
            <a:r>
              <a:rPr lang="ru-RU" dirty="0" smtClean="0"/>
              <a:t>изменение состава рабочей силы;</a:t>
            </a:r>
          </a:p>
          <a:p>
            <a:r>
              <a:rPr lang="ru-RU" dirty="0" smtClean="0"/>
              <a:t>возрастание роли технологий охраны здоровья и безопасности профессиональной деятельности;</a:t>
            </a:r>
          </a:p>
          <a:p>
            <a:r>
              <a:rPr lang="ru-RU" dirty="0" smtClean="0"/>
              <a:t>изменение роли топ-менеджмента;</a:t>
            </a:r>
          </a:p>
          <a:p>
            <a:r>
              <a:rPr lang="ru-RU" dirty="0"/>
              <a:t>изменение роли </a:t>
            </a:r>
            <a:r>
              <a:rPr lang="ru-RU" dirty="0" smtClean="0"/>
              <a:t>менеджеров среднего звена;</a:t>
            </a:r>
          </a:p>
          <a:p>
            <a:r>
              <a:rPr lang="ru-RU" dirty="0" smtClean="0"/>
              <a:t>формирование новой трудовой этики;</a:t>
            </a:r>
          </a:p>
          <a:p>
            <a:r>
              <a:rPr lang="ru-RU" dirty="0" smtClean="0"/>
              <a:t>изменение роли служб УП в стратегическом планировании;</a:t>
            </a:r>
          </a:p>
          <a:p>
            <a:r>
              <a:rPr lang="ru-RU" dirty="0" smtClean="0"/>
              <a:t> развитие процедур оценки достижений сотрудников;</a:t>
            </a:r>
          </a:p>
          <a:p>
            <a:r>
              <a:rPr lang="ru-RU" dirty="0" smtClean="0"/>
              <a:t>новая кадровая политика – профессиональное управление.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17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инновации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4" y="1916832"/>
            <a:ext cx="903745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0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Инновационная деятельность </a:t>
            </a:r>
            <a:r>
              <a:rPr lang="ru-RU" dirty="0" smtClean="0"/>
              <a:t>– это комплекс научных, технологических, организационных, финансовых и коммерческих мероприятий, направленный на коммерциализацию накопленных знаний, технологий и оборудования, управления и т.д.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Инновационное УП </a:t>
            </a:r>
            <a:r>
              <a:rPr lang="ru-RU" dirty="0" smtClean="0"/>
              <a:t>– управление, направленное на повышение эффективности предприятия на основе внедрения новшеств в методы планирования, организации, мотивации и координации трудовой деятельности работников.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Кадровое новшество </a:t>
            </a:r>
            <a:r>
              <a:rPr lang="ru-RU" dirty="0" smtClean="0"/>
              <a:t>– продукт интеллектуальной деятельности в сфере УП (новое средство, технология или сочетание методов кадровой работы), оформленный в установленном порядке в виде документа (стандарта, методики, инструкции, рекомендаций, регламента).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Кадровое нововведение </a:t>
            </a:r>
            <a:r>
              <a:rPr lang="ru-RU" dirty="0" smtClean="0"/>
              <a:t>– деятельность, включающая практическое внедрение, распространение и использование кадрового новшества с целью повышения эффективности кадровой работы и ее развития в организации.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Кадровая инновация </a:t>
            </a:r>
            <a:r>
              <a:rPr lang="ru-RU" dirty="0" smtClean="0"/>
              <a:t>– конечный результат внедрения новшества, приводящий к частичному изменению кадровой работы как объекта управления и получению экономического, социального или другого вида эффекта.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77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Предпосылки направлений кадровых инноваций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улучшение продуктивности деятельности;</a:t>
            </a:r>
          </a:p>
          <a:p>
            <a:r>
              <a:rPr lang="ru-RU" dirty="0" smtClean="0"/>
              <a:t>эффективное обучение и развитие персонала;</a:t>
            </a:r>
          </a:p>
          <a:p>
            <a:r>
              <a:rPr lang="ru-RU" dirty="0" smtClean="0"/>
              <a:t>улучшение рабочих взаимоотношений и создание творческой среды;</a:t>
            </a:r>
          </a:p>
          <a:p>
            <a:r>
              <a:rPr lang="ru-RU" dirty="0" smtClean="0"/>
              <a:t>улучшение качества жизни;</a:t>
            </a:r>
          </a:p>
          <a:p>
            <a:r>
              <a:rPr lang="ru-RU" dirty="0" smtClean="0"/>
              <a:t>стимулирование конструктивных идей;</a:t>
            </a:r>
          </a:p>
          <a:p>
            <a:r>
              <a:rPr lang="ru-RU" dirty="0" smtClean="0"/>
              <a:t>освобождение менеджеров от рутинных функций, лучшее использование мастерства и способностей людей.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65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Закономерностями развития кадровой работы являются стабильность, прогнозируемость, ритмичность и </a:t>
            </a:r>
            <a:r>
              <a:rPr lang="ru-RU" dirty="0" err="1" smtClean="0"/>
              <a:t>возобновимость</a:t>
            </a:r>
            <a:r>
              <a:rPr lang="ru-RU" dirty="0" smtClean="0"/>
              <a:t> в неизменном качестве.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834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674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Инновационное управление трудом, основные понятия и закономерности</vt:lpstr>
      <vt:lpstr>Презентация PowerPoint</vt:lpstr>
      <vt:lpstr>1 Сущность и содержание понятий “инновации” и “инновационное управление трудом”</vt:lpstr>
      <vt:lpstr>Предпосылки кадровых инноваций</vt:lpstr>
      <vt:lpstr>Понятие инновации</vt:lpstr>
      <vt:lpstr>Презентация PowerPoint</vt:lpstr>
      <vt:lpstr>Презентация PowerPoint</vt:lpstr>
      <vt:lpstr>2 Предпосылки направлений кадровых инноваций</vt:lpstr>
      <vt:lpstr>Презентация PowerPoint</vt:lpstr>
      <vt:lpstr>4 Классификация нововведений в кадровой работе, кадровая реформа</vt:lpstr>
      <vt:lpstr>Презентация PowerPoint</vt:lpstr>
      <vt:lpstr>Презентация PowerPoint</vt:lpstr>
      <vt:lpstr>Самостоятельная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Инновационное управление трудом, основные понятия и закономерности</dc:title>
  <dc:creator>Luba</dc:creator>
  <cp:lastModifiedBy>Luba</cp:lastModifiedBy>
  <cp:revision>10</cp:revision>
  <dcterms:created xsi:type="dcterms:W3CDTF">2018-09-30T04:01:36Z</dcterms:created>
  <dcterms:modified xsi:type="dcterms:W3CDTF">2020-03-27T10:12:20Z</dcterms:modified>
</cp:coreProperties>
</file>