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6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87" r:id="rId12"/>
    <p:sldId id="288" r:id="rId13"/>
    <p:sldId id="289" r:id="rId14"/>
    <p:sldId id="290" r:id="rId15"/>
    <p:sldId id="291" r:id="rId16"/>
    <p:sldId id="292" r:id="rId17"/>
    <p:sldId id="281" r:id="rId18"/>
    <p:sldId id="283" r:id="rId19"/>
    <p:sldId id="282" r:id="rId20"/>
    <p:sldId id="293" r:id="rId21"/>
    <p:sldId id="284" r:id="rId22"/>
    <p:sldId id="285" r:id="rId23"/>
    <p:sldId id="286" r:id="rId24"/>
    <p:sldId id="262" r:id="rId25"/>
    <p:sldId id="263" r:id="rId26"/>
    <p:sldId id="294" r:id="rId27"/>
    <p:sldId id="295" r:id="rId28"/>
    <p:sldId id="296" r:id="rId29"/>
    <p:sldId id="264" r:id="rId30"/>
    <p:sldId id="265" r:id="rId31"/>
    <p:sldId id="266" r:id="rId32"/>
    <p:sldId id="267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68" r:id="rId44"/>
    <p:sldId id="269" r:id="rId45"/>
    <p:sldId id="270" r:id="rId46"/>
    <p:sldId id="315" r:id="rId47"/>
    <p:sldId id="316" r:id="rId48"/>
    <p:sldId id="317" r:id="rId49"/>
    <p:sldId id="318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278" r:id="rId58"/>
    <p:sldId id="279" r:id="rId59"/>
    <p:sldId id="280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C50EC-A353-46E7-9C35-6F4D3143988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FE827-E576-4F69-AD2F-DA38A635A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7AD-DDE3-416C-9693-FFDC8FF6F43D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E2F-9157-4A53-A245-8DC560D07A8F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9E9B-F6F4-497E-8A84-1DF20813BA2E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D10D-58E8-46DC-9F80-50F919AB2F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7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EF0C-4D8A-4B1D-AC98-3AB42D657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7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DAFC-2EA4-41E8-91D7-3788E9A9F1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1B3-B0B4-4328-BEC2-47BB050034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B522-C1E3-4520-8BA1-6AE417200B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400-12C4-44AC-824E-FBE927FA9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5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D1C9-44F4-4CB9-B532-4F43A2E5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56E1-CF1D-4787-A5A7-EB1907509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8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E783-47F8-4DA4-B368-42C41F860B93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B9F3-B176-4FA3-9E96-EF35836096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50BD-9717-44C0-BEC7-F131A87292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8C27-5181-45FA-AFBA-A00AC174F2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3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136A-053C-4C8F-8799-A96801115F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3D9-E56A-4ACA-BABA-2BB9F1BB3B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2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62D-5D07-4371-9251-E1EBBD4DD7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69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709-DE7D-4A33-B72D-98AE66CABE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3D0-650E-44B3-8753-59861AB373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60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36AC-35FA-4145-A281-FD58459CEC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73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ACE-1A18-4FBF-9CA7-A18CADF8E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4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779-96B2-4AD7-815E-1436E92E1E62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CC2-10C7-4252-BB5B-FE86646B8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7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55B-99F8-474C-98B1-4A7D02F316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9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F54-FF0D-4D7C-A763-8BCD7F6CB6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F31B-BE43-44FD-8B34-6E26CD242E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2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781D-5103-4E55-AEC5-DD4E2E7A54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5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B52C-4F22-4569-9936-B07BFCF17A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EB8-21C5-4FBE-BBC6-7B24AA800A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50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61CE-03C3-4D3C-B2F4-2926CB450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70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BB98-C0B1-4863-8198-E1C086B260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5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E48B-BB0C-462E-B973-728E12D49C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11FE-8F00-4ECB-AA24-FF9FB98F07D5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F34-5E67-4ADB-9778-EC4E699568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1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E7E1-3436-4013-9F65-9D0F6365AA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63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5423-8C5E-405F-858E-4659FF68A3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0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7EDE-D2AD-4480-AE35-4D0297CC11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4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000E-7CBE-48DC-9B5A-DBB145069FE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99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1608-26F2-4FF5-83EC-4B5A38EC4F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8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3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11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84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D416-40BC-401E-9748-95A5D0FE962E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0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1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20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57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4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91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0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E032-D883-446C-A3E9-44CE1685044F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F0B-6556-4BE3-AF47-741A5F78C8AF}" type="datetime1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FAC6-EC54-4E0A-8D72-77CD27232B73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9807-7955-4F6D-A9DD-52E353FEEE34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6F1C-8B65-48F8-A704-264FBEC4D012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55A1-3C9D-4894-ABFB-D77932E5E5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951E-AAF3-4D2C-AEBB-0B8CCEE4F4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3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6A827-13CE-4D03-ABF9-E1D51738830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0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ЛЕКЦИЯ 1. ПЕРСОНАЛ ПРЕДПРИЯТИЯ КАК </a:t>
            </a:r>
            <a:r>
              <a:rPr lang="ru-RU"/>
              <a:t>ОБЪЕКТ </a:t>
            </a:r>
            <a:r>
              <a:rPr lang="ru-RU" smtClean="0"/>
              <a:t>УПРАВЛЕНИЯ (3)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1752600"/>
          </a:xfrm>
        </p:spPr>
        <p:txBody>
          <a:bodyPr>
            <a:normAutofit fontScale="70000" lnSpcReduction="20000"/>
          </a:bodyPr>
          <a:lstStyle/>
          <a:p>
            <a:pPr marL="355600" indent="-355600" algn="l"/>
            <a:r>
              <a:rPr lang="ru-RU" dirty="0" smtClean="0"/>
              <a:t>1</a:t>
            </a:r>
            <a:r>
              <a:rPr lang="ru-RU" dirty="0"/>
              <a:t>. Управление персоналом как учебная </a:t>
            </a:r>
            <a:r>
              <a:rPr lang="ru-RU" dirty="0" smtClean="0"/>
              <a:t>дисциплина.</a:t>
            </a:r>
            <a:endParaRPr lang="ru-RU" dirty="0"/>
          </a:p>
          <a:p>
            <a:pPr marL="355600" indent="-355600" algn="l"/>
            <a:r>
              <a:rPr lang="ru-RU" dirty="0"/>
              <a:t>2. </a:t>
            </a:r>
            <a:r>
              <a:rPr lang="ru-RU" dirty="0" smtClean="0"/>
              <a:t>Персонал: </a:t>
            </a:r>
            <a:r>
              <a:rPr lang="ru-RU" dirty="0"/>
              <a:t>сущность, характеристика, классификация</a:t>
            </a:r>
            <a:r>
              <a:rPr lang="ru-RU" dirty="0" smtClean="0"/>
              <a:t>.</a:t>
            </a:r>
          </a:p>
          <a:p>
            <a:pPr marL="355600" indent="-355600" algn="l"/>
            <a:r>
              <a:rPr lang="ru-RU" dirty="0"/>
              <a:t>3. Трудовой потенциал: сущность, структура</a:t>
            </a:r>
            <a:r>
              <a:rPr lang="ru-RU" dirty="0" smtClean="0"/>
              <a:t>.</a:t>
            </a:r>
          </a:p>
          <a:p>
            <a:pPr marL="355600" indent="-355600" algn="l"/>
            <a:r>
              <a:rPr lang="ru-RU" dirty="0"/>
              <a:t>4. Интеллектуальный капитал организации</a:t>
            </a:r>
            <a:endParaRPr lang="ru-RU" dirty="0" smtClean="0"/>
          </a:p>
          <a:p>
            <a:pPr marL="355600" indent="-355600" algn="l"/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dirty="0"/>
              <a:t>Характеристика этапов развития управления персоналам в организациях развитых стран </a:t>
            </a:r>
            <a:r>
              <a:rPr lang="ru-RU" sz="3200" dirty="0" smtClean="0"/>
              <a:t>мира →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78212"/>
              </p:ext>
            </p:extLst>
          </p:nvPr>
        </p:nvGraphicFramePr>
        <p:xfrm>
          <a:off x="827584" y="1628802"/>
          <a:ext cx="7920879" cy="446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512168"/>
                <a:gridCol w="2592288"/>
                <a:gridCol w="2736303"/>
              </a:tblGrid>
              <a:tr h="70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Период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Основной объект управ­ления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Доминирующие потребности персонала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Ведущие направления управления персоналом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0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1900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 производства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Интересы персонала практически не учитывались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Поддержание дисциплины труда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4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1900-1910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Безопасность и условия труда персонала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Безопасные условия тру­да и создание предпосы­лок для хорошей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Обеспечение безопасных условий труда, организа­ция труда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4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1910-1920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Эффективность произ­водства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Повышение заработков на основе более высокой производительности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Мотивация и обучение, стимулирование высокой производительности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17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1920-1930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Индивидуальные особен­ности работников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Учет индивидуальных особенностей при проек­тировании работ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психологи­ческих тестов, опросы, учет предложений работ­ников при проектирова­нии работ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6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69777"/>
              </p:ext>
            </p:extLst>
          </p:nvPr>
        </p:nvGraphicFramePr>
        <p:xfrm>
          <a:off x="971600" y="1556792"/>
          <a:ext cx="7632848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198"/>
                <a:gridCol w="1441114"/>
                <a:gridCol w="2376264"/>
                <a:gridCol w="2448272"/>
              </a:tblGrid>
              <a:tr h="1013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1930-1940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Профсоюзы, социальное партнерство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Сглаживание глубоких противоречий между работниками и работода­телями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взаимодей­ствия и сотрудничества на производстве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013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1940-1950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Экономические гарантии и социальная поддержка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Гарантии экономической и социальной безопас­ности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пенсионного обеспечения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527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1950-1960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Человеческие отношения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Возможность проявления инициативы, развитие самодисциплины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Подготовка управленче­ского персонала с учетом изменения его роли в организации, коллектив­ные формы организации труда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27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1960-1970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Сотрудничество, развитие и углубление партнерства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Расширение участия в обсуждении и принятии управленческих решений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Отработка процедур совместного участия в управлении, разделение ответственности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1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617330"/>
              </p:ext>
            </p:extLst>
          </p:nvPr>
        </p:nvGraphicFramePr>
        <p:xfrm>
          <a:off x="683568" y="1268761"/>
          <a:ext cx="8064895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1944216"/>
                <a:gridCol w="2160240"/>
                <a:gridCol w="2736303"/>
              </a:tblGrid>
              <a:tr h="1613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1970-1980 гг.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Перемена труда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Соответствие содержания работы изменениям способностей и запросов, устранение монотонности и однообразия в работе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Чередование работ, развитие коллективных форм организации труда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16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1980-1990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Движение персонала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Надежная гарантия заня­тости в период экономи­ческого спада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Перераспределение рабочей силы, перепод­готовка, содействие в поисках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078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1990-2005 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Кардинальные изменения в составе рабочей силы, дефицит квалифициро­ванного персонала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Расширение возмож­ностей для адаптации к постоянно меняющимся условиям и потребностям производства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Стратегическое планирование трудовых ресурсов, расширение гарантий занятости, переподготовка, создание гибких форм вознаграждения, участие в доходах и капитале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4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Концепция управления персоналом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система </a:t>
            </a:r>
            <a:r>
              <a:rPr lang="ru-RU" dirty="0" smtClean="0"/>
              <a:t>теоретико-методологических </a:t>
            </a:r>
            <a:r>
              <a:rPr lang="ru-RU" dirty="0"/>
              <a:t>взглядов на понимание и определение сущности, содержания, целей, задач, критериев, принципов и методов управления персоналом, а также организационно-практических подходов к формированию механизма ее реализации в конкретных условиях функционирования организации.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включает: </a:t>
            </a:r>
            <a:endParaRPr lang="ru-RU" dirty="0" smtClean="0"/>
          </a:p>
          <a:p>
            <a:r>
              <a:rPr lang="ru-RU" dirty="0" smtClean="0"/>
              <a:t>разработку </a:t>
            </a:r>
            <a:r>
              <a:rPr lang="ru-RU" dirty="0"/>
              <a:t>методологии управления персоналом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системы управления </a:t>
            </a:r>
            <a:r>
              <a:rPr lang="ru-RU" dirty="0" smtClean="0"/>
              <a:t>персоналом,</a:t>
            </a:r>
          </a:p>
          <a:p>
            <a:r>
              <a:rPr lang="ru-RU" dirty="0" smtClean="0"/>
              <a:t>разработку </a:t>
            </a:r>
            <a:r>
              <a:rPr lang="ru-RU" dirty="0"/>
              <a:t>технологии управления персоналом.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/>
              <a:t>Методология управления персоналом </a:t>
            </a:r>
            <a:r>
              <a:rPr lang="ru-RU" dirty="0"/>
              <a:t>предполагает </a:t>
            </a:r>
            <a:r>
              <a:rPr lang="ru-RU" dirty="0" smtClean="0"/>
              <a:t>рассмотрение сущности </a:t>
            </a:r>
            <a:r>
              <a:rPr lang="ru-RU" dirty="0"/>
              <a:t>персонала как объекта управления, процесса </a:t>
            </a:r>
            <a:r>
              <a:rPr lang="ru-RU" dirty="0" smtClean="0"/>
              <a:t>формирования поведения </a:t>
            </a:r>
            <a:r>
              <a:rPr lang="ru-RU" dirty="0"/>
              <a:t>индивидов, соответствующего целям и задачам организации</a:t>
            </a:r>
            <a:r>
              <a:rPr lang="ru-RU" dirty="0" smtClean="0"/>
              <a:t>, методов </a:t>
            </a:r>
            <a:r>
              <a:rPr lang="ru-RU" dirty="0"/>
              <a:t>и принципов управления персоналом.</a:t>
            </a:r>
          </a:p>
          <a:p>
            <a:pPr marL="0" indent="0">
              <a:buNone/>
            </a:pPr>
            <a:r>
              <a:rPr lang="ru-RU" b="1" i="1" dirty="0"/>
              <a:t>Система управления персоналом </a:t>
            </a:r>
            <a:r>
              <a:rPr lang="ru-RU" dirty="0"/>
              <a:t>предполагает </a:t>
            </a:r>
            <a:r>
              <a:rPr lang="ru-RU" dirty="0" smtClean="0"/>
              <a:t>формирование целей</a:t>
            </a:r>
            <a:r>
              <a:rPr lang="ru-RU" dirty="0"/>
              <a:t>, функций, организационной структуры управления персоналом</a:t>
            </a:r>
            <a:r>
              <a:rPr lang="ru-RU" dirty="0" smtClean="0"/>
              <a:t>, установление </a:t>
            </a:r>
            <a:r>
              <a:rPr lang="ru-RU" dirty="0"/>
              <a:t>вертикальных и горизонтальных </a:t>
            </a:r>
            <a:r>
              <a:rPr lang="ru-RU" dirty="0" smtClean="0"/>
              <a:t>функциональных взаимосвязей </a:t>
            </a:r>
            <a:r>
              <a:rPr lang="ru-RU" dirty="0"/>
              <a:t>руководителей и специалистов в процессе обоснования</a:t>
            </a:r>
            <a:r>
              <a:rPr lang="ru-RU" dirty="0" smtClean="0"/>
              <a:t>, выработки</a:t>
            </a:r>
            <a:r>
              <a:rPr lang="ru-RU" dirty="0"/>
              <a:t>, принятия и реализации управленческих решений.</a:t>
            </a:r>
          </a:p>
          <a:p>
            <a:pPr marL="0" indent="0">
              <a:buNone/>
            </a:pPr>
            <a:r>
              <a:rPr lang="ru-RU" b="1" i="1" dirty="0"/>
              <a:t>Технология управления персоналом </a:t>
            </a:r>
            <a:r>
              <a:rPr lang="ru-RU" dirty="0"/>
              <a:t>включает: организацию найма</a:t>
            </a:r>
            <a:r>
              <a:rPr lang="ru-RU" dirty="0" smtClean="0"/>
              <a:t>, отбора</a:t>
            </a:r>
            <a:r>
              <a:rPr lang="ru-RU" dirty="0"/>
              <a:t>, приема персонала; его деловую оценку, профориентацию </a:t>
            </a:r>
            <a:r>
              <a:rPr lang="ru-RU" dirty="0" smtClean="0"/>
              <a:t>и адаптацию</a:t>
            </a:r>
            <a:r>
              <a:rPr lang="ru-RU" dirty="0"/>
              <a:t>; обучение; управление деловой карьерой и </a:t>
            </a:r>
            <a:r>
              <a:rPr lang="ru-RU" dirty="0" smtClean="0"/>
              <a:t>служебно-профессиональным </a:t>
            </a:r>
            <a:r>
              <a:rPr lang="ru-RU" dirty="0"/>
              <a:t>продвижением; мотивацию и организацию труда</a:t>
            </a:r>
            <a:r>
              <a:rPr lang="ru-RU" dirty="0" smtClean="0"/>
              <a:t>; управление </a:t>
            </a:r>
            <a:r>
              <a:rPr lang="ru-RU" dirty="0"/>
              <a:t>конфликтами и стрессами; обеспечение социального </a:t>
            </a:r>
            <a:r>
              <a:rPr lang="ru-RU" dirty="0" smtClean="0"/>
              <a:t>развития организации</a:t>
            </a:r>
            <a:r>
              <a:rPr lang="ru-RU" dirty="0"/>
              <a:t>, высвобождение персонала и др.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4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Концепции 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/>
              <a:t>э</a:t>
            </a:r>
            <a:r>
              <a:rPr lang="ru-RU" b="1" i="1" dirty="0" smtClean="0"/>
              <a:t>кономическая </a:t>
            </a:r>
            <a:r>
              <a:rPr lang="ru-RU" b="1" i="1" dirty="0"/>
              <a:t>концепция </a:t>
            </a:r>
            <a:r>
              <a:rPr lang="ru-RU" dirty="0" smtClean="0"/>
              <a:t>– используется </a:t>
            </a:r>
            <a:r>
              <a:rPr lang="ru-RU" dirty="0"/>
              <a:t>в компаниях с массовым либо </a:t>
            </a:r>
            <a:r>
              <a:rPr lang="ru-RU" dirty="0" smtClean="0"/>
              <a:t>серийным производством с </a:t>
            </a:r>
            <a:r>
              <a:rPr lang="ru-RU" dirty="0"/>
              <a:t>авторитарным стилем управления</a:t>
            </a:r>
            <a:r>
              <a:rPr lang="ru-RU" dirty="0" smtClean="0"/>
              <a:t>, </a:t>
            </a:r>
            <a:r>
              <a:rPr lang="ru-RU" dirty="0"/>
              <a:t>где в основном применяется труд рабочих с </a:t>
            </a:r>
            <a:r>
              <a:rPr lang="ru-RU" dirty="0" smtClean="0"/>
              <a:t>низкой квалификацией </a:t>
            </a:r>
            <a:r>
              <a:rPr lang="ru-RU" dirty="0"/>
              <a:t>и ее целью является максимальное </a:t>
            </a:r>
            <a:r>
              <a:rPr lang="ru-RU" dirty="0" smtClean="0"/>
              <a:t>использование трудового </a:t>
            </a:r>
            <a:r>
              <a:rPr lang="ru-RU" dirty="0"/>
              <a:t>потенциала трудящихся, </a:t>
            </a:r>
            <a:r>
              <a:rPr lang="ru-RU" dirty="0" smtClean="0"/>
              <a:t>от </a:t>
            </a:r>
            <a:r>
              <a:rPr lang="ru-RU" dirty="0"/>
              <a:t>сотрудников </a:t>
            </a:r>
            <a:r>
              <a:rPr lang="ru-RU" dirty="0" smtClean="0"/>
              <a:t>требуется максимальная </a:t>
            </a:r>
            <a:r>
              <a:rPr lang="ru-RU" dirty="0"/>
              <a:t>исполнительность, дисциплинированность</a:t>
            </a:r>
            <a:r>
              <a:rPr lang="ru-RU" dirty="0" smtClean="0"/>
              <a:t>, подготовленность </a:t>
            </a:r>
            <a:r>
              <a:rPr lang="ru-RU" dirty="0"/>
              <a:t>в техническом плане, а все личные интересы </a:t>
            </a:r>
            <a:r>
              <a:rPr lang="ru-RU" dirty="0" smtClean="0"/>
              <a:t>членов организации </a:t>
            </a:r>
            <a:r>
              <a:rPr lang="ru-RU" dirty="0"/>
              <a:t>подчинены одному общему </a:t>
            </a:r>
            <a:r>
              <a:rPr lang="ru-RU" dirty="0" smtClean="0"/>
              <a:t>делу;</a:t>
            </a:r>
            <a:endParaRPr lang="ru-RU" dirty="0"/>
          </a:p>
          <a:p>
            <a:r>
              <a:rPr lang="ru-RU" b="1" i="1" dirty="0" smtClean="0"/>
              <a:t>гуманистическая</a:t>
            </a:r>
            <a:r>
              <a:rPr lang="ru-RU" dirty="0" smtClean="0"/>
              <a:t> – основная цель – </a:t>
            </a:r>
            <a:r>
              <a:rPr lang="ru-RU" dirty="0"/>
              <a:t>создание всех условий</a:t>
            </a:r>
            <a:r>
              <a:rPr lang="ru-RU" dirty="0" smtClean="0"/>
              <a:t>, позволяющих </a:t>
            </a:r>
            <a:r>
              <a:rPr lang="ru-RU" dirty="0"/>
              <a:t>человеку </a:t>
            </a:r>
            <a:r>
              <a:rPr lang="ru-RU" dirty="0" err="1"/>
              <a:t>самореализоваться</a:t>
            </a:r>
            <a:r>
              <a:rPr lang="ru-RU" dirty="0"/>
              <a:t> и найти себя в </a:t>
            </a:r>
            <a:r>
              <a:rPr lang="ru-RU" dirty="0" smtClean="0"/>
              <a:t>организации (</a:t>
            </a:r>
            <a:r>
              <a:rPr lang="ru-RU" dirty="0"/>
              <a:t>область применения данной концепции - малое </a:t>
            </a:r>
            <a:r>
              <a:rPr lang="ru-RU" dirty="0" smtClean="0"/>
              <a:t>предпринимательство и </a:t>
            </a:r>
            <a:r>
              <a:rPr lang="ru-RU" dirty="0"/>
              <a:t>сферу искусства);</a:t>
            </a:r>
          </a:p>
          <a:p>
            <a:r>
              <a:rPr lang="ru-RU" b="1" i="1" dirty="0" smtClean="0"/>
              <a:t>организационно-социальная </a:t>
            </a:r>
            <a:r>
              <a:rPr lang="ru-RU" b="1" i="1" dirty="0"/>
              <a:t>система управления </a:t>
            </a:r>
            <a:r>
              <a:rPr lang="ru-RU" b="1" i="1" dirty="0" smtClean="0"/>
              <a:t>человеческими ресурсами</a:t>
            </a:r>
            <a:r>
              <a:rPr lang="ru-RU" dirty="0"/>
              <a:t>, </a:t>
            </a:r>
            <a:r>
              <a:rPr lang="ru-RU" dirty="0" smtClean="0"/>
              <a:t>потенциал человека </a:t>
            </a:r>
            <a:r>
              <a:rPr lang="ru-RU" dirty="0"/>
              <a:t>используется в полную силу путем создания </a:t>
            </a:r>
            <a:r>
              <a:rPr lang="ru-RU" dirty="0" smtClean="0"/>
              <a:t>подходящих внешних </a:t>
            </a:r>
            <a:r>
              <a:rPr lang="ru-RU" dirty="0"/>
              <a:t>условий и человек рассматривается как </a:t>
            </a:r>
            <a:r>
              <a:rPr lang="ru-RU" dirty="0" err="1" smtClean="0"/>
              <a:t>невозобновляемый</a:t>
            </a:r>
            <a:r>
              <a:rPr lang="ru-RU" dirty="0" smtClean="0"/>
              <a:t> ресурс </a:t>
            </a:r>
            <a:r>
              <a:rPr lang="ru-RU" dirty="0"/>
              <a:t>компании, а основные требования к персоналу – </a:t>
            </a:r>
            <a:r>
              <a:rPr lang="ru-RU" dirty="0" smtClean="0"/>
              <a:t>соответствие занимаемой </a:t>
            </a:r>
            <a:r>
              <a:rPr lang="ru-RU" dirty="0"/>
              <a:t>должности и корпоративному духу организации (</a:t>
            </a:r>
            <a:r>
              <a:rPr lang="ru-RU" dirty="0" smtClean="0"/>
              <a:t>область применения </a:t>
            </a:r>
            <a:r>
              <a:rPr lang="ru-RU" dirty="0"/>
              <a:t>данной концепции - крупные и средние </a:t>
            </a:r>
            <a:r>
              <a:rPr lang="ru-RU" dirty="0" smtClean="0"/>
              <a:t>предприятия, работающие </a:t>
            </a:r>
            <a:r>
              <a:rPr lang="ru-RU" dirty="0"/>
              <a:t>в высокотехнологических отраслях);</a:t>
            </a:r>
          </a:p>
          <a:p>
            <a:r>
              <a:rPr lang="ru-RU" b="1" i="1" dirty="0" smtClean="0"/>
              <a:t>организационно-административная </a:t>
            </a:r>
            <a:r>
              <a:rPr lang="ru-RU" dirty="0"/>
              <a:t>– одна из основных </a:t>
            </a:r>
            <a:r>
              <a:rPr lang="ru-RU" dirty="0" smtClean="0"/>
              <a:t>концепций управления </a:t>
            </a:r>
            <a:r>
              <a:rPr lang="ru-RU" dirty="0"/>
              <a:t>персоналом, ее целью является </a:t>
            </a:r>
            <a:r>
              <a:rPr lang="ru-RU" dirty="0" smtClean="0"/>
              <a:t>максимальное использование </a:t>
            </a:r>
            <a:r>
              <a:rPr lang="ru-RU" dirty="0"/>
              <a:t>личностного и трудового потенциала работника, </a:t>
            </a:r>
            <a:r>
              <a:rPr lang="ru-RU" dirty="0" smtClean="0"/>
              <a:t>отбор сотрудников </a:t>
            </a:r>
            <a:r>
              <a:rPr lang="ru-RU" dirty="0"/>
              <a:t>осуществляется по принципу соответствия </a:t>
            </a:r>
            <a:r>
              <a:rPr lang="ru-RU" dirty="0" smtClean="0"/>
              <a:t>занимаемой должности</a:t>
            </a:r>
            <a:r>
              <a:rPr lang="ru-RU" dirty="0"/>
              <a:t>, при этом руководство персоналом ведется </a:t>
            </a:r>
            <a:r>
              <a:rPr lang="ru-RU" dirty="0" smtClean="0"/>
              <a:t>путем выделения </a:t>
            </a:r>
            <a:r>
              <a:rPr lang="ru-RU" dirty="0"/>
              <a:t>различных подсистем управления (данная </a:t>
            </a:r>
            <a:r>
              <a:rPr lang="ru-RU" dirty="0" smtClean="0"/>
              <a:t>система применяется </a:t>
            </a:r>
            <a:r>
              <a:rPr lang="ru-RU" dirty="0"/>
              <a:t>в компаниях с четко очерченной </a:t>
            </a:r>
            <a:r>
              <a:rPr lang="ru-RU" dirty="0" smtClean="0"/>
              <a:t>организационной структурой </a:t>
            </a:r>
            <a:r>
              <a:rPr lang="ru-RU" dirty="0"/>
              <a:t>отраслей).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Приведите примеры компаний с разными концепциями УП.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3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ru-RU" sz="3600" smtClean="0"/>
              <a:t>Взаимодействие управляющей (субъекта управления) и управляемой систем (объекта управления)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5E6CF2-EB7A-485E-832B-9D5A7F26A70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3124200"/>
            <a:ext cx="9028112" cy="1828800"/>
          </a:xfrm>
          <a:noFill/>
        </p:spPr>
      </p:pic>
    </p:spTree>
    <p:extLst>
      <p:ext uri="{BB962C8B-B14F-4D97-AF65-F5344CB8AC3E}">
        <p14:creationId xmlns:p14="http://schemas.microsoft.com/office/powerpoint/2010/main" val="260438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Субъекты УП организации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руководитель организации;</a:t>
            </a:r>
          </a:p>
          <a:p>
            <a:pPr marL="0" indent="0">
              <a:buNone/>
            </a:pPr>
            <a:r>
              <a:rPr lang="ru-RU" dirty="0"/>
              <a:t>• заместитель руководителя по работе с персоналом;</a:t>
            </a:r>
          </a:p>
          <a:p>
            <a:pPr marL="0" indent="0">
              <a:buNone/>
            </a:pPr>
            <a:r>
              <a:rPr lang="ru-RU" dirty="0"/>
              <a:t>• руководители структурных подразделений;</a:t>
            </a:r>
          </a:p>
          <a:p>
            <a:pPr marL="0" indent="0">
              <a:buNone/>
            </a:pPr>
            <a:r>
              <a:rPr lang="ru-RU" dirty="0"/>
              <a:t>• кадровая служба (отдел кадров, отдел по работе с персоналом и пр.);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другие структурные подразделения организации (напр. </a:t>
            </a:r>
            <a:r>
              <a:rPr lang="ru-RU" dirty="0" smtClean="0"/>
              <a:t>Отдел подготовки </a:t>
            </a:r>
            <a:r>
              <a:rPr lang="ru-RU" dirty="0"/>
              <a:t>и переподготовки персонала, отдел заработной платы</a:t>
            </a:r>
            <a:r>
              <a:rPr lang="ru-RU" dirty="0" smtClean="0"/>
              <a:t>, психологическая </a:t>
            </a:r>
            <a:r>
              <a:rPr lang="ru-RU" dirty="0"/>
              <a:t>служба);</a:t>
            </a:r>
          </a:p>
          <a:p>
            <a:pPr marL="0" indent="0">
              <a:buNone/>
            </a:pPr>
            <a:r>
              <a:rPr lang="ru-RU" dirty="0"/>
              <a:t>• профсоюзы, комиссии по разрешению трудовых споров;</a:t>
            </a:r>
          </a:p>
          <a:p>
            <a:pPr marL="0" indent="0">
              <a:buNone/>
            </a:pPr>
            <a:r>
              <a:rPr lang="ru-RU" dirty="0"/>
              <a:t>• внешние организации (кадровые агентства).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7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управления в организации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8175036" cy="448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Объектом управления </a:t>
            </a:r>
            <a:r>
              <a:rPr lang="ru-RU" dirty="0"/>
              <a:t>принято называть то, на что </a:t>
            </a:r>
            <a:r>
              <a:rPr lang="ru-RU" dirty="0" smtClean="0"/>
              <a:t>направлено управленческое </a:t>
            </a:r>
            <a:r>
              <a:rPr lang="ru-RU" dirty="0"/>
              <a:t>воздействие. В самом общем виде объектом </a:t>
            </a:r>
            <a:r>
              <a:rPr lang="ru-RU" dirty="0" smtClean="0"/>
              <a:t>управления персоналом </a:t>
            </a:r>
            <a:r>
              <a:rPr lang="ru-RU" dirty="0"/>
              <a:t>можно назвать персонал. 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Управление персоналом как учебная </a:t>
            </a:r>
            <a:r>
              <a:rPr lang="ru-RU" dirty="0" smtClean="0"/>
              <a:t>дисциплина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66429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Управление</a:t>
            </a:r>
            <a:r>
              <a:rPr lang="ru-RU" dirty="0" smtClean="0"/>
              <a:t> - целенаправленное </a:t>
            </a:r>
            <a:r>
              <a:rPr lang="ru-RU" dirty="0"/>
              <a:t>воздействие на определенный объект с </a:t>
            </a:r>
            <a:r>
              <a:rPr lang="ru-RU" dirty="0" smtClean="0"/>
              <a:t>целью стабилизации </a:t>
            </a:r>
            <a:r>
              <a:rPr lang="ru-RU" dirty="0"/>
              <a:t>или изменения его состояния таким образом, чтобы </a:t>
            </a:r>
            <a:r>
              <a:rPr lang="ru-RU" dirty="0" smtClean="0"/>
              <a:t>достичь поставленной </a:t>
            </a:r>
            <a:r>
              <a:rPr lang="ru-RU" dirty="0"/>
              <a:t>цели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Персонал: сущность, характеристика, </a:t>
            </a:r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Персонал</a:t>
            </a:r>
            <a:r>
              <a:rPr lang="ru-RU" dirty="0"/>
              <a:t> (от лат. </a:t>
            </a:r>
            <a:r>
              <a:rPr lang="ru-RU" dirty="0" err="1"/>
              <a:t>personalis</a:t>
            </a:r>
            <a:r>
              <a:rPr lang="ru-RU" dirty="0"/>
              <a:t> - личный) – личный состав организации</a:t>
            </a:r>
            <a:r>
              <a:rPr lang="ru-RU" dirty="0" smtClean="0"/>
              <a:t>, включающий </a:t>
            </a:r>
            <a:r>
              <a:rPr lang="ru-RU" dirty="0"/>
              <a:t>всех наемных работников, а также </a:t>
            </a:r>
            <a:r>
              <a:rPr lang="ru-RU" dirty="0" smtClean="0"/>
              <a:t>работающих собственников </a:t>
            </a:r>
            <a:r>
              <a:rPr lang="ru-RU" dirty="0"/>
              <a:t>и совладельцев.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9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Точки зрения на персонал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Персонал как совокупность живых веществ, </a:t>
            </a:r>
            <a:r>
              <a:rPr lang="ru-RU" sz="2800" dirty="0" smtClean="0"/>
              <a:t>обладающих психофизиологическими </a:t>
            </a:r>
            <a:r>
              <a:rPr lang="ru-RU" sz="2800" dirty="0"/>
              <a:t>потребностями и </a:t>
            </a:r>
            <a:r>
              <a:rPr lang="ru-RU" sz="2800" dirty="0" smtClean="0"/>
              <a:t>различиями: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21215"/>
              </p:ext>
            </p:extLst>
          </p:nvPr>
        </p:nvGraphicFramePr>
        <p:xfrm>
          <a:off x="755576" y="3140968"/>
          <a:ext cx="7992888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16835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организации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• качественное питание;</a:t>
                      </a:r>
                    </a:p>
                    <a:p>
                      <a:r>
                        <a:rPr lang="ru-RU" dirty="0" smtClean="0"/>
                        <a:t>• оптимальные условия труда;</a:t>
                      </a:r>
                    </a:p>
                    <a:p>
                      <a:r>
                        <a:rPr lang="ru-RU" dirty="0" smtClean="0"/>
                        <a:t>• условия доставки на работу и обратно;</a:t>
                      </a:r>
                    </a:p>
                    <a:p>
                      <a:r>
                        <a:rPr lang="ru-RU" dirty="0" smtClean="0"/>
                        <a:t>• режим труда и отдыха;</a:t>
                      </a:r>
                    </a:p>
                    <a:p>
                      <a:r>
                        <a:rPr lang="ru-RU" dirty="0" smtClean="0"/>
                        <a:t>• функциональное удобство рабочего места;</a:t>
                      </a:r>
                    </a:p>
                    <a:p>
                      <a:r>
                        <a:rPr lang="ru-RU" dirty="0" smtClean="0"/>
                        <a:t>• оптимальный уровень физической и интеллектуальной</a:t>
                      </a:r>
                    </a:p>
                    <a:p>
                      <a:r>
                        <a:rPr lang="ru-RU" dirty="0" smtClean="0"/>
                        <a:t>направленности труда;</a:t>
                      </a:r>
                    </a:p>
                    <a:p>
                      <a:r>
                        <a:rPr lang="ru-RU" dirty="0" smtClean="0"/>
                        <a:t>• гарантии компенсаций в случае заболевания.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 психофизиологическая способность работника выполнять</a:t>
                      </a:r>
                    </a:p>
                    <a:p>
                      <a:r>
                        <a:rPr lang="ru-RU" dirty="0" smtClean="0"/>
                        <a:t>предписанные ему задачи;</a:t>
                      </a:r>
                    </a:p>
                    <a:p>
                      <a:r>
                        <a:rPr lang="ru-RU" dirty="0" smtClean="0"/>
                        <a:t>• минимальный размер затрат, связанный с заболеванием</a:t>
                      </a:r>
                    </a:p>
                    <a:p>
                      <a:r>
                        <a:rPr lang="ru-RU" dirty="0" smtClean="0"/>
                        <a:t>работника;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39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2. Персонал </a:t>
            </a:r>
            <a:r>
              <a:rPr lang="ru-RU" sz="2800" dirty="0"/>
              <a:t>как совокупность </a:t>
            </a:r>
            <a:r>
              <a:rPr lang="ru-RU" sz="2800" dirty="0" smtClean="0"/>
              <a:t>личности: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86001"/>
              </p:ext>
            </p:extLst>
          </p:nvPr>
        </p:nvGraphicFramePr>
        <p:xfrm>
          <a:off x="539552" y="2204864"/>
          <a:ext cx="7992888" cy="408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16835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организации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• уверенность в завтрашнем дне;</a:t>
                      </a:r>
                    </a:p>
                    <a:p>
                      <a:r>
                        <a:rPr lang="ru-RU" dirty="0" smtClean="0"/>
                        <a:t>• содержание труда;</a:t>
                      </a:r>
                    </a:p>
                    <a:p>
                      <a:r>
                        <a:rPr lang="ru-RU" dirty="0" smtClean="0"/>
                        <a:t>• благожелательные социально-психологические отношения в коллективе;</a:t>
                      </a:r>
                    </a:p>
                    <a:p>
                      <a:r>
                        <a:rPr lang="ru-RU" dirty="0" smtClean="0"/>
                        <a:t>• социальная полезность выполняемой работы;</a:t>
                      </a:r>
                    </a:p>
                    <a:p>
                      <a:r>
                        <a:rPr lang="ru-RU" dirty="0" smtClean="0"/>
                        <a:t>• возможность профессионального и должностного роста;</a:t>
                      </a:r>
                    </a:p>
                    <a:p>
                      <a:r>
                        <a:rPr lang="ru-RU" dirty="0" smtClean="0"/>
                        <a:t>• высокий статус организации во внешней среде; </a:t>
                      </a:r>
                    </a:p>
                    <a:p>
                      <a:r>
                        <a:rPr lang="ru-RU" dirty="0" smtClean="0"/>
                        <a:t>• высокий статус профессии;</a:t>
                      </a:r>
                    </a:p>
                    <a:p>
                      <a:r>
                        <a:rPr lang="ru-RU" dirty="0" smtClean="0"/>
                        <a:t>• возможность межличностного общения в процессе труда и другие требования;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 соблюдение этических норм;</a:t>
                      </a:r>
                    </a:p>
                    <a:p>
                      <a:r>
                        <a:rPr lang="ru-RU" dirty="0" smtClean="0"/>
                        <a:t>• наличие ориентации на личностное совершенствование</a:t>
                      </a:r>
                    </a:p>
                    <a:p>
                      <a:r>
                        <a:rPr lang="ru-RU" dirty="0" smtClean="0"/>
                        <a:t>• социальный оптимизм;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5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3. Персонал </a:t>
            </a:r>
            <a:r>
              <a:rPr lang="ru-RU" sz="2800" dirty="0"/>
              <a:t>как совокупность субъектов производственных функций: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26920"/>
              </p:ext>
            </p:extLst>
          </p:nvPr>
        </p:nvGraphicFramePr>
        <p:xfrm>
          <a:off x="539552" y="2780928"/>
          <a:ext cx="799288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16835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организации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• наличие очерченных функциональных задач;</a:t>
                      </a:r>
                    </a:p>
                    <a:p>
                      <a:r>
                        <a:rPr lang="ru-RU" dirty="0" smtClean="0"/>
                        <a:t>• соответствие характера и объема должностных обязанностей характеру и объему должностных прав;</a:t>
                      </a:r>
                    </a:p>
                    <a:p>
                      <a:r>
                        <a:rPr lang="ru-RU" dirty="0" smtClean="0"/>
                        <a:t>• наличие в своем распоряжении соответствующих ресурсов, необходимых для осуществления деятельности;</a:t>
                      </a:r>
                    </a:p>
                    <a:p>
                      <a:r>
                        <a:rPr lang="ru-RU" dirty="0" smtClean="0"/>
                        <a:t>• наличие справочно-информационной документации;</a:t>
                      </a:r>
                    </a:p>
                    <a:p>
                      <a:r>
                        <a:rPr lang="ru-RU" dirty="0" smtClean="0"/>
                        <a:t>• оптимальность структурно функциональных схем, в которые входит работник;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 в состоянии выполнять свои должностные обязанности;</a:t>
                      </a:r>
                    </a:p>
                    <a:p>
                      <a:r>
                        <a:rPr lang="ru-RU" dirty="0" smtClean="0"/>
                        <a:t>• уметь выполнять предписанную ему работу;</a:t>
                      </a:r>
                    </a:p>
                    <a:p>
                      <a:r>
                        <a:rPr lang="ru-RU" dirty="0" smtClean="0"/>
                        <a:t>• работник должен хотеть выполнять свою работу.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67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4. Персонал </a:t>
            </a:r>
            <a:r>
              <a:rPr lang="ru-RU" sz="2800" dirty="0"/>
              <a:t>как сообщество граждан, носителей </a:t>
            </a:r>
            <a:r>
              <a:rPr lang="ru-RU" sz="2800" dirty="0" smtClean="0"/>
              <a:t>соответствующей корпоративной </a:t>
            </a:r>
            <a:r>
              <a:rPr lang="ru-RU" sz="2800" dirty="0"/>
              <a:t>культуры: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95068"/>
              </p:ext>
            </p:extLst>
          </p:nvPr>
        </p:nvGraphicFramePr>
        <p:xfrm>
          <a:off x="611560" y="2708920"/>
          <a:ext cx="7992888" cy="162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1044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Требования организации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у организации оформленной миссии, целей и стратегий дальнейшего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понимание и принимание организационных ценностей, лежащих в основе корпоративной культуры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6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признаки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наличие трудовых взаимоотношений с работодателем, </a:t>
            </a:r>
            <a:r>
              <a:rPr lang="ru-RU" dirty="0" smtClean="0"/>
              <a:t>которые оформляются </a:t>
            </a:r>
            <a:r>
              <a:rPr lang="ru-RU" dirty="0"/>
              <a:t>трудовым договором;</a:t>
            </a:r>
          </a:p>
          <a:p>
            <a:pPr marL="0" indent="0">
              <a:buNone/>
            </a:pPr>
            <a:r>
              <a:rPr lang="ru-RU" dirty="0"/>
              <a:t>• обладание определенными качественными </a:t>
            </a:r>
            <a:r>
              <a:rPr lang="ru-RU" dirty="0" smtClean="0"/>
              <a:t>характеристиками (</a:t>
            </a:r>
            <a:r>
              <a:rPr lang="ru-RU" dirty="0"/>
              <a:t>профессия, специальность, квалификация, компетентность</a:t>
            </a:r>
            <a:r>
              <a:rPr lang="ru-RU" dirty="0" smtClean="0"/>
              <a:t>), наличие </a:t>
            </a:r>
            <a:r>
              <a:rPr lang="ru-RU" dirty="0"/>
              <a:t>которых определяет деятельность работника на </a:t>
            </a:r>
            <a:r>
              <a:rPr lang="ru-RU" dirty="0" smtClean="0"/>
              <a:t>конкретной должности </a:t>
            </a:r>
            <a:r>
              <a:rPr lang="ru-RU" dirty="0"/>
              <a:t>(рабочем месте);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целевая направленность деятельности, т.е. обеспечение </a:t>
            </a:r>
            <a:r>
              <a:rPr lang="ru-RU" dirty="0" smtClean="0"/>
              <a:t>достижения целей </a:t>
            </a:r>
            <a:r>
              <a:rPr lang="ru-RU" dirty="0"/>
              <a:t>организации путем установления адекватных им </a:t>
            </a:r>
            <a:r>
              <a:rPr lang="ru-RU" dirty="0" smtClean="0"/>
              <a:t>целей конкретного </a:t>
            </a:r>
            <a:r>
              <a:rPr lang="ru-RU" dirty="0"/>
              <a:t>работника.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Основными </a:t>
            </a:r>
            <a:r>
              <a:rPr lang="ru-RU" b="1" dirty="0"/>
              <a:t>характеристиками персонала в организации</a:t>
            </a:r>
          </a:p>
          <a:p>
            <a:pPr marL="0" indent="0">
              <a:buNone/>
            </a:pPr>
            <a:r>
              <a:rPr lang="ru-RU" b="1" dirty="0" smtClean="0"/>
              <a:t>являются </a:t>
            </a:r>
            <a:r>
              <a:rPr lang="ru-RU" b="1" dirty="0"/>
              <a:t>численность и структура.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32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Численность </a:t>
            </a:r>
            <a:r>
              <a:rPr lang="ru-RU" dirty="0" smtClean="0"/>
              <a:t>персонала →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предприятия </a:t>
            </a:r>
            <a:r>
              <a:rPr lang="ru-RU" dirty="0"/>
              <a:t>зависит от характера</a:t>
            </a:r>
            <a:r>
              <a:rPr lang="ru-RU" dirty="0" smtClean="0"/>
              <a:t>, сложности</a:t>
            </a:r>
            <a:r>
              <a:rPr lang="ru-RU" dirty="0"/>
              <a:t>, трудоемкости производственных (или иных) и </a:t>
            </a:r>
            <a:r>
              <a:rPr lang="ru-RU" dirty="0" smtClean="0"/>
              <a:t>управленческих процессов</a:t>
            </a:r>
            <a:r>
              <a:rPr lang="ru-RU" dirty="0"/>
              <a:t>, степени их механизации, автоматизации, компьютеризации.</a:t>
            </a:r>
          </a:p>
          <a:p>
            <a:pPr marL="0" indent="0">
              <a:buNone/>
            </a:pPr>
            <a:r>
              <a:rPr lang="ru-RU" b="1" i="1" dirty="0" smtClean="0"/>
              <a:t>Показатели </a:t>
            </a:r>
            <a:r>
              <a:rPr lang="ru-RU" b="1" i="1" dirty="0"/>
              <a:t>численности работников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/>
              <a:t>1. Списочная численность </a:t>
            </a:r>
            <a:r>
              <a:rPr lang="ru-RU" dirty="0"/>
              <a:t>– это количество </a:t>
            </a:r>
            <a:r>
              <a:rPr lang="ru-RU" dirty="0" smtClean="0"/>
              <a:t>работников списочного </a:t>
            </a:r>
            <a:r>
              <a:rPr lang="ru-RU" dirty="0"/>
              <a:t>состава на определенную дату с учетом принятых </a:t>
            </a:r>
            <a:r>
              <a:rPr lang="ru-RU" dirty="0" smtClean="0"/>
              <a:t>и выбывших </a:t>
            </a:r>
            <a:r>
              <a:rPr lang="ru-RU" dirty="0"/>
              <a:t>за этот день работников. Она учитывает численность </a:t>
            </a:r>
            <a:r>
              <a:rPr lang="ru-RU" dirty="0" smtClean="0"/>
              <a:t>всех работников </a:t>
            </a:r>
            <a:r>
              <a:rPr lang="ru-RU" dirty="0"/>
              <a:t>предприятия, принятых на постоянную, сезонную </a:t>
            </a:r>
            <a:r>
              <a:rPr lang="ru-RU" dirty="0" smtClean="0"/>
              <a:t>и временную </a:t>
            </a:r>
            <a:r>
              <a:rPr lang="ru-RU" dirty="0"/>
              <a:t>работу. (на дату, списочная численность в среднем за период</a:t>
            </a:r>
            <a:r>
              <a:rPr lang="ru-RU" dirty="0" smtClean="0"/>
              <a:t>; среднесписочная </a:t>
            </a:r>
            <a:r>
              <a:rPr lang="ru-RU" dirty="0"/>
              <a:t>численность).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0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Категории работников списочной численности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b="1" i="1" dirty="0"/>
              <a:t>Постоянные</a:t>
            </a:r>
            <a:r>
              <a:rPr lang="ru-RU" dirty="0"/>
              <a:t>, принятые в организацию бессрочно либо на срок </a:t>
            </a:r>
            <a:r>
              <a:rPr lang="ru-RU" dirty="0" smtClean="0"/>
              <a:t>более одного </a:t>
            </a:r>
            <a:r>
              <a:rPr lang="ru-RU" dirty="0"/>
              <a:t>года по контракту.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Временные</a:t>
            </a:r>
            <a:r>
              <a:rPr lang="ru-RU" dirty="0"/>
              <a:t>, принятые на срок до 2 месяцев, а для </a:t>
            </a:r>
            <a:r>
              <a:rPr lang="ru-RU" dirty="0" smtClean="0"/>
              <a:t>замещения временно </a:t>
            </a:r>
            <a:r>
              <a:rPr lang="ru-RU" dirty="0"/>
              <a:t>отсутствующего лица – до 4 месяцев.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Сезонные</a:t>
            </a:r>
            <a:r>
              <a:rPr lang="ru-RU" dirty="0"/>
              <a:t>, принятые на работу, носящую сезонный характер, на </a:t>
            </a:r>
            <a:r>
              <a:rPr lang="ru-RU" dirty="0" smtClean="0"/>
              <a:t>срок до </a:t>
            </a:r>
            <a:r>
              <a:rPr lang="ru-RU" dirty="0"/>
              <a:t>6 месяцев.</a:t>
            </a:r>
          </a:p>
          <a:p>
            <a:pPr marL="0" indent="0">
              <a:buNone/>
            </a:pPr>
            <a:r>
              <a:rPr lang="ru-RU" dirty="0"/>
              <a:t>Не включают в списочную численность и относятся к работникам </a:t>
            </a:r>
            <a:r>
              <a:rPr lang="ru-RU" dirty="0" smtClean="0"/>
              <a:t>не списочного </a:t>
            </a:r>
            <a:r>
              <a:rPr lang="ru-RU" dirty="0"/>
              <a:t>состава внешние совместители, лица, привлеченные </a:t>
            </a:r>
            <a:r>
              <a:rPr lang="ru-RU" dirty="0" smtClean="0"/>
              <a:t>для разовых </a:t>
            </a:r>
            <a:r>
              <a:rPr lang="ru-RU" dirty="0"/>
              <a:t>и специальных работ, работающие на основе </a:t>
            </a:r>
            <a:r>
              <a:rPr lang="ru-RU" dirty="0" smtClean="0"/>
              <a:t>договоров гражданско-правового </a:t>
            </a:r>
            <a:r>
              <a:rPr lang="ru-RU" dirty="0"/>
              <a:t>характера, направленные на учебу с отрывом </a:t>
            </a:r>
            <a:r>
              <a:rPr lang="ru-RU" dirty="0" smtClean="0"/>
              <a:t>от производства </a:t>
            </a:r>
            <a:r>
              <a:rPr lang="ru-RU" dirty="0"/>
              <a:t>и получающие стипендию за счет предприятия и </a:t>
            </a:r>
            <a:r>
              <a:rPr lang="ru-RU" dirty="0" smtClean="0"/>
              <a:t>некоторые другие.</a:t>
            </a:r>
          </a:p>
          <a:p>
            <a:pPr marL="0" indent="0">
              <a:buNone/>
            </a:pPr>
            <a:r>
              <a:rPr lang="ru-RU" dirty="0" smtClean="0"/>
              <a:t>Списочная </a:t>
            </a:r>
            <a:r>
              <a:rPr lang="ru-RU" dirty="0"/>
              <a:t>численность персонала ежедневно учитывается </a:t>
            </a:r>
            <a:r>
              <a:rPr lang="ru-RU" dirty="0" smtClean="0"/>
              <a:t>в табельных </a:t>
            </a:r>
            <a:r>
              <a:rPr lang="ru-RU" dirty="0"/>
              <a:t>записях, в которых отмечаются все работники – </a:t>
            </a:r>
            <a:r>
              <a:rPr lang="ru-RU" dirty="0" smtClean="0"/>
              <a:t>как присутствующие </a:t>
            </a:r>
            <a:r>
              <a:rPr lang="ru-RU" dirty="0"/>
              <a:t>на работе, так и отсутствовавшие по тем или </a:t>
            </a:r>
            <a:r>
              <a:rPr lang="ru-RU" dirty="0" smtClean="0"/>
              <a:t>иным причинам</a:t>
            </a:r>
            <a:r>
              <a:rPr lang="ru-RU" dirty="0"/>
              <a:t>. </a:t>
            </a:r>
            <a:r>
              <a:rPr lang="ru-RU" dirty="0" smtClean="0"/>
              <a:t>С точки </a:t>
            </a:r>
            <a:r>
              <a:rPr lang="ru-RU" dirty="0"/>
              <a:t>зрения учета она представляет </a:t>
            </a:r>
            <a:r>
              <a:rPr lang="ru-RU" dirty="0" smtClean="0"/>
              <a:t>собой общую </a:t>
            </a:r>
            <a:r>
              <a:rPr lang="ru-RU" dirty="0"/>
              <a:t>сумму явок и неявок на работу.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9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2. Явочная численность </a:t>
            </a:r>
            <a:r>
              <a:rPr lang="ru-RU" dirty="0"/>
              <a:t>характеризует число </a:t>
            </a:r>
            <a:r>
              <a:rPr lang="ru-RU" dirty="0" smtClean="0"/>
              <a:t>работников списочного </a:t>
            </a:r>
            <a:r>
              <a:rPr lang="ru-RU" dirty="0"/>
              <a:t>состава, явившихся на работу в данный день, </a:t>
            </a:r>
            <a:r>
              <a:rPr lang="ru-RU" dirty="0" smtClean="0"/>
              <a:t>включая находящихся </a:t>
            </a:r>
            <a:r>
              <a:rPr lang="ru-RU" dirty="0"/>
              <a:t>в </a:t>
            </a:r>
            <a:r>
              <a:rPr lang="ru-RU" dirty="0" smtClean="0"/>
              <a:t>командировках.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3. Среднесписочная численность </a:t>
            </a:r>
            <a:r>
              <a:rPr lang="ru-RU" dirty="0"/>
              <a:t>– это численность работников </a:t>
            </a:r>
            <a:r>
              <a:rPr lang="ru-RU" dirty="0" smtClean="0"/>
              <a:t>в среднем </a:t>
            </a:r>
            <a:r>
              <a:rPr lang="ru-RU" dirty="0"/>
              <a:t>за определенный период (месяц, квартал, год).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Среднесписочная численность </a:t>
            </a:r>
            <a:r>
              <a:rPr lang="ru-RU" dirty="0"/>
              <a:t>работников за месяц определяется как частное от </a:t>
            </a:r>
            <a:r>
              <a:rPr lang="ru-RU" dirty="0" smtClean="0"/>
              <a:t>деления суммы </a:t>
            </a:r>
            <a:r>
              <a:rPr lang="ru-RU" dirty="0"/>
              <a:t>всех списочных данных за каждый день на календарное число </a:t>
            </a:r>
            <a:r>
              <a:rPr lang="ru-RU" dirty="0" smtClean="0"/>
              <a:t>дней в </a:t>
            </a:r>
            <a:r>
              <a:rPr lang="ru-RU" dirty="0"/>
              <a:t>месяце. При этом в выходные и праздничные дни </a:t>
            </a:r>
            <a:r>
              <a:rPr lang="ru-RU" dirty="0" smtClean="0"/>
              <a:t>показывается списочная </a:t>
            </a:r>
            <a:r>
              <a:rPr lang="ru-RU" dirty="0"/>
              <a:t>численность работников за предыдущую дату.</a:t>
            </a:r>
          </a:p>
          <a:p>
            <a:pPr marL="0" indent="0">
              <a:buNone/>
            </a:pPr>
            <a:r>
              <a:rPr lang="ru-RU" dirty="0"/>
              <a:t>Среднесписочная численность работников за квартал (год</a:t>
            </a:r>
            <a:r>
              <a:rPr lang="ru-RU" dirty="0" smtClean="0"/>
              <a:t>) определяется </a:t>
            </a:r>
            <a:r>
              <a:rPr lang="ru-RU" dirty="0"/>
              <a:t>путем суммирования среднемесячной </a:t>
            </a:r>
            <a:r>
              <a:rPr lang="ru-RU" dirty="0" smtClean="0"/>
              <a:t>численности работников </a:t>
            </a:r>
            <a:r>
              <a:rPr lang="ru-RU" dirty="0"/>
              <a:t>за все месяцы работы предприятия в квартале (году) и </a:t>
            </a:r>
            <a:r>
              <a:rPr lang="ru-RU" dirty="0" smtClean="0"/>
              <a:t>деления полученной </a:t>
            </a:r>
            <a:r>
              <a:rPr lang="ru-RU" dirty="0"/>
              <a:t>суммы на 3 </a:t>
            </a:r>
            <a:r>
              <a:rPr lang="ru-RU" dirty="0" smtClean="0"/>
              <a:t>(12</a:t>
            </a:r>
            <a:r>
              <a:rPr lang="ru-RU" dirty="0"/>
              <a:t>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8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совокупность отдельных групп </a:t>
            </a:r>
            <a:r>
              <a:rPr lang="ru-RU" dirty="0" smtClean="0"/>
              <a:t>работников организации</a:t>
            </a:r>
            <a:r>
              <a:rPr lang="ru-RU" dirty="0"/>
              <a:t>, объединенных по какому-либо признаку, </a:t>
            </a:r>
            <a:r>
              <a:rPr lang="ru-RU" dirty="0" smtClean="0"/>
              <a:t>характеризуется удельным </a:t>
            </a:r>
            <a:r>
              <a:rPr lang="ru-RU" dirty="0"/>
              <a:t>весом групп персонала, выделенных в общей его численности </a:t>
            </a:r>
            <a:r>
              <a:rPr lang="ru-RU" dirty="0" smtClean="0"/>
              <a:t>по тому </a:t>
            </a:r>
            <a:r>
              <a:rPr lang="ru-RU" dirty="0"/>
              <a:t>или иному признаку:</a:t>
            </a:r>
          </a:p>
          <a:p>
            <a:pPr marL="0" indent="0">
              <a:buNone/>
            </a:pPr>
            <a:r>
              <a:rPr lang="ru-RU" dirty="0"/>
              <a:t>• сфера занятости (занятые в основной и не основной деятельности);</a:t>
            </a:r>
          </a:p>
          <a:p>
            <a:pPr marL="0" indent="0">
              <a:buNone/>
            </a:pPr>
            <a:r>
              <a:rPr lang="ru-RU" dirty="0"/>
              <a:t>• принадлежность работников к определенной категории;</a:t>
            </a:r>
          </a:p>
          <a:p>
            <a:pPr marL="0" indent="0">
              <a:buNone/>
            </a:pPr>
            <a:r>
              <a:rPr lang="ru-RU" dirty="0"/>
              <a:t>• уровень образования;</a:t>
            </a:r>
          </a:p>
          <a:p>
            <a:pPr marL="0" indent="0">
              <a:buNone/>
            </a:pPr>
            <a:r>
              <a:rPr lang="ru-RU" dirty="0"/>
              <a:t>• возраст;</a:t>
            </a:r>
          </a:p>
          <a:p>
            <a:pPr marL="0" indent="0">
              <a:buNone/>
            </a:pPr>
            <a:r>
              <a:rPr lang="ru-RU" dirty="0"/>
              <a:t>• пол;</a:t>
            </a:r>
          </a:p>
          <a:p>
            <a:pPr marL="0" indent="0">
              <a:buNone/>
            </a:pPr>
            <a:r>
              <a:rPr lang="ru-RU" dirty="0"/>
              <a:t>• квалификация;</a:t>
            </a:r>
          </a:p>
          <a:p>
            <a:pPr marL="0" indent="0">
              <a:buNone/>
            </a:pPr>
            <a:r>
              <a:rPr lang="ru-RU" dirty="0"/>
              <a:t>• стаж и др.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Зависимость функциональных подсистем в </a:t>
            </a:r>
            <a:r>
              <a:rPr lang="ru-RU" dirty="0" smtClean="0"/>
              <a:t>системе управления </a:t>
            </a:r>
            <a:r>
              <a:rPr lang="ru-RU" dirty="0"/>
              <a:t>предприятием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2" y="2204864"/>
            <a:ext cx="8499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Профессионально-квалификационная структура персонала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76213" indent="-176213">
              <a:buNone/>
            </a:pPr>
            <a:r>
              <a:rPr lang="ru-RU" dirty="0"/>
              <a:t>1. </a:t>
            </a:r>
            <a:r>
              <a:rPr lang="ru-RU" b="1" i="1" dirty="0"/>
              <a:t>Профессиональную структуру рабочей силы </a:t>
            </a:r>
            <a:r>
              <a:rPr lang="ru-RU" dirty="0" smtClean="0"/>
              <a:t>– соотношение представителей </a:t>
            </a:r>
            <a:r>
              <a:rPr lang="ru-RU" dirty="0"/>
              <a:t>различных профессиональных групп (водители</a:t>
            </a:r>
            <a:r>
              <a:rPr lang="ru-RU" dirty="0" smtClean="0"/>
              <a:t>, ремонтные </a:t>
            </a:r>
            <a:r>
              <a:rPr lang="ru-RU" dirty="0"/>
              <a:t>рабочие, специалисты и т.п.);</a:t>
            </a:r>
          </a:p>
          <a:p>
            <a:pPr marL="176213" indent="-176213">
              <a:buNone/>
            </a:pPr>
            <a:r>
              <a:rPr lang="ru-RU" b="1" dirty="0"/>
              <a:t>Профессия</a:t>
            </a:r>
            <a:r>
              <a:rPr lang="ru-RU" dirty="0"/>
              <a:t> - определенный вид деятельности (занятий) человека</a:t>
            </a:r>
            <a:r>
              <a:rPr lang="ru-RU" dirty="0" smtClean="0"/>
              <a:t>, обусловленный </a:t>
            </a:r>
            <a:r>
              <a:rPr lang="ru-RU" dirty="0"/>
              <a:t>совокупностью знаний и трудовых навыков</a:t>
            </a:r>
            <a:r>
              <a:rPr lang="ru-RU" dirty="0" smtClean="0"/>
              <a:t>, приобретенных </a:t>
            </a:r>
            <a:r>
              <a:rPr lang="ru-RU" dirty="0"/>
              <a:t>в результате специального обучения.</a:t>
            </a:r>
          </a:p>
          <a:p>
            <a:pPr marL="176213" indent="-176213">
              <a:buNone/>
            </a:pPr>
            <a:r>
              <a:rPr lang="ru-RU" dirty="0"/>
              <a:t>2. </a:t>
            </a:r>
            <a:r>
              <a:rPr lang="ru-RU" b="1" i="1" dirty="0"/>
              <a:t>Квалификационную структуру </a:t>
            </a:r>
            <a:r>
              <a:rPr lang="ru-RU" dirty="0"/>
              <a:t>- соотношение работников </a:t>
            </a:r>
            <a:r>
              <a:rPr lang="ru-RU" dirty="0" smtClean="0"/>
              <a:t>различных уровней </a:t>
            </a:r>
            <a:r>
              <a:rPr lang="ru-RU" dirty="0"/>
              <a:t>квалификации (определяется разрядами, категориями</a:t>
            </a:r>
            <a:r>
              <a:rPr lang="ru-RU" dirty="0" smtClean="0"/>
              <a:t>: слесарь </a:t>
            </a:r>
            <a:r>
              <a:rPr lang="ru-RU" dirty="0"/>
              <a:t>5 разряда, старший научный сотрудник, инженер 1 </a:t>
            </a:r>
            <a:r>
              <a:rPr lang="ru-RU" dirty="0" smtClean="0"/>
              <a:t>категории и </a:t>
            </a:r>
            <a:r>
              <a:rPr lang="ru-RU" dirty="0"/>
              <a:t>т.п.);</a:t>
            </a:r>
          </a:p>
          <a:p>
            <a:pPr marL="176213" indent="-176213">
              <a:buNone/>
            </a:pPr>
            <a:r>
              <a:rPr lang="ru-RU" b="1" dirty="0"/>
              <a:t>Квалификация</a:t>
            </a:r>
            <a:r>
              <a:rPr lang="ru-RU" dirty="0"/>
              <a:t> - степень и вид профессиональной </a:t>
            </a:r>
            <a:r>
              <a:rPr lang="ru-RU" dirty="0" smtClean="0"/>
              <a:t>подготовки работника</a:t>
            </a:r>
            <a:r>
              <a:rPr lang="ru-RU" dirty="0"/>
              <a:t>, наличие у него знаний, умения и навыков, необходимых </a:t>
            </a:r>
            <a:r>
              <a:rPr lang="ru-RU" dirty="0" smtClean="0"/>
              <a:t>для выполнения </a:t>
            </a:r>
            <a:r>
              <a:rPr lang="ru-RU" dirty="0"/>
              <a:t>работы или функций определенной сложности, </a:t>
            </a:r>
            <a:r>
              <a:rPr lang="ru-RU" dirty="0" smtClean="0"/>
              <a:t>которая отображается </a:t>
            </a:r>
            <a:r>
              <a:rPr lang="ru-RU" dirty="0"/>
              <a:t>в квалификационных (тарифных) разрядах и </a:t>
            </a:r>
            <a:r>
              <a:rPr lang="ru-RU" dirty="0" smtClean="0"/>
              <a:t>категориях.</a:t>
            </a:r>
            <a:endParaRPr lang="ru-RU" dirty="0"/>
          </a:p>
          <a:p>
            <a:pPr marL="176213" indent="-176213">
              <a:buNone/>
            </a:pPr>
            <a:r>
              <a:rPr lang="ru-RU" dirty="0"/>
              <a:t>3. </a:t>
            </a:r>
            <a:r>
              <a:rPr lang="ru-RU" b="1" u="sng" dirty="0"/>
              <a:t>Содержание квалификации </a:t>
            </a:r>
            <a:r>
              <a:rPr lang="ru-RU" dirty="0"/>
              <a:t>- набор необходимых для </a:t>
            </a:r>
            <a:r>
              <a:rPr lang="ru-RU" dirty="0" smtClean="0"/>
              <a:t>выполнения определенной </a:t>
            </a:r>
            <a:r>
              <a:rPr lang="ru-RU" dirty="0"/>
              <a:t>работы навыков, знаний, опыта и других компонентов. </a:t>
            </a:r>
          </a:p>
          <a:p>
            <a:pPr marL="176213" indent="-176213">
              <a:buNone/>
            </a:pPr>
            <a:r>
              <a:rPr lang="ru-RU" b="1" dirty="0" smtClean="0"/>
              <a:t>Специальность</a:t>
            </a:r>
            <a:r>
              <a:rPr lang="ru-RU" dirty="0" smtClean="0"/>
              <a:t> </a:t>
            </a:r>
            <a:r>
              <a:rPr lang="ru-RU" dirty="0"/>
              <a:t>- вид деятельности в рамках той или </a:t>
            </a:r>
            <a:r>
              <a:rPr lang="ru-RU" dirty="0" smtClean="0"/>
              <a:t>иной профессии</a:t>
            </a:r>
            <a:r>
              <a:rPr lang="ru-RU" dirty="0"/>
              <a:t>, который имеет специфические особенности и требует </a:t>
            </a:r>
            <a:r>
              <a:rPr lang="ru-RU" dirty="0" smtClean="0"/>
              <a:t>от работников </a:t>
            </a:r>
            <a:r>
              <a:rPr lang="ru-RU" dirty="0"/>
              <a:t>дополнительных специальных знаний и навыков.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65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структуры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/>
              <a:t>Организационная структура </a:t>
            </a:r>
            <a:r>
              <a:rPr lang="ru-RU" sz="2400" dirty="0"/>
              <a:t>– это состав и </a:t>
            </a:r>
            <a:r>
              <a:rPr lang="ru-RU" sz="2400" dirty="0" smtClean="0"/>
              <a:t>соподчиненность взаимосвязанных </a:t>
            </a:r>
            <a:r>
              <a:rPr lang="ru-RU" sz="2400" dirty="0"/>
              <a:t>звеньев в управлении, которые включают </a:t>
            </a:r>
            <a:r>
              <a:rPr lang="ru-RU" sz="2400" dirty="0" smtClean="0"/>
              <a:t>аппарат управления </a:t>
            </a:r>
            <a:r>
              <a:rPr lang="ru-RU" sz="2400" dirty="0"/>
              <a:t>и производственные </a:t>
            </a:r>
            <a:r>
              <a:rPr lang="ru-RU" sz="2400" dirty="0" smtClean="0"/>
              <a:t> подразделения.</a:t>
            </a:r>
          </a:p>
          <a:p>
            <a:pPr marL="0" indent="0">
              <a:buNone/>
            </a:pPr>
            <a:r>
              <a:rPr lang="ru-RU" sz="2400" b="1" dirty="0"/>
              <a:t>Функциональная структура </a:t>
            </a:r>
            <a:r>
              <a:rPr lang="ru-RU" sz="2400" dirty="0"/>
              <a:t>отражает разделение </a:t>
            </a:r>
            <a:r>
              <a:rPr lang="ru-RU" sz="2400" dirty="0" smtClean="0"/>
              <a:t>управленческих функций </a:t>
            </a:r>
            <a:r>
              <a:rPr lang="ru-RU" sz="2400" dirty="0"/>
              <a:t>между руководством и </a:t>
            </a:r>
            <a:r>
              <a:rPr lang="ru-RU" sz="2400" dirty="0" smtClean="0"/>
              <a:t>отдельными подразделениями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/>
              <a:t>Ролевая структура </a:t>
            </a:r>
            <a:r>
              <a:rPr lang="ru-RU" sz="2400" dirty="0"/>
              <a:t>характеризует коллектив по участию в </a:t>
            </a:r>
            <a:r>
              <a:rPr lang="ru-RU" sz="2400" dirty="0" smtClean="0"/>
              <a:t>творческом процессе </a:t>
            </a:r>
            <a:r>
              <a:rPr lang="ru-RU" sz="2400" dirty="0"/>
              <a:t>на производстве, по коммуникационным и поведенческим ролям.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/>
              <a:t>Социальная структура </a:t>
            </a:r>
            <a:r>
              <a:rPr lang="ru-RU" sz="2400" dirty="0"/>
              <a:t>характеризует трудовой </a:t>
            </a:r>
            <a:r>
              <a:rPr lang="ru-RU" sz="2400" dirty="0" smtClean="0"/>
              <a:t>коллектив предприятия </a:t>
            </a:r>
            <a:r>
              <a:rPr lang="ru-RU" sz="2400" dirty="0"/>
              <a:t>как совокупность групп по полу, возрасту, национальному </a:t>
            </a:r>
            <a:r>
              <a:rPr lang="ru-RU" sz="2400" dirty="0" smtClean="0"/>
              <a:t>и социальному </a:t>
            </a:r>
            <a:r>
              <a:rPr lang="ru-RU" sz="2400" dirty="0"/>
              <a:t>составам, уровню образования, семейному положению.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/>
              <a:t>Штатная структура </a:t>
            </a:r>
            <a:r>
              <a:rPr lang="ru-RU" sz="2400" dirty="0"/>
              <a:t>определяет </a:t>
            </a:r>
            <a:r>
              <a:rPr lang="ru-RU" sz="2400" dirty="0" smtClean="0"/>
              <a:t>количественно-профессиональный состав </a:t>
            </a:r>
            <a:r>
              <a:rPr lang="ru-RU" sz="2400" dirty="0"/>
              <a:t>персонала, состав подразделений и перечень должностей, </a:t>
            </a:r>
            <a:r>
              <a:rPr lang="ru-RU" sz="2400" dirty="0" smtClean="0"/>
              <a:t>размеры оплаты </a:t>
            </a:r>
            <a:r>
              <a:rPr lang="ru-RU" sz="2400" dirty="0"/>
              <a:t>труда и фонд заработной платы работников. </a:t>
            </a: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2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</a:t>
            </a:r>
            <a:r>
              <a:rPr lang="ru-RU" dirty="0"/>
              <a:t>персонала </a:t>
            </a:r>
            <a:r>
              <a:rPr lang="ru-RU" dirty="0" smtClean="0"/>
              <a:t>организации →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83790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8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marL="0" indent="363538">
              <a:buNone/>
            </a:pPr>
            <a:r>
              <a:rPr lang="ru-RU" b="1" dirty="0"/>
              <a:t>Рабочие</a:t>
            </a:r>
            <a:r>
              <a:rPr lang="ru-RU" dirty="0"/>
              <a:t>, или </a:t>
            </a:r>
            <a:r>
              <a:rPr lang="ru-RU" b="1" dirty="0"/>
              <a:t>производственный персонал</a:t>
            </a:r>
            <a:r>
              <a:rPr lang="ru-RU" dirty="0"/>
              <a:t>, заняты в </a:t>
            </a:r>
            <a:r>
              <a:rPr lang="ru-RU" dirty="0" smtClean="0"/>
              <a:t>материальном производстве </a:t>
            </a:r>
            <a:r>
              <a:rPr lang="ru-RU" dirty="0"/>
              <a:t>с преобладающей долей физического труда. Эта </a:t>
            </a:r>
            <a:r>
              <a:rPr lang="ru-RU" dirty="0" smtClean="0"/>
              <a:t>часть персонала </a:t>
            </a:r>
            <a:r>
              <a:rPr lang="ru-RU" dirty="0"/>
              <a:t>организации обеспечивает производство продукции, </a:t>
            </a:r>
            <a:r>
              <a:rPr lang="ru-RU" dirty="0" smtClean="0"/>
              <a:t>ее хранение</a:t>
            </a:r>
            <a:r>
              <a:rPr lang="ru-RU" dirty="0"/>
              <a:t>, транспортировку, сбыт и сервисное обслуживание. </a:t>
            </a:r>
            <a:endParaRPr lang="ru-RU" dirty="0" smtClean="0"/>
          </a:p>
          <a:p>
            <a:pPr marL="0" indent="363538">
              <a:buNone/>
            </a:pPr>
            <a:r>
              <a:rPr lang="ru-RU" dirty="0" smtClean="0"/>
              <a:t>Среди рабочих </a:t>
            </a:r>
            <a:r>
              <a:rPr lang="ru-RU" dirty="0"/>
              <a:t>выделяют </a:t>
            </a:r>
            <a:r>
              <a:rPr lang="ru-RU" b="1" dirty="0"/>
              <a:t>основной</a:t>
            </a:r>
            <a:r>
              <a:rPr lang="ru-RU" dirty="0"/>
              <a:t> (занятый в профильных </a:t>
            </a:r>
            <a:r>
              <a:rPr lang="ru-RU" dirty="0" smtClean="0"/>
              <a:t>подразделениях организации</a:t>
            </a:r>
            <a:r>
              <a:rPr lang="ru-RU" dirty="0"/>
              <a:t>) и </a:t>
            </a:r>
            <a:r>
              <a:rPr lang="ru-RU" b="1" dirty="0"/>
              <a:t>вспомогательный</a:t>
            </a:r>
            <a:r>
              <a:rPr lang="ru-RU" dirty="0"/>
              <a:t> (занятый в </a:t>
            </a:r>
            <a:r>
              <a:rPr lang="ru-RU" dirty="0" smtClean="0"/>
              <a:t>обслуживающих подразделениях</a:t>
            </a:r>
            <a:r>
              <a:rPr lang="ru-RU" dirty="0"/>
              <a:t>) персонал. Результат труда производственного </a:t>
            </a:r>
            <a:r>
              <a:rPr lang="ru-RU" dirty="0" smtClean="0"/>
              <a:t>персонала имеет </a:t>
            </a:r>
            <a:r>
              <a:rPr lang="ru-RU" dirty="0"/>
              <a:t>вещественную форму в виде продукции, услуг, денежных средств и</a:t>
            </a:r>
          </a:p>
          <a:p>
            <a:pPr marL="0" indent="0">
              <a:buNone/>
            </a:pPr>
            <a:r>
              <a:rPr lang="ru-RU" dirty="0"/>
              <a:t>т.п.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1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квалификации рабочих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i="1" dirty="0"/>
              <a:t>Высококвалифицированные рабочие</a:t>
            </a:r>
            <a:r>
              <a:rPr lang="ru-RU" dirty="0"/>
              <a:t>, окончившие ПТУ и </a:t>
            </a:r>
            <a:r>
              <a:rPr lang="ru-RU" dirty="0" smtClean="0"/>
              <a:t>средние специальные </a:t>
            </a:r>
            <a:r>
              <a:rPr lang="ru-RU" dirty="0"/>
              <a:t>учебные заведения со сроком обучения 2-4 года;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i="1" dirty="0"/>
              <a:t>Квалифицированные рабочие</a:t>
            </a:r>
            <a:r>
              <a:rPr lang="ru-RU" dirty="0"/>
              <a:t>, окончившие средние ПТУ</a:t>
            </a:r>
            <a:r>
              <a:rPr lang="ru-RU" dirty="0" smtClean="0"/>
              <a:t>, технические </a:t>
            </a:r>
            <a:r>
              <a:rPr lang="ru-RU" dirty="0"/>
              <a:t>училища, обычные ПТУ или прошедшие </a:t>
            </a:r>
            <a:r>
              <a:rPr lang="ru-RU" dirty="0" smtClean="0"/>
              <a:t>производственное обучение </a:t>
            </a:r>
            <a:r>
              <a:rPr lang="ru-RU" dirty="0"/>
              <a:t>на предприятиях в течение 6-24 месяцев; 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i="1" dirty="0"/>
              <a:t>Малоквалифицированные рабочие</a:t>
            </a:r>
            <a:r>
              <a:rPr lang="ru-RU" dirty="0"/>
              <a:t>, прошедшие </a:t>
            </a:r>
            <a:r>
              <a:rPr lang="ru-RU" dirty="0" smtClean="0"/>
              <a:t>производственную подготовку </a:t>
            </a:r>
            <a:r>
              <a:rPr lang="ru-RU" dirty="0"/>
              <a:t>в течение 2-5 месяцев;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i="1" dirty="0"/>
              <a:t>Неквалифицированные рабочие</a:t>
            </a:r>
            <a:r>
              <a:rPr lang="ru-RU" dirty="0"/>
              <a:t>, прошедшие </a:t>
            </a:r>
            <a:r>
              <a:rPr lang="ru-RU" dirty="0" smtClean="0"/>
              <a:t>практическое обучение </a:t>
            </a:r>
            <a:r>
              <a:rPr lang="ru-RU" dirty="0"/>
              <a:t>или инструктаж на рабочих местах в течение нескольких недель.</a:t>
            </a:r>
          </a:p>
          <a:p>
            <a:pPr marL="0" indent="0">
              <a:buNone/>
            </a:pPr>
            <a:r>
              <a:rPr lang="ru-RU" dirty="0"/>
              <a:t>При анализе персонала состав рабочих изучается также </a:t>
            </a:r>
            <a:r>
              <a:rPr lang="ru-RU" dirty="0" smtClean="0"/>
              <a:t>по профессиям</a:t>
            </a:r>
            <a:r>
              <a:rPr lang="ru-RU" dirty="0"/>
              <a:t>, возрасту, формам и системам оплаты труда, сменам</a:t>
            </a:r>
            <a:r>
              <a:rPr lang="ru-RU" dirty="0" smtClean="0"/>
              <a:t>, стажу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1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Служащие</a:t>
            </a:r>
            <a:r>
              <a:rPr lang="ru-RU" dirty="0"/>
              <a:t>, или </a:t>
            </a:r>
            <a:r>
              <a:rPr lang="ru-RU" b="1" dirty="0"/>
              <a:t>управленческий персонал</a:t>
            </a:r>
            <a:r>
              <a:rPr lang="ru-RU" dirty="0"/>
              <a:t>, заняты в </a:t>
            </a:r>
            <a:r>
              <a:rPr lang="ru-RU" dirty="0" smtClean="0"/>
              <a:t>процессе управления </a:t>
            </a:r>
            <a:r>
              <a:rPr lang="ru-RU" dirty="0"/>
              <a:t>организацией с преобладающей долей умственного труда.</a:t>
            </a:r>
          </a:p>
          <a:p>
            <a:pPr marL="0" indent="0">
              <a:buNone/>
            </a:pPr>
            <a:r>
              <a:rPr lang="ru-RU" dirty="0"/>
              <a:t>Предметом труда служащих является, как правило, информация, </a:t>
            </a:r>
            <a:r>
              <a:rPr lang="ru-RU" dirty="0" smtClean="0"/>
              <a:t>а средствами </a:t>
            </a:r>
            <a:r>
              <a:rPr lang="ru-RU" dirty="0"/>
              <a:t>труда – технические средства обработки информации</a:t>
            </a:r>
            <a:r>
              <a:rPr lang="ru-RU" dirty="0" smtClean="0"/>
              <a:t>. Основными </a:t>
            </a:r>
            <a:r>
              <a:rPr lang="ru-RU" dirty="0"/>
              <a:t>результатами их трудовой деятельности являются </a:t>
            </a:r>
            <a:r>
              <a:rPr lang="ru-RU" dirty="0" smtClean="0"/>
              <a:t>выработка управленческих </a:t>
            </a:r>
            <a:r>
              <a:rPr lang="ru-RU" dirty="0"/>
              <a:t>решений, их реализация и контроль исполнения.</a:t>
            </a:r>
          </a:p>
          <a:p>
            <a:pPr marL="0" indent="0">
              <a:buNone/>
            </a:pPr>
            <a:r>
              <a:rPr lang="ru-RU" dirty="0"/>
              <a:t>Управленческий персонал разделяют на две основные группы</a:t>
            </a:r>
            <a:r>
              <a:rPr lang="ru-RU" dirty="0" smtClean="0"/>
              <a:t>: руководители </a:t>
            </a:r>
            <a:r>
              <a:rPr lang="ru-RU" dirty="0"/>
              <a:t>и специалисты.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2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Руководители →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имеют юридическое право </a:t>
            </a:r>
            <a:r>
              <a:rPr lang="ru-RU" dirty="0"/>
              <a:t>принятия решений и властные полномочия по отношению </a:t>
            </a:r>
            <a:r>
              <a:rPr lang="ru-RU" dirty="0" smtClean="0"/>
              <a:t>к подчиненным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 зависимости от масштаба управления различают: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линейных руководителей</a:t>
            </a:r>
            <a:r>
              <a:rPr lang="ru-RU" dirty="0"/>
              <a:t>, отвечающих за принятие решений по </a:t>
            </a:r>
            <a:r>
              <a:rPr lang="ru-RU" dirty="0" smtClean="0"/>
              <a:t>всем функциям </a:t>
            </a:r>
            <a:r>
              <a:rPr lang="ru-RU" dirty="0"/>
              <a:t>управления. Возглавляют линейные подразделения и </a:t>
            </a:r>
            <a:r>
              <a:rPr lang="ru-RU" dirty="0" smtClean="0"/>
              <a:t>всю систему </a:t>
            </a:r>
            <a:r>
              <a:rPr lang="ru-RU" dirty="0"/>
              <a:t>управления, т.е. они принимают решения по всему </a:t>
            </a:r>
            <a:r>
              <a:rPr lang="ru-RU" dirty="0" smtClean="0"/>
              <a:t>кругу проблем;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i="1" dirty="0"/>
              <a:t>функциональных руководителей</a:t>
            </a:r>
            <a:r>
              <a:rPr lang="ru-RU" dirty="0"/>
              <a:t>, обеспечивающих </a:t>
            </a:r>
            <a:r>
              <a:rPr lang="ru-RU" dirty="0" smtClean="0"/>
              <a:t>реализацию отдельных </a:t>
            </a:r>
            <a:r>
              <a:rPr lang="ru-RU" dirty="0"/>
              <a:t>функций управления. </a:t>
            </a:r>
            <a:r>
              <a:rPr lang="ru-RU" dirty="0" smtClean="0"/>
              <a:t>Возглавляют функциональные подразделения.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руководства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b="1" dirty="0"/>
              <a:t>руководители нижнего звена </a:t>
            </a:r>
            <a:r>
              <a:rPr lang="ru-RU" dirty="0"/>
              <a:t>- это младшие начальники, находящиеся непосредственно над рабочими и другими работниками (не управляющими) в основном осуществляют контроль за выполнением производственных заданий для непрерывного обеспечения непосредственной информацией о правильности выполнения этих заданий, отвечают за непосредственное использование выделенных им ресурсов, таких как сырье и оборудование (типичным названием должности на  данном уровне: мастер, мастер смены, сержант, заведующий отделом, старшая медсестра, администратор и </a:t>
            </a:r>
            <a:r>
              <a:rPr lang="ru-RU" dirty="0" smtClean="0"/>
              <a:t>т.п.);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руководители среднего звена </a:t>
            </a:r>
            <a:r>
              <a:rPr lang="ru-RU" dirty="0"/>
              <a:t>– руководители крупных структурных подразделений организации или отделов, характер его работы в большей степени определяется содержанием работы подразделения, они готовят информацию для решений, принимаемых  руководителями высшего звена, и передают эти решения обычно после трансформации их в технологически удобной форме, в виде спецификаций и конкретных заданий низовым линейным руководителям (типичными должностями являются: заведующий отделом (в бизнесе), декан (в институте), управляющий сбытом по региону или по стране и директор филиала);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руководители высшего звена </a:t>
            </a:r>
            <a:r>
              <a:rPr lang="ru-RU" dirty="0"/>
              <a:t>относятся руководители самостоятельных организаций — это те руководители, которые, как правило, подчинены уже не другим руководителям, а собственникам — хозяевам организации (т.е. наняты ими) отвечают за принятие стратегически важнейших решений для организации в целом или для основной части организации (типичные должности председатель Совета, президент, вице-президент корпорации и казначей корпорации в университете — с ректорами).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45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182563">
              <a:buNone/>
            </a:pPr>
            <a:r>
              <a:rPr lang="ru-RU" sz="1600" dirty="0" smtClean="0"/>
              <a:t>• </a:t>
            </a:r>
            <a:r>
              <a:rPr lang="ru-RU" sz="1600" b="1" i="1" dirty="0" smtClean="0"/>
              <a:t>функциональные</a:t>
            </a:r>
            <a:r>
              <a:rPr lang="ru-RU" sz="1600" dirty="0" smtClean="0"/>
              <a:t> </a:t>
            </a:r>
            <a:r>
              <a:rPr lang="ru-RU" sz="1600" dirty="0"/>
              <a:t>(референты, экономисты, бухгалтеры, финансисты</a:t>
            </a:r>
            <a:r>
              <a:rPr lang="ru-RU" sz="1600" dirty="0" smtClean="0"/>
              <a:t>, маркетологи </a:t>
            </a:r>
            <a:r>
              <a:rPr lang="ru-RU" sz="1600" dirty="0"/>
              <a:t>и т.п.), результатом деятельности которых </a:t>
            </a:r>
            <a:r>
              <a:rPr lang="ru-RU" sz="1600" dirty="0" smtClean="0"/>
              <a:t>является управленческая </a:t>
            </a:r>
            <a:r>
              <a:rPr lang="ru-RU" sz="1600" dirty="0"/>
              <a:t>информация;</a:t>
            </a:r>
          </a:p>
          <a:p>
            <a:pPr marL="0" indent="182563">
              <a:buNone/>
            </a:pPr>
            <a:r>
              <a:rPr lang="ru-RU" sz="1600" dirty="0"/>
              <a:t>• </a:t>
            </a:r>
            <a:r>
              <a:rPr lang="ru-RU" sz="1600" b="1" i="1" dirty="0" smtClean="0"/>
              <a:t>инженеры</a:t>
            </a:r>
            <a:r>
              <a:rPr lang="ru-RU" sz="1600" dirty="0" smtClean="0"/>
              <a:t> </a:t>
            </a:r>
            <a:r>
              <a:rPr lang="ru-RU" sz="1600" dirty="0"/>
              <a:t>(инженеры-конструкторы, технологи, проектировщики </a:t>
            </a:r>
            <a:r>
              <a:rPr lang="ru-RU" sz="1600" dirty="0" smtClean="0"/>
              <a:t>и т.д</a:t>
            </a:r>
            <a:r>
              <a:rPr lang="ru-RU" sz="1600" dirty="0"/>
              <a:t>.), результатом труда которых является </a:t>
            </a:r>
            <a:r>
              <a:rPr lang="ru-RU" sz="1600" dirty="0" smtClean="0"/>
              <a:t>конструкторско-технологическая </a:t>
            </a:r>
            <a:r>
              <a:rPr lang="ru-RU" sz="1600" dirty="0"/>
              <a:t>и проектная информация по </a:t>
            </a:r>
            <a:r>
              <a:rPr lang="ru-RU" sz="1600" dirty="0" smtClean="0"/>
              <a:t>направлениям деятельности </a:t>
            </a:r>
            <a:r>
              <a:rPr lang="ru-RU" sz="1600" dirty="0"/>
              <a:t>организации;</a:t>
            </a:r>
          </a:p>
          <a:p>
            <a:pPr marL="0" indent="182563">
              <a:buNone/>
            </a:pPr>
            <a:r>
              <a:rPr lang="ru-RU" sz="1600" dirty="0"/>
              <a:t>• </a:t>
            </a:r>
            <a:r>
              <a:rPr lang="ru-RU" sz="1600" b="1" i="1" dirty="0" smtClean="0"/>
              <a:t>технические </a:t>
            </a:r>
            <a:r>
              <a:rPr lang="ru-RU" sz="1600" dirty="0" smtClean="0"/>
              <a:t>(операторы</a:t>
            </a:r>
            <a:r>
              <a:rPr lang="ru-RU" sz="1600" dirty="0"/>
              <a:t>, стенографисты, курьеры, кладовщики и пр</a:t>
            </a:r>
            <a:r>
              <a:rPr lang="ru-RU" sz="1600" dirty="0" smtClean="0"/>
              <a:t>.), выполняющие </a:t>
            </a:r>
            <a:r>
              <a:rPr lang="ru-RU" sz="1600" dirty="0"/>
              <a:t>вспомогательные функции в управленческом процессе.</a:t>
            </a:r>
          </a:p>
          <a:p>
            <a:pPr marL="0" indent="182563">
              <a:buNone/>
            </a:pPr>
            <a:r>
              <a:rPr lang="ru-RU" sz="1600" dirty="0"/>
              <a:t>Специалисты могут быть «главными», «ведущими», «старшими</a:t>
            </a:r>
            <a:r>
              <a:rPr lang="ru-RU" sz="1600" dirty="0" smtClean="0"/>
              <a:t>» или </a:t>
            </a:r>
            <a:r>
              <a:rPr lang="ru-RU" sz="1600" dirty="0"/>
              <a:t>иметь категорию, характеризуемую номером. </a:t>
            </a:r>
            <a:endParaRPr lang="ru-RU" sz="1600" dirty="0" smtClean="0"/>
          </a:p>
          <a:p>
            <a:pPr marL="0" indent="182563">
              <a:buNone/>
            </a:pPr>
            <a:r>
              <a:rPr lang="ru-RU" sz="1600" b="1" i="1" dirty="0" smtClean="0"/>
              <a:t>Старший специалист </a:t>
            </a:r>
            <a:r>
              <a:rPr lang="ru-RU" sz="1600" dirty="0" smtClean="0"/>
              <a:t>наряду </a:t>
            </a:r>
            <a:r>
              <a:rPr lang="ru-RU" sz="1600" dirty="0"/>
              <a:t>с исполнением своих обычных обязанностей специалиста </a:t>
            </a:r>
            <a:r>
              <a:rPr lang="ru-RU" sz="1600" dirty="0" smtClean="0"/>
              <a:t>может руководить </a:t>
            </a:r>
            <a:r>
              <a:rPr lang="ru-RU" sz="1600" dirty="0"/>
              <a:t>группой коллег – рядовых исполнителей, не выделенной </a:t>
            </a:r>
            <a:r>
              <a:rPr lang="ru-RU" sz="1600" dirty="0" smtClean="0"/>
              <a:t>в самостоятельное </a:t>
            </a:r>
            <a:r>
              <a:rPr lang="ru-RU" sz="1600" dirty="0"/>
              <a:t>подразделение. Данное руководство не </a:t>
            </a:r>
            <a:r>
              <a:rPr lang="ru-RU" sz="1600" dirty="0" smtClean="0"/>
              <a:t>имеет административного </a:t>
            </a:r>
            <a:r>
              <a:rPr lang="ru-RU" sz="1600" dirty="0"/>
              <a:t>характера, а сводится преимущественно </a:t>
            </a:r>
            <a:r>
              <a:rPr lang="ru-RU" sz="1600" dirty="0" smtClean="0"/>
              <a:t>к координации </a:t>
            </a:r>
            <a:r>
              <a:rPr lang="ru-RU" sz="1600" dirty="0"/>
              <a:t>и консультированию. Он может быть также </a:t>
            </a:r>
            <a:r>
              <a:rPr lang="ru-RU" sz="1600" dirty="0" smtClean="0"/>
              <a:t>единоличным ответственным </a:t>
            </a:r>
            <a:r>
              <a:rPr lang="ru-RU" sz="1600" dirty="0"/>
              <a:t>исполнителем какой-то работы, не имеющим подчиненных. </a:t>
            </a:r>
          </a:p>
          <a:p>
            <a:pPr marL="0" indent="182563">
              <a:buNone/>
            </a:pPr>
            <a:r>
              <a:rPr lang="ru-RU" sz="1600" b="1" i="1" dirty="0" smtClean="0"/>
              <a:t>Ведущий </a:t>
            </a:r>
            <a:r>
              <a:rPr lang="ru-RU" sz="1600" b="1" i="1" dirty="0"/>
              <a:t>специалист </a:t>
            </a:r>
            <a:r>
              <a:rPr lang="ru-RU" sz="1600" dirty="0"/>
              <a:t>выполняет те же обязанности, что и старший, </a:t>
            </a:r>
            <a:r>
              <a:rPr lang="ru-RU" sz="1600" dirty="0" smtClean="0"/>
              <a:t>но осуществляет </a:t>
            </a:r>
            <a:r>
              <a:rPr lang="ru-RU" sz="1600" dirty="0"/>
              <a:t>еще и методическое руководство, а главный </a:t>
            </a:r>
            <a:r>
              <a:rPr lang="ru-RU" sz="1600" dirty="0" smtClean="0"/>
              <a:t>координирует работу </a:t>
            </a:r>
            <a:r>
              <a:rPr lang="ru-RU" sz="1600" dirty="0"/>
              <a:t>ведущих и старших специалистов.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18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r>
              <a:rPr lang="ru-RU" dirty="0"/>
              <a:t>. Трудовой потенциал: сущность, </a:t>
            </a:r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0000" lnSpcReduction="20000"/>
          </a:bodyPr>
          <a:lstStyle/>
          <a:p>
            <a:pPr marL="0" indent="182563">
              <a:buNone/>
            </a:pPr>
            <a:r>
              <a:rPr lang="ru-RU" b="1" dirty="0"/>
              <a:t>Трудовые </a:t>
            </a:r>
            <a:r>
              <a:rPr lang="ru-RU" b="1" dirty="0" smtClean="0"/>
              <a:t>ресурсы </a:t>
            </a:r>
            <a:r>
              <a:rPr lang="ru-RU" dirty="0"/>
              <a:t>- это трудоспособная часть населения страны</a:t>
            </a:r>
            <a:r>
              <a:rPr lang="ru-RU" dirty="0" smtClean="0"/>
              <a:t>, которая </a:t>
            </a:r>
            <a:r>
              <a:rPr lang="ru-RU" dirty="0"/>
              <a:t>в силу своих психофизиологических и интеллектуальных качеств</a:t>
            </a:r>
            <a:r>
              <a:rPr lang="ru-RU" dirty="0" smtClean="0"/>
              <a:t>, способна </a:t>
            </a:r>
            <a:r>
              <a:rPr lang="ru-RU" dirty="0"/>
              <a:t>производить материальные блага или услуги.</a:t>
            </a:r>
          </a:p>
          <a:p>
            <a:pPr marL="0" indent="182563">
              <a:buNone/>
            </a:pPr>
            <a:r>
              <a:rPr lang="ru-RU" dirty="0"/>
              <a:t>Составной частью трудовых ресурсов является наемная </a:t>
            </a:r>
            <a:r>
              <a:rPr lang="ru-RU" dirty="0" smtClean="0"/>
              <a:t>рабочая сила, </a:t>
            </a:r>
            <a:r>
              <a:rPr lang="ru-RU" dirty="0"/>
              <a:t>под которой понимают физические и умственные способности </a:t>
            </a:r>
            <a:r>
              <a:rPr lang="ru-RU" dirty="0" smtClean="0"/>
              <a:t>к труду</a:t>
            </a:r>
            <a:r>
              <a:rPr lang="ru-RU" dirty="0"/>
              <a:t>, которыми обладает человек и которые он использует </a:t>
            </a:r>
            <a:r>
              <a:rPr lang="ru-RU" dirty="0" smtClean="0"/>
              <a:t>при производстве </a:t>
            </a:r>
            <a:r>
              <a:rPr lang="ru-RU" dirty="0"/>
              <a:t>материальных и духовных благ.</a:t>
            </a:r>
          </a:p>
          <a:p>
            <a:pPr marL="0" indent="182563">
              <a:buNone/>
            </a:pPr>
            <a:r>
              <a:rPr lang="ru-RU" b="1" dirty="0"/>
              <a:t>Трудовой потенциал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/>
              <a:t>трудовые возможности человека</a:t>
            </a:r>
            <a:r>
              <a:rPr lang="ru-RU" dirty="0" smtClean="0"/>
              <a:t>, трудового </a:t>
            </a:r>
            <a:r>
              <a:rPr lang="ru-RU" dirty="0"/>
              <a:t>коллектива, </a:t>
            </a:r>
            <a:r>
              <a:rPr lang="ru-RU" dirty="0" smtClean="0"/>
              <a:t>общества.</a:t>
            </a:r>
            <a:endParaRPr lang="ru-RU" dirty="0"/>
          </a:p>
          <a:p>
            <a:pPr marL="0" indent="182563">
              <a:buNone/>
            </a:pPr>
            <a:r>
              <a:rPr lang="ru-RU" b="1" dirty="0"/>
              <a:t>Трудовой потенциал человека </a:t>
            </a:r>
            <a:r>
              <a:rPr lang="ru-RU" dirty="0"/>
              <a:t>– это способности и </a:t>
            </a:r>
            <a:r>
              <a:rPr lang="ru-RU" dirty="0" smtClean="0"/>
              <a:t>возможности человека</a:t>
            </a:r>
            <a:r>
              <a:rPr lang="ru-RU" dirty="0"/>
              <a:t>, которые позволяют ему участвовать в трудовом процессе</a:t>
            </a:r>
            <a:r>
              <a:rPr lang="ru-RU" dirty="0" smtClean="0"/>
              <a:t>.</a:t>
            </a:r>
          </a:p>
          <a:p>
            <a:pPr marL="0" indent="182563">
              <a:buNone/>
            </a:pPr>
            <a:r>
              <a:rPr lang="ru-RU" dirty="0" smtClean="0"/>
              <a:t>Структура трудового потенциала не является однозначной.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Управление персоналом </a:t>
            </a:r>
            <a:r>
              <a:rPr lang="ru-RU" dirty="0"/>
              <a:t>– целенаправленная </a:t>
            </a:r>
            <a:r>
              <a:rPr lang="ru-RU" dirty="0" smtClean="0"/>
              <a:t>деятельность руководящего </a:t>
            </a:r>
            <a:r>
              <a:rPr lang="ru-RU" dirty="0"/>
              <a:t>состава организации, а также руководителей </a:t>
            </a:r>
            <a:r>
              <a:rPr lang="ru-RU" dirty="0" smtClean="0"/>
              <a:t>и специалистов </a:t>
            </a:r>
            <a:r>
              <a:rPr lang="ru-RU" dirty="0"/>
              <a:t>подразделений системы управления персоналом, которая </a:t>
            </a:r>
            <a:r>
              <a:rPr lang="ru-RU" dirty="0" smtClean="0"/>
              <a:t>включает </a:t>
            </a:r>
            <a:r>
              <a:rPr lang="ru-RU" dirty="0"/>
              <a:t>разработку концепции и стратегии принципов и </a:t>
            </a:r>
            <a:r>
              <a:rPr lang="ru-RU" dirty="0" smtClean="0"/>
              <a:t>методов управления </a:t>
            </a:r>
            <a:r>
              <a:rPr lang="ru-RU" dirty="0"/>
              <a:t>персоналом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Объект</a:t>
            </a:r>
            <a:r>
              <a:rPr lang="ru-RU" dirty="0" smtClean="0"/>
              <a:t> </a:t>
            </a:r>
            <a:r>
              <a:rPr lang="ru-RU" dirty="0"/>
              <a:t>этой науки </a:t>
            </a:r>
            <a:r>
              <a:rPr lang="ru-RU" dirty="0" smtClean="0"/>
              <a:t>- личности </a:t>
            </a:r>
            <a:r>
              <a:rPr lang="ru-RU" dirty="0"/>
              <a:t>и общности (формальные и неформальные группы, профессионально-квалифицированные и социальные группы, коллективы и организация в целом) в организации.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27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49545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/>
              <a:t>Классификация составляющих элементов </a:t>
            </a:r>
            <a:r>
              <a:rPr lang="ru-RU" sz="2400" dirty="0" smtClean="0"/>
              <a:t>трудового потенциала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3"/>
            <a:ext cx="6170204" cy="673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37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Уровни измерения трудового потенциала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177800">
              <a:buNone/>
            </a:pPr>
            <a:r>
              <a:rPr lang="ru-RU" b="1" dirty="0"/>
              <a:t>Трудовой потенциал на уровне общества или </a:t>
            </a:r>
            <a:r>
              <a:rPr lang="ru-RU" b="1" dirty="0" smtClean="0"/>
              <a:t>региона </a:t>
            </a:r>
            <a:r>
              <a:rPr lang="ru-RU" dirty="0" smtClean="0"/>
              <a:t>представляет </a:t>
            </a:r>
            <a:r>
              <a:rPr lang="ru-RU" dirty="0"/>
              <a:t>собой совокупные способности и </a:t>
            </a:r>
            <a:r>
              <a:rPr lang="ru-RU" dirty="0" smtClean="0"/>
              <a:t>возможности осуществлять </a:t>
            </a:r>
            <a:r>
              <a:rPr lang="ru-RU" dirty="0"/>
              <a:t>трудовую деятельность, как реальными </a:t>
            </a:r>
            <a:r>
              <a:rPr lang="ru-RU" dirty="0" smtClean="0"/>
              <a:t>трудовыми ресурсами</a:t>
            </a:r>
            <a:r>
              <a:rPr lang="ru-RU" dirty="0"/>
              <a:t>, так и потенциальными, не достигнувшими </a:t>
            </a:r>
            <a:r>
              <a:rPr lang="ru-RU" dirty="0" smtClean="0"/>
              <a:t>трудоспособного возраста</a:t>
            </a:r>
            <a:r>
              <a:rPr lang="ru-RU" dirty="0"/>
              <a:t>, а также лицами, перешедшими за границы этого возраста, </a:t>
            </a:r>
            <a:r>
              <a:rPr lang="ru-RU" dirty="0" smtClean="0"/>
              <a:t>но продолжающими </a:t>
            </a:r>
            <a:r>
              <a:rPr lang="ru-RU" dirty="0"/>
              <a:t>свою трудовую жизнь. Этот показатель </a:t>
            </a:r>
            <a:r>
              <a:rPr lang="ru-RU" dirty="0" smtClean="0"/>
              <a:t>можно охарактеризовать </a:t>
            </a:r>
            <a:r>
              <a:rPr lang="ru-RU" dirty="0"/>
              <a:t>как суммарный трудовой потенциал, </a:t>
            </a:r>
            <a:r>
              <a:rPr lang="ru-RU" dirty="0" smtClean="0"/>
              <a:t>оказывающий влияние </a:t>
            </a:r>
            <a:r>
              <a:rPr lang="ru-RU" dirty="0"/>
              <a:t>и на экономическую структуру общества. </a:t>
            </a:r>
          </a:p>
          <a:p>
            <a:pPr marL="0" indent="177800">
              <a:buNone/>
            </a:pPr>
            <a:r>
              <a:rPr lang="ru-RU" b="1" dirty="0" smtClean="0"/>
              <a:t>Трудовой </a:t>
            </a:r>
            <a:r>
              <a:rPr lang="ru-RU" b="1" dirty="0"/>
              <a:t>потенциал предприятия </a:t>
            </a:r>
            <a:r>
              <a:rPr lang="ru-RU" dirty="0"/>
              <a:t>складывается </a:t>
            </a:r>
            <a:r>
              <a:rPr lang="ru-RU" dirty="0" smtClean="0"/>
              <a:t>из потенциальных </a:t>
            </a:r>
            <a:r>
              <a:rPr lang="ru-RU" dirty="0"/>
              <a:t>способностей каждого работника и </a:t>
            </a:r>
            <a:r>
              <a:rPr lang="ru-RU" dirty="0" smtClean="0"/>
              <a:t>отражает предельную </a:t>
            </a:r>
            <a:r>
              <a:rPr lang="ru-RU" dirty="0"/>
              <a:t>возможность их участия в производственном процессе.</a:t>
            </a:r>
          </a:p>
          <a:p>
            <a:pPr marL="0" indent="177800">
              <a:buNone/>
            </a:pPr>
            <a:r>
              <a:rPr lang="ru-RU" b="1" dirty="0"/>
              <a:t>Трудовой потенциал работника </a:t>
            </a:r>
            <a:r>
              <a:rPr lang="ru-RU" dirty="0"/>
              <a:t>– это совокупность физических </a:t>
            </a:r>
            <a:r>
              <a:rPr lang="ru-RU" dirty="0" smtClean="0"/>
              <a:t>и духовных </a:t>
            </a:r>
            <a:r>
              <a:rPr lang="ru-RU" dirty="0"/>
              <a:t>качеств человека, определяющих возможность и границы </a:t>
            </a:r>
            <a:r>
              <a:rPr lang="ru-RU" dirty="0" smtClean="0"/>
              <a:t>его участия </a:t>
            </a:r>
            <a:r>
              <a:rPr lang="ru-RU" dirty="0"/>
              <a:t>в трудовой деятельности, способность достигать в </a:t>
            </a:r>
            <a:r>
              <a:rPr lang="ru-RU" dirty="0" smtClean="0"/>
              <a:t>заданных условиях </a:t>
            </a:r>
            <a:r>
              <a:rPr lang="ru-RU" dirty="0"/>
              <a:t>определенных результатов, а также совершенствоваться </a:t>
            </a:r>
            <a:r>
              <a:rPr lang="ru-RU" dirty="0" smtClean="0"/>
              <a:t>в процессе </a:t>
            </a:r>
            <a:r>
              <a:rPr lang="ru-RU" dirty="0"/>
              <a:t>труда.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7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трудового </a:t>
            </a:r>
            <a:r>
              <a:rPr lang="ru-RU" dirty="0" smtClean="0"/>
              <a:t>потенциала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Количественные </a:t>
            </a:r>
            <a:r>
              <a:rPr lang="ru-RU" b="1" i="1" dirty="0" smtClean="0"/>
              <a:t>характеристики</a:t>
            </a:r>
            <a:r>
              <a:rPr lang="ru-RU" dirty="0" smtClean="0"/>
              <a:t>: численность трудоспособного населения — трудовые ресурсы; количество рабочего времени, отрабатываемое трудоспособным населением.</a:t>
            </a:r>
          </a:p>
          <a:p>
            <a:pPr>
              <a:buNone/>
            </a:pPr>
            <a:r>
              <a:rPr lang="ru-RU" b="1" i="1" dirty="0" smtClean="0"/>
              <a:t>Качественные характеристики</a:t>
            </a:r>
            <a:r>
              <a:rPr lang="ru-RU" dirty="0" smtClean="0"/>
              <a:t>: состояние здоровья, развитие и физическая дееспособность трудоспособных членов общества, профессионально-квалифицированный уровень трудоспособного населения, социально-личностные характеристики.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Качественная оценка трудового потенциала определяется по степени его соответствия характеру и уровню решаемых субъектом управления задач.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i="1" dirty="0" err="1" smtClean="0"/>
              <a:t>R</a:t>
            </a:r>
            <a:r>
              <a:rPr lang="ru-RU" i="1" baseline="-25000" dirty="0" err="1" smtClean="0"/>
              <a:t>lr</a:t>
            </a:r>
            <a:r>
              <a:rPr lang="ru-RU" dirty="0" smtClean="0"/>
              <a:t> — имеющиеся в наличии трудовые ресурсы, человек;</a:t>
            </a:r>
          </a:p>
          <a:p>
            <a:pPr>
              <a:buNone/>
            </a:pPr>
            <a:r>
              <a:rPr lang="ru-RU" i="1" dirty="0" err="1" smtClean="0"/>
              <a:t>N</a:t>
            </a:r>
            <a:r>
              <a:rPr lang="ru-RU" i="1" baseline="-25000" dirty="0" err="1" smtClean="0"/>
              <a:t>lr</a:t>
            </a:r>
            <a:r>
              <a:rPr lang="ru-RU" dirty="0" smtClean="0"/>
              <a:t> — трудовые ресурсы, необходимые для решения данных задач, человек;</a:t>
            </a:r>
          </a:p>
          <a:p>
            <a:pPr>
              <a:buNone/>
            </a:pPr>
            <a:r>
              <a:rPr lang="ru-RU" i="1" dirty="0" smtClean="0"/>
              <a:t>D</a:t>
            </a:r>
            <a:r>
              <a:rPr lang="ru-RU" dirty="0" smtClean="0"/>
              <a:t> — величина отклонения от идеального состояния, в процентах, с соответствующим знаком; знак “плюс” свидетельствует о дефиците работников требуемого качества (</a:t>
            </a:r>
            <a:r>
              <a:rPr lang="ru-RU" dirty="0" err="1" smtClean="0"/>
              <a:t>трудонедостаточности</a:t>
            </a:r>
            <a:r>
              <a:rPr lang="ru-RU" dirty="0" smtClean="0"/>
              <a:t>), “минус” — об их избытке (</a:t>
            </a:r>
            <a:r>
              <a:rPr lang="ru-RU" dirty="0" err="1" smtClean="0"/>
              <a:t>трудоизбыточности</a:t>
            </a:r>
            <a:r>
              <a:rPr lang="ru-RU" dirty="0" smtClean="0"/>
              <a:t>); если D = 0, то качество трудового потенциала является оптимальным.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545" y="1752600"/>
            <a:ext cx="27847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16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Качественные характеристики трудового потенциала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– физический – это показатель эффективной работоспособности, состояния здоровья;</a:t>
            </a:r>
          </a:p>
          <a:p>
            <a:pPr>
              <a:buNone/>
            </a:pPr>
            <a:r>
              <a:rPr lang="ru-RU" dirty="0" smtClean="0"/>
              <a:t>– интеллектуальный – это показатель системы знаний и опыта подготовки квалифицированных кадров (образовательный и квалификационный состав трудовых ресурсов);</a:t>
            </a:r>
          </a:p>
          <a:p>
            <a:pPr>
              <a:buNone/>
            </a:pPr>
            <a:r>
              <a:rPr lang="ru-RU" dirty="0" smtClean="0"/>
              <a:t>– социальный – это показатель социального, психологического и нравственного состояния общества (социальная среда, справедливость и защищенность);</a:t>
            </a:r>
          </a:p>
          <a:p>
            <a:pPr>
              <a:buNone/>
            </a:pPr>
            <a:r>
              <a:rPr lang="ru-RU" dirty="0" smtClean="0"/>
              <a:t>– технико-технологический – этот показатель зависит от технической вооруженности.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35357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Качества, определяющие трудоспособность людей:</a:t>
            </a:r>
          </a:p>
          <a:p>
            <a:pPr lvl="0"/>
            <a:r>
              <a:rPr lang="ru-RU" dirty="0" smtClean="0"/>
              <a:t>Физическое состояние (здоровье, уровень заболеваемости);</a:t>
            </a:r>
          </a:p>
          <a:p>
            <a:pPr lvl="0"/>
            <a:r>
              <a:rPr lang="ru-RU" dirty="0" smtClean="0"/>
              <a:t>Психологический потенциал (по наличию антиобщественных явлений, стачек, забастовок);</a:t>
            </a:r>
          </a:p>
          <a:p>
            <a:pPr lvl="0"/>
            <a:r>
              <a:rPr lang="ru-RU" dirty="0" smtClean="0"/>
              <a:t>Нравственный потенциал (по уровню преступности, семейности, разводов).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Применительно к обществу трудовой потенциал определяется: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i="1" dirty="0" err="1" smtClean="0"/>
              <a:t>Ф</a:t>
            </a:r>
            <a:r>
              <a:rPr lang="ru-RU" i="1" baseline="-25000" dirty="0" err="1" smtClean="0"/>
              <a:t>п.общ</a:t>
            </a:r>
            <a:r>
              <a:rPr lang="ru-RU" baseline="-25000" dirty="0" smtClean="0"/>
              <a:t> </a:t>
            </a:r>
            <a:r>
              <a:rPr lang="ru-RU" dirty="0" smtClean="0"/>
              <a:t>– потенциальный фонд рабочего времени общества, ч. Он определяется:</a:t>
            </a:r>
          </a:p>
          <a:p>
            <a:pPr>
              <a:buNone/>
            </a:pPr>
            <a:r>
              <a:rPr lang="ru-RU" dirty="0" smtClean="0"/>
              <a:t>– численность населения, способного участвовать в общественном производстве, по группам;</a:t>
            </a:r>
          </a:p>
          <a:p>
            <a:pPr>
              <a:buNone/>
            </a:pPr>
            <a:r>
              <a:rPr lang="ru-RU" i="1" dirty="0" err="1" smtClean="0"/>
              <a:t>Т</a:t>
            </a:r>
            <a:r>
              <a:rPr lang="ru-RU" i="1" baseline="-25000" dirty="0" err="1" smtClean="0"/>
              <a:t>р</a:t>
            </a:r>
            <a:r>
              <a:rPr lang="ru-RU" dirty="0" smtClean="0"/>
              <a:t> – законодательно установленная величина времени работы по графику работников в течение календарного периода (год, квартал, месяц). 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1752600"/>
            <a:ext cx="26978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8398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929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Среди ведущих показателей, определяющих ИРЧП (индекс развития человеческого потенциала) , выделяют три:</a:t>
            </a:r>
          </a:p>
          <a:p>
            <a:pPr>
              <a:buNone/>
            </a:pPr>
            <a:r>
              <a:rPr lang="ru-RU" i="1" dirty="0" err="1" smtClean="0"/>
              <a:t>П</a:t>
            </a:r>
            <a:r>
              <a:rPr lang="ru-RU" i="1" baseline="-25000" dirty="0" err="1" smtClean="0"/>
              <a:t>ж</a:t>
            </a:r>
            <a:r>
              <a:rPr lang="ru-RU" dirty="0" smtClean="0"/>
              <a:t> – ожидаемая продолжительность жизни (годы жизни);</a:t>
            </a:r>
          </a:p>
          <a:p>
            <a:pPr>
              <a:buNone/>
            </a:pPr>
            <a:r>
              <a:rPr lang="ru-RU" i="1" dirty="0" err="1" smtClean="0"/>
              <a:t>У</a:t>
            </a:r>
            <a:r>
              <a:rPr lang="ru-RU" i="1" baseline="-25000" dirty="0" err="1" smtClean="0"/>
              <a:t>обр</a:t>
            </a:r>
            <a:r>
              <a:rPr lang="ru-RU" dirty="0" smtClean="0"/>
              <a:t> – уровень образования (годы обучения);</a:t>
            </a:r>
          </a:p>
          <a:p>
            <a:pPr>
              <a:buNone/>
            </a:pPr>
            <a:r>
              <a:rPr lang="ru-RU" i="1" dirty="0" smtClean="0"/>
              <a:t>ВВП </a:t>
            </a:r>
            <a:r>
              <a:rPr lang="ru-RU" dirty="0" smtClean="0"/>
              <a:t>– реальный душевой внутренний валовой продукт (ВВП).</a:t>
            </a:r>
          </a:p>
          <a:p>
            <a:pPr>
              <a:buNone/>
            </a:pPr>
            <a:r>
              <a:rPr lang="ru-RU" dirty="0" smtClean="0"/>
              <a:t>Они отражают три главных качества:</a:t>
            </a:r>
          </a:p>
          <a:p>
            <a:pPr>
              <a:buNone/>
            </a:pPr>
            <a:r>
              <a:rPr lang="ru-RU" dirty="0" smtClean="0"/>
              <a:t>а) здоровую жизнь;</a:t>
            </a:r>
          </a:p>
          <a:p>
            <a:pPr>
              <a:buNone/>
            </a:pPr>
            <a:r>
              <a:rPr lang="ru-RU" dirty="0" smtClean="0"/>
              <a:t>б) уровень знаний;</a:t>
            </a:r>
          </a:p>
          <a:p>
            <a:pPr>
              <a:buNone/>
            </a:pPr>
            <a:r>
              <a:rPr lang="ru-RU" dirty="0" smtClean="0"/>
              <a:t>в) уровень жизни.</a:t>
            </a:r>
          </a:p>
          <a:p>
            <a:pPr>
              <a:buNone/>
            </a:pPr>
            <a:r>
              <a:rPr lang="ru-RU" dirty="0" smtClean="0"/>
              <a:t>Таким образом, трудовой потенциал можно определить как трудовые ресурсы в качественном измерении.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289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Трудовой </a:t>
            </a:r>
            <a:r>
              <a:rPr lang="ru-RU" dirty="0" smtClean="0"/>
              <a:t>потенциал работника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совокупность качеств человека, определяющих возможность и границы его участия в трудовой деятельности:</a:t>
            </a:r>
          </a:p>
          <a:p>
            <a:pPr>
              <a:buNone/>
            </a:pPr>
            <a:r>
              <a:rPr lang="ru-RU" dirty="0" smtClean="0"/>
              <a:t>- возраст;</a:t>
            </a:r>
          </a:p>
          <a:p>
            <a:pPr>
              <a:buNone/>
            </a:pPr>
            <a:r>
              <a:rPr lang="ru-RU" dirty="0" smtClean="0"/>
              <a:t>- физическое и психическое здоровье;</a:t>
            </a:r>
          </a:p>
          <a:p>
            <a:pPr>
              <a:buNone/>
            </a:pPr>
            <a:r>
              <a:rPr lang="ru-RU" dirty="0" smtClean="0"/>
              <a:t>- личностные характеристики;</a:t>
            </a:r>
          </a:p>
          <a:p>
            <a:pPr>
              <a:buNone/>
            </a:pPr>
            <a:r>
              <a:rPr lang="ru-RU" dirty="0" smtClean="0"/>
              <a:t>- общеобразовательная и профессиональная подготовка;</a:t>
            </a:r>
          </a:p>
          <a:p>
            <a:pPr>
              <a:buNone/>
            </a:pPr>
            <a:r>
              <a:rPr lang="ru-RU" dirty="0" smtClean="0"/>
              <a:t>- способность профессионального роста;</a:t>
            </a:r>
          </a:p>
          <a:p>
            <a:pPr>
              <a:buNone/>
            </a:pPr>
            <a:r>
              <a:rPr lang="ru-RU" dirty="0" smtClean="0"/>
              <a:t>- отношение к труду;</a:t>
            </a:r>
          </a:p>
          <a:p>
            <a:pPr>
              <a:buNone/>
            </a:pPr>
            <a:r>
              <a:rPr lang="ru-RU" dirty="0" smtClean="0"/>
              <a:t>- стаж работы по специальности;</a:t>
            </a:r>
          </a:p>
          <a:p>
            <a:pPr>
              <a:buNone/>
            </a:pPr>
            <a:r>
              <a:rPr lang="ru-RU" dirty="0" smtClean="0"/>
              <a:t>- семейное положение.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94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Трудовой потенциал работника включает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i="1" dirty="0" smtClean="0"/>
              <a:t>психофизиологический потенциал</a:t>
            </a:r>
            <a:r>
              <a:rPr lang="ru-RU" dirty="0" smtClean="0"/>
              <a:t> — способности и склонности человека, состояние его здоровья, работоспособность, выносливость, тип нервной системы и т.п.;</a:t>
            </a:r>
            <a:endParaRPr lang="ru-RU" sz="2000" dirty="0" smtClean="0"/>
          </a:p>
          <a:p>
            <a:pPr lvl="1"/>
            <a:r>
              <a:rPr lang="ru-RU" b="1" i="1" dirty="0" smtClean="0"/>
              <a:t>квалификационный потенциал</a:t>
            </a:r>
            <a:r>
              <a:rPr lang="ru-RU" dirty="0" smtClean="0"/>
              <a:t> — объем, глубину и разносто­ронность общих и специальных знаний, трудовых навыков и умений, обусловливающих способность работника к труду определенного со­держания и сложности;</a:t>
            </a:r>
            <a:endParaRPr lang="ru-RU" sz="2000" dirty="0" smtClean="0"/>
          </a:p>
          <a:p>
            <a:pPr lvl="1"/>
            <a:r>
              <a:rPr lang="ru-RU" b="1" i="1" dirty="0" smtClean="0"/>
              <a:t>личностный потенциал</a:t>
            </a:r>
            <a:r>
              <a:rPr lang="ru-RU" dirty="0" smtClean="0"/>
              <a:t> — уровень гражданского сознания и со­циальной зрелости, степень усвоения работником норм отношения к труду, ценностные ориентации, интересы, потребности в сфере труда.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17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управления </a:t>
            </a:r>
            <a:r>
              <a:rPr lang="ru-RU" dirty="0" smtClean="0"/>
              <a:t>персоналом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управление </a:t>
            </a:r>
            <a:r>
              <a:rPr lang="ru-RU" dirty="0"/>
              <a:t>персоналом непосредственно </a:t>
            </a:r>
            <a:r>
              <a:rPr lang="ru-RU" b="1" i="1" dirty="0"/>
              <a:t>влияет на </a:t>
            </a:r>
            <a:r>
              <a:rPr lang="ru-RU" b="1" i="1" dirty="0" smtClean="0"/>
              <a:t>капитализацию (</a:t>
            </a:r>
            <a:r>
              <a:rPr lang="ru-RU" b="1" i="1" dirty="0"/>
              <a:t>стоимость) компании</a:t>
            </a:r>
            <a:r>
              <a:rPr lang="ru-RU" dirty="0"/>
              <a:t>. Растет доля нематериальных активов (бренд</a:t>
            </a:r>
            <a:r>
              <a:rPr lang="ru-RU" dirty="0" smtClean="0"/>
              <a:t>, интеллектуальный </a:t>
            </a:r>
            <a:r>
              <a:rPr lang="ru-RU" dirty="0"/>
              <a:t>потенциал персонала, кадровая политика) в </a:t>
            </a:r>
            <a:r>
              <a:rPr lang="ru-RU" dirty="0" smtClean="0"/>
              <a:t>общей сумме </a:t>
            </a:r>
            <a:r>
              <a:rPr lang="ru-RU" dirty="0"/>
              <a:t>активов </a:t>
            </a:r>
            <a:r>
              <a:rPr lang="ru-RU" dirty="0" smtClean="0"/>
              <a:t>организации;</a:t>
            </a:r>
            <a:endParaRPr lang="ru-RU" dirty="0"/>
          </a:p>
          <a:p>
            <a:r>
              <a:rPr lang="ru-RU" dirty="0" smtClean="0"/>
              <a:t>управление </a:t>
            </a:r>
            <a:r>
              <a:rPr lang="ru-RU" dirty="0"/>
              <a:t>персоналом как важнейшая «внутренняя компетенция</a:t>
            </a:r>
            <a:r>
              <a:rPr lang="ru-RU" dirty="0" smtClean="0"/>
              <a:t>» организации </a:t>
            </a:r>
            <a:r>
              <a:rPr lang="ru-RU" dirty="0"/>
              <a:t>является одним из факторов, </a:t>
            </a:r>
            <a:r>
              <a:rPr lang="ru-RU" b="1" i="1" dirty="0"/>
              <a:t>обеспечивающих лидерство </a:t>
            </a:r>
            <a:r>
              <a:rPr lang="ru-RU" b="1" i="1" dirty="0" smtClean="0"/>
              <a:t>в конкурентной </a:t>
            </a:r>
            <a:r>
              <a:rPr lang="ru-RU" b="1" i="1" dirty="0"/>
              <a:t>борьбе</a:t>
            </a:r>
            <a:r>
              <a:rPr lang="ru-RU" dirty="0"/>
              <a:t>, поскольку выдвигается в число </a:t>
            </a:r>
            <a:r>
              <a:rPr lang="ru-RU" dirty="0" smtClean="0"/>
              <a:t>важнейших конкурентных </a:t>
            </a:r>
            <a:r>
              <a:rPr lang="ru-RU" dirty="0"/>
              <a:t>преимуществ организации, становится гарантией </a:t>
            </a:r>
            <a:r>
              <a:rPr lang="ru-RU" dirty="0" smtClean="0"/>
              <a:t>ее успеха </a:t>
            </a:r>
            <a:r>
              <a:rPr lang="ru-RU" dirty="0"/>
              <a:t>и выживаемости в условиях усиления </a:t>
            </a:r>
            <a:r>
              <a:rPr lang="ru-RU" dirty="0" smtClean="0"/>
              <a:t>конкуренции;</a:t>
            </a:r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оценкам ряда специалистов, именно управление </a:t>
            </a:r>
            <a:r>
              <a:rPr lang="ru-RU" dirty="0" smtClean="0"/>
              <a:t>персоналом позволяет </a:t>
            </a:r>
            <a:r>
              <a:rPr lang="ru-RU" dirty="0"/>
              <a:t>компаниям </a:t>
            </a:r>
            <a:r>
              <a:rPr lang="ru-RU" b="1" i="1" dirty="0"/>
              <a:t>переходить</a:t>
            </a:r>
            <a:r>
              <a:rPr lang="ru-RU" dirty="0"/>
              <a:t> из числа хороших, </a:t>
            </a:r>
            <a:r>
              <a:rPr lang="ru-RU" dirty="0" smtClean="0"/>
              <a:t>успешно работающих</a:t>
            </a:r>
            <a:r>
              <a:rPr lang="ru-RU" dirty="0"/>
              <a:t>, </a:t>
            </a:r>
            <a:r>
              <a:rPr lang="ru-RU" b="1" i="1" dirty="0"/>
              <a:t>в число лидирующих </a:t>
            </a:r>
            <a:r>
              <a:rPr lang="ru-RU" dirty="0"/>
              <a:t>в определенном сегменте рынка.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31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Мотивационная модель (пирамида) </a:t>
            </a:r>
            <a:r>
              <a:rPr lang="ru-RU" dirty="0" err="1" smtClean="0"/>
              <a:t>Маслоу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189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Структура личностного потенциала</a:t>
            </a:r>
            <a:r>
              <a:rPr lang="ru-RU" dirty="0" smtClean="0"/>
              <a:t> включает в себя следующие основные элементы:</a:t>
            </a:r>
          </a:p>
          <a:p>
            <a:pPr>
              <a:buNone/>
            </a:pPr>
            <a:r>
              <a:rPr lang="ru-RU" dirty="0" smtClean="0"/>
              <a:t>- способность к сотрудничеству, коллективной организации и взаимодействию (коммуникативный потенциал);</a:t>
            </a:r>
          </a:p>
          <a:p>
            <a:pPr>
              <a:buFontTx/>
              <a:buChar char="-"/>
            </a:pPr>
            <a:r>
              <a:rPr lang="ru-RU" dirty="0" smtClean="0"/>
              <a:t>творческие </a:t>
            </a:r>
            <a:r>
              <a:rPr lang="ru-RU" dirty="0" smtClean="0"/>
              <a:t>способности (творческий потенциал);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ценностно-мотивационные </a:t>
            </a:r>
            <a:r>
              <a:rPr lang="ru-RU" dirty="0" smtClean="0"/>
              <a:t>свойства (идейно-мировоззренческий и нравственный потенциал).</a:t>
            </a:r>
          </a:p>
          <a:p>
            <a:pPr>
              <a:buNone/>
            </a:pPr>
            <a:r>
              <a:rPr lang="ru-RU" dirty="0" smtClean="0"/>
              <a:t>Оценка трудового потенциала работника должна предусматривать определение количества, качества, соответствия и меры использования этого потенциала в целях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26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кадровой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кадры, персонал являются творцами и производителями материальных и духовных ценностей, субъектами управления общественными процессами;</a:t>
            </a:r>
          </a:p>
          <a:p>
            <a:pPr>
              <a:buNone/>
            </a:pPr>
            <a:r>
              <a:rPr lang="ru-RU" dirty="0" smtClean="0"/>
              <a:t>- многоаспектность кадровой проблемы, необходимость учета и использования для ее решения организационно-управленческих, социально-экономических, правовых, нравственных и психологических знаний и умений; </a:t>
            </a:r>
          </a:p>
          <a:p>
            <a:pPr>
              <a:buNone/>
            </a:pPr>
            <a:r>
              <a:rPr lang="ru-RU" dirty="0" smtClean="0"/>
              <a:t>- необходимость применения новых подходов в соответствии с обновлением всей политики Российской Федерации, учета отечественного и зарубежного опыта. </a:t>
            </a:r>
          </a:p>
        </p:txBody>
      </p:sp>
    </p:spTree>
    <p:extLst>
      <p:ext uri="{BB962C8B-B14F-4D97-AF65-F5344CB8AC3E}">
        <p14:creationId xmlns:p14="http://schemas.microsoft.com/office/powerpoint/2010/main" val="818659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ru-RU" dirty="0"/>
              <a:t>. Интеллектуальный капитал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273050">
              <a:buNone/>
            </a:pPr>
            <a:r>
              <a:rPr lang="ru-RU" b="1" dirty="0"/>
              <a:t>Интеллектуальный </a:t>
            </a:r>
            <a:r>
              <a:rPr lang="ru-RU" b="1" dirty="0" smtClean="0"/>
              <a:t>капитал  </a:t>
            </a:r>
            <a:r>
              <a:rPr lang="ru-RU" dirty="0"/>
              <a:t>– это знания, информация, опыт</a:t>
            </a:r>
            <a:r>
              <a:rPr lang="ru-RU" dirty="0" smtClean="0"/>
              <a:t>, организационные </a:t>
            </a:r>
            <a:r>
              <a:rPr lang="ru-RU" dirty="0"/>
              <a:t>возможности, информационные каналы, </a:t>
            </a:r>
            <a:r>
              <a:rPr lang="ru-RU" dirty="0" smtClean="0"/>
              <a:t>которые можно </a:t>
            </a:r>
            <a:r>
              <a:rPr lang="ru-RU" dirty="0"/>
              <a:t>использовать, чтобы создавать богатство. </a:t>
            </a: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Интеллектуальный капитал </a:t>
            </a:r>
            <a:r>
              <a:rPr lang="ru-RU" dirty="0"/>
              <a:t>– это знания, которые могут быть конвертированы в стоимость</a:t>
            </a:r>
            <a:r>
              <a:rPr lang="ru-RU" dirty="0" smtClean="0"/>
              <a:t>, другими </a:t>
            </a:r>
            <a:r>
              <a:rPr lang="ru-RU" dirty="0"/>
              <a:t>словами, это сумма всего того, что знают и чем </a:t>
            </a:r>
            <a:r>
              <a:rPr lang="ru-RU" dirty="0" smtClean="0"/>
              <a:t>обладают работники </a:t>
            </a:r>
            <a:r>
              <a:rPr lang="ru-RU" dirty="0"/>
              <a:t>и что формирует конкурентоспособность организации.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69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Структура интеллектуального </a:t>
            </a:r>
            <a:r>
              <a:rPr lang="ru-RU" sz="3600" dirty="0" smtClean="0"/>
              <a:t>капитала →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44816" cy="52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9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Человеческий капитал </a:t>
            </a:r>
            <a:r>
              <a:rPr lang="ru-RU" dirty="0"/>
              <a:t>– та часть интеллектуального капитала</a:t>
            </a:r>
            <a:r>
              <a:rPr lang="ru-RU" dirty="0" smtClean="0"/>
              <a:t>, которая </a:t>
            </a:r>
            <a:r>
              <a:rPr lang="ru-RU" dirty="0"/>
              <a:t>имеет непосредственное отношение к человеку. Это знания</a:t>
            </a:r>
            <a:r>
              <a:rPr lang="ru-RU" dirty="0" smtClean="0"/>
              <a:t>, практические </a:t>
            </a:r>
            <a:r>
              <a:rPr lang="ru-RU" dirty="0"/>
              <a:t>навыки, творческие и мыслительные способности людей, </a:t>
            </a:r>
            <a:r>
              <a:rPr lang="ru-RU" dirty="0" smtClean="0"/>
              <a:t>их моральные </a:t>
            </a:r>
            <a:r>
              <a:rPr lang="ru-RU" dirty="0"/>
              <a:t>ценности, культура труда. Человеческий капитал важен </a:t>
            </a:r>
            <a:r>
              <a:rPr lang="ru-RU" dirty="0" smtClean="0"/>
              <a:t>при проведении </a:t>
            </a:r>
            <a:r>
              <a:rPr lang="ru-RU" dirty="0"/>
              <a:t>инноваций и любого обновления.</a:t>
            </a:r>
          </a:p>
          <a:p>
            <a:r>
              <a:rPr lang="ru-RU" b="1" dirty="0"/>
              <a:t>Организационный капитал </a:t>
            </a:r>
            <a:r>
              <a:rPr lang="ru-RU" dirty="0"/>
              <a:t>– та часть интеллектуального капитала</a:t>
            </a:r>
            <a:r>
              <a:rPr lang="ru-RU" dirty="0" smtClean="0"/>
              <a:t>, которая </a:t>
            </a:r>
            <a:r>
              <a:rPr lang="ru-RU" dirty="0"/>
              <a:t>имеет отношение к организации в целом. Это процедуры</a:t>
            </a:r>
            <a:r>
              <a:rPr lang="ru-RU" dirty="0" smtClean="0"/>
              <a:t>, технологии</a:t>
            </a:r>
            <a:r>
              <a:rPr lang="ru-RU" dirty="0"/>
              <a:t>, системы управления, техническое и </a:t>
            </a:r>
            <a:r>
              <a:rPr lang="ru-RU" dirty="0" smtClean="0"/>
              <a:t>программное обеспечение</a:t>
            </a:r>
            <a:r>
              <a:rPr lang="ru-RU" dirty="0"/>
              <a:t>, </a:t>
            </a:r>
            <a:r>
              <a:rPr lang="ru-RU" dirty="0" err="1"/>
              <a:t>оргструктура</a:t>
            </a:r>
            <a:r>
              <a:rPr lang="ru-RU" dirty="0"/>
              <a:t>, патенты, брэнды, культура организации</a:t>
            </a:r>
            <a:r>
              <a:rPr lang="ru-RU" dirty="0" smtClean="0"/>
              <a:t>, отношения </a:t>
            </a:r>
            <a:r>
              <a:rPr lang="ru-RU" dirty="0"/>
              <a:t>с клиентами. Организационный капитал – </a:t>
            </a:r>
            <a:r>
              <a:rPr lang="ru-RU" dirty="0" smtClean="0"/>
              <a:t>это организационные </a:t>
            </a:r>
            <a:r>
              <a:rPr lang="ru-RU" dirty="0"/>
              <a:t>возможности фирмы ответить на требования рынка</a:t>
            </a:r>
            <a:r>
              <a:rPr lang="ru-RU" dirty="0" smtClean="0"/>
              <a:t>. Организационный капитал </a:t>
            </a:r>
            <a:r>
              <a:rPr lang="ru-RU" dirty="0"/>
              <a:t>в большей степени является собственностью компании и </a:t>
            </a:r>
            <a:r>
              <a:rPr lang="ru-RU" dirty="0" smtClean="0"/>
              <a:t>может быть </a:t>
            </a:r>
            <a:r>
              <a:rPr lang="ru-RU" dirty="0"/>
              <a:t>относительно самостоятельным объектом купли–продажи. </a:t>
            </a:r>
            <a:endParaRPr lang="ru-RU" dirty="0" smtClean="0"/>
          </a:p>
          <a:p>
            <a:r>
              <a:rPr lang="ru-RU" b="1" dirty="0"/>
              <a:t>Потребительский или клиентский капитал </a:t>
            </a:r>
            <a:r>
              <a:rPr lang="ru-RU" dirty="0"/>
              <a:t>– это капитал, который складывается из связей и устойчивых отношений с клиентами и потребителями. Одна из главных целей формирования потребительского капитала – создание такой структуры, которая позволяет потребителю продуктивно общаться с персоналом компании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9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Другая классификация 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Ряд авторов использует несколько иную классификацию состава интеллектуального капитала, подразделяя его на внутреннюю и внешнюю структуру, а также на компетенцию персонала. При этом имеется четкое соответствие между этими способами определения структуры интеллектуального капитала. Организационному капиталу соответствует внутренняя структура, потребительскому капиталу – внешняя структура, а человеческому капиталу – компетенция персонала. Конкретное наполнение этих терминов выглядит следующим образом:</a:t>
            </a:r>
          </a:p>
          <a:p>
            <a:pPr marL="0" indent="355600">
              <a:buNone/>
            </a:pPr>
            <a:r>
              <a:rPr lang="ru-RU" b="1" dirty="0" smtClean="0"/>
              <a:t>Компетенция сотрудников </a:t>
            </a:r>
            <a:r>
              <a:rPr lang="ru-RU" dirty="0" smtClean="0"/>
              <a:t>– это способность действовать в разнообразных ситуациях, образование, квалификация, умения и навыки, опыт, энергия, отношение к работе, к клиентам, уровень общей культуры.</a:t>
            </a:r>
          </a:p>
          <a:p>
            <a:pPr marL="0" indent="355600">
              <a:buNone/>
            </a:pPr>
            <a:r>
              <a:rPr lang="ru-RU" b="1" dirty="0" smtClean="0"/>
              <a:t>Внутренние структуры </a:t>
            </a:r>
            <a:r>
              <a:rPr lang="ru-RU" dirty="0" smtClean="0"/>
              <a:t>– это патенты, концепции, ноу-хау, авторские права, компьютерные и административные системы, системы сетевого взаимодействия, </a:t>
            </a:r>
            <a:r>
              <a:rPr lang="ru-RU" dirty="0" err="1" smtClean="0"/>
              <a:t>оргструктура</a:t>
            </a:r>
            <a:r>
              <a:rPr lang="ru-RU" dirty="0" smtClean="0"/>
              <a:t>, культура организации. </a:t>
            </a:r>
          </a:p>
          <a:p>
            <a:pPr marL="0" indent="355600">
              <a:buNone/>
            </a:pPr>
            <a:r>
              <a:rPr lang="ru-RU" b="1" dirty="0"/>
              <a:t>Внешние структуры </a:t>
            </a:r>
            <a:r>
              <a:rPr lang="ru-RU" dirty="0"/>
              <a:t>– это отношения с потребителями</a:t>
            </a:r>
            <a:r>
              <a:rPr lang="ru-RU" dirty="0" smtClean="0"/>
              <a:t>, поставщиками</a:t>
            </a:r>
            <a:r>
              <a:rPr lang="ru-RU" dirty="0"/>
              <a:t>, конкурентами, местными сообществами, брэнды, </a:t>
            </a:r>
            <a:r>
              <a:rPr lang="ru-RU" dirty="0" smtClean="0"/>
              <a:t>торговые марки</a:t>
            </a:r>
            <a:r>
              <a:rPr lang="ru-RU" dirty="0"/>
              <a:t>, имидж организации.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64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Оценка </a:t>
            </a:r>
            <a:r>
              <a:rPr lang="ru-RU" sz="3600" dirty="0"/>
              <a:t>величины</a:t>
            </a:r>
            <a:br>
              <a:rPr lang="ru-RU" sz="3600" dirty="0"/>
            </a:br>
            <a:r>
              <a:rPr lang="ru-RU" sz="3600" dirty="0"/>
              <a:t>интеллектуального капитала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 </a:t>
            </a:r>
            <a:r>
              <a:rPr lang="ru-RU" dirty="0" smtClean="0"/>
              <a:t>= </a:t>
            </a:r>
            <a:r>
              <a:rPr lang="en-US" dirty="0" smtClean="0"/>
              <a:t>P</a:t>
            </a:r>
            <a:r>
              <a:rPr lang="ru-RU" dirty="0" smtClean="0"/>
              <a:t> /</a:t>
            </a:r>
            <a:r>
              <a:rPr lang="en-US" dirty="0" smtClean="0"/>
              <a:t>C</a:t>
            </a:r>
            <a:r>
              <a:rPr lang="ru-RU" dirty="0" smtClean="0"/>
              <a:t>, где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q - коэффициент </a:t>
            </a:r>
            <a:r>
              <a:rPr lang="ru-RU" dirty="0" err="1" smtClean="0"/>
              <a:t>Тобина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 — рыночная стоимость активов компании (рыночная капитализация</a:t>
            </a:r>
            <a:r>
              <a:rPr lang="ru-RU" dirty="0" smtClean="0"/>
              <a:t>),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— восстановительная стоимость активов компании, равная </a:t>
            </a:r>
            <a:r>
              <a:rPr lang="ru-RU" dirty="0" smtClean="0"/>
              <a:t>сумме расходов</a:t>
            </a:r>
            <a:r>
              <a:rPr lang="ru-RU" dirty="0"/>
              <a:t>, необходимых для приобретения всех активов фирмы по </a:t>
            </a:r>
            <a:r>
              <a:rPr lang="ru-RU" dirty="0" smtClean="0"/>
              <a:t>текущим ценам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Если рыночная стоимость активов совпадает с </a:t>
            </a:r>
            <a:r>
              <a:rPr lang="ru-RU" dirty="0" smtClean="0"/>
              <a:t>балансовой стоимостью </a:t>
            </a:r>
            <a:r>
              <a:rPr lang="ru-RU" dirty="0"/>
              <a:t>активов компании, коэффициент </a:t>
            </a:r>
            <a:r>
              <a:rPr lang="ru-RU" dirty="0" err="1"/>
              <a:t>Тобина</a:t>
            </a:r>
            <a:r>
              <a:rPr lang="ru-RU" dirty="0"/>
              <a:t> q = 1.</a:t>
            </a:r>
          </a:p>
          <a:p>
            <a:pPr marL="0" indent="0">
              <a:buNone/>
            </a:pPr>
            <a:r>
              <a:rPr lang="ru-RU" dirty="0"/>
              <a:t>Если Коэффициент </a:t>
            </a:r>
            <a:r>
              <a:rPr lang="ru-RU" dirty="0" err="1"/>
              <a:t>Тобина</a:t>
            </a:r>
            <a:r>
              <a:rPr lang="ru-RU" dirty="0"/>
              <a:t> q &gt; 1, значит рыночная </a:t>
            </a:r>
            <a:r>
              <a:rPr lang="ru-RU" dirty="0" smtClean="0"/>
              <a:t>стоимость превышает </a:t>
            </a:r>
            <a:r>
              <a:rPr lang="ru-RU" dirty="0"/>
              <a:t>балансовую стоимость активов компании. Это значит, </a:t>
            </a:r>
            <a:r>
              <a:rPr lang="ru-RU" dirty="0" smtClean="0"/>
              <a:t>что рыночная </a:t>
            </a:r>
            <a:r>
              <a:rPr lang="ru-RU" dirty="0"/>
              <a:t>стоимость отражает некоторые неизмеримые или </a:t>
            </a:r>
            <a:r>
              <a:rPr lang="ru-RU" dirty="0" smtClean="0"/>
              <a:t>не поддающиеся </a:t>
            </a:r>
            <a:r>
              <a:rPr lang="ru-RU" dirty="0"/>
              <a:t>учёту активы компании. Высокое значение </a:t>
            </a:r>
            <a:r>
              <a:rPr lang="ru-RU" dirty="0" smtClean="0"/>
              <a:t>коэффициента </a:t>
            </a:r>
            <a:r>
              <a:rPr lang="ru-RU" dirty="0" err="1" smtClean="0"/>
              <a:t>Тобина</a:t>
            </a:r>
            <a:r>
              <a:rPr lang="ru-RU" dirty="0" smtClean="0"/>
              <a:t> </a:t>
            </a:r>
            <a:r>
              <a:rPr lang="ru-RU" dirty="0"/>
              <a:t>(q) подталкивает инвесторов к решению больше вкладывать </a:t>
            </a:r>
            <a:r>
              <a:rPr lang="ru-RU" dirty="0" smtClean="0"/>
              <a:t>в капитал </a:t>
            </a:r>
            <a:r>
              <a:rPr lang="ru-RU" dirty="0"/>
              <a:t>данной компании, потому что он стоит дороже, чем за </a:t>
            </a:r>
            <a:r>
              <a:rPr lang="ru-RU" dirty="0" smtClean="0"/>
              <a:t>него заплачено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05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Нефинансовые </a:t>
            </a:r>
            <a:r>
              <a:rPr lang="ru-RU" dirty="0" smtClean="0"/>
              <a:t>оценки 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Инвесторов </a:t>
            </a:r>
            <a:r>
              <a:rPr lang="ru-RU" dirty="0"/>
              <a:t>на фондовом </a:t>
            </a:r>
            <a:r>
              <a:rPr lang="ru-RU" dirty="0" smtClean="0"/>
              <a:t>рынке интересует: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Качество менеджмента.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Результативность совершенствования продуктов.</a:t>
            </a:r>
          </a:p>
          <a:p>
            <a:pPr marL="0" indent="0">
              <a:buNone/>
            </a:pPr>
            <a:r>
              <a:rPr lang="ru-RU" dirty="0"/>
              <a:t>• Сила маркетинговой позиции.</a:t>
            </a:r>
          </a:p>
          <a:p>
            <a:pPr marL="0" indent="0">
              <a:buNone/>
            </a:pPr>
            <a:r>
              <a:rPr lang="ru-RU" dirty="0"/>
              <a:t>• Корпоративная культура: способность привлекать талантливых</a:t>
            </a:r>
          </a:p>
          <a:p>
            <a:pPr marL="0" indent="0">
              <a:buNone/>
            </a:pPr>
            <a:r>
              <a:rPr lang="ru-RU" dirty="0"/>
              <a:t>людей, качество системы оплаты труда, текучесть персонала,</a:t>
            </a:r>
          </a:p>
          <a:p>
            <a:pPr marL="0" indent="0">
              <a:buNone/>
            </a:pPr>
            <a:r>
              <a:rPr lang="ru-RU" dirty="0"/>
              <a:t>навыки персонала, тренинги и образование.</a:t>
            </a:r>
          </a:p>
          <a:p>
            <a:pPr marL="0" indent="0">
              <a:buNone/>
            </a:pPr>
            <a:r>
              <a:rPr lang="ru-RU" dirty="0"/>
              <a:t>• Политика оплаты труда в отношении высшего менеджмента.</a:t>
            </a:r>
          </a:p>
          <a:p>
            <a:pPr marL="0" indent="0">
              <a:buNone/>
            </a:pPr>
            <a:r>
              <a:rPr lang="ru-RU" dirty="0"/>
              <a:t>• Качество коммуникаций с инвесторами.</a:t>
            </a:r>
          </a:p>
          <a:p>
            <a:pPr marL="0" indent="0">
              <a:buNone/>
            </a:pPr>
            <a:r>
              <a:rPr lang="ru-RU" dirty="0"/>
              <a:t>• Качество продуктов и услуг.</a:t>
            </a:r>
          </a:p>
          <a:p>
            <a:pPr marL="0" indent="0">
              <a:buNone/>
            </a:pPr>
            <a:r>
              <a:rPr lang="ru-RU" dirty="0"/>
              <a:t>• Удовлетворение потребностей клиентов.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936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Показатели </a:t>
            </a:r>
            <a:r>
              <a:rPr lang="ru-RU" sz="3200" dirty="0"/>
              <a:t>оценки человеческого капитала (</a:t>
            </a:r>
            <a:r>
              <a:rPr lang="ru-RU" sz="3200" dirty="0" smtClean="0"/>
              <a:t>индивидуальной компетенции</a:t>
            </a:r>
            <a:r>
              <a:rPr lang="ru-RU" sz="32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• </a:t>
            </a:r>
            <a:r>
              <a:rPr lang="ru-RU" dirty="0"/>
              <a:t>Состав человеческих ресурсов организации и управление ими.</a:t>
            </a:r>
          </a:p>
          <a:p>
            <a:pPr marL="0" indent="355600">
              <a:buNone/>
            </a:pPr>
            <a:r>
              <a:rPr lang="ru-RU" dirty="0"/>
              <a:t>• Степень удовлетворенности персонала.</a:t>
            </a:r>
          </a:p>
          <a:p>
            <a:pPr marL="0" indent="355600">
              <a:buNone/>
            </a:pPr>
            <a:r>
              <a:rPr lang="ru-RU" dirty="0"/>
              <a:t>• Продажи в расчете на каждого занятого, в том числе в администрации.</a:t>
            </a:r>
          </a:p>
          <a:p>
            <a:pPr marL="0" indent="355600">
              <a:buNone/>
            </a:pPr>
            <a:r>
              <a:rPr lang="ru-RU" dirty="0"/>
              <a:t>• Добавленная стоимость в расчете на одного занятого, в том числе </a:t>
            </a:r>
            <a:r>
              <a:rPr lang="ru-RU" dirty="0" smtClean="0"/>
              <a:t>в администрации</a:t>
            </a:r>
            <a:r>
              <a:rPr lang="ru-RU" dirty="0"/>
              <a:t>.</a:t>
            </a:r>
          </a:p>
          <a:p>
            <a:pPr marL="0" indent="355600">
              <a:buNone/>
            </a:pPr>
            <a:r>
              <a:rPr lang="ru-RU" dirty="0"/>
              <a:t>• Образование персонала.</a:t>
            </a:r>
          </a:p>
          <a:p>
            <a:pPr marL="0" indent="355600">
              <a:buNone/>
            </a:pPr>
            <a:r>
              <a:rPr lang="ru-RU" dirty="0"/>
              <a:t>• Опыт персонала, число лет в рамках данной профессии.</a:t>
            </a:r>
          </a:p>
          <a:p>
            <a:pPr marL="0" indent="355600">
              <a:buNone/>
            </a:pPr>
            <a:r>
              <a:rPr lang="ru-RU" dirty="0"/>
              <a:t>• Затраты на обучение в расчете на одного занятого.</a:t>
            </a:r>
          </a:p>
          <a:p>
            <a:pPr marL="0" indent="355600">
              <a:buNone/>
            </a:pPr>
            <a:r>
              <a:rPr lang="ru-RU" dirty="0"/>
              <a:t>• Количество рабочих дней в году, потраченных на повышение</a:t>
            </a:r>
          </a:p>
          <a:p>
            <a:pPr marL="0" indent="355600">
              <a:buNone/>
            </a:pPr>
            <a:r>
              <a:rPr lang="ru-RU" dirty="0"/>
              <a:t>квалификации работников.</a:t>
            </a:r>
          </a:p>
          <a:p>
            <a:pPr marL="0" indent="355600">
              <a:buNone/>
            </a:pPr>
            <a:r>
              <a:rPr lang="ru-RU" dirty="0"/>
              <a:t>• Текучесть персонала.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1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Аспекты изучения 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элемент управления организацией, основную </a:t>
            </a:r>
            <a:r>
              <a:rPr lang="ru-RU" b="1" i="1" dirty="0" smtClean="0"/>
              <a:t>функцию</a:t>
            </a:r>
            <a:r>
              <a:rPr lang="ru-RU" dirty="0" smtClean="0"/>
              <a:t> любого </a:t>
            </a:r>
            <a:r>
              <a:rPr lang="ru-RU" dirty="0"/>
              <a:t>менеджера в достижении организационных целей.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 управление </a:t>
            </a:r>
            <a:r>
              <a:rPr lang="ru-RU" b="1" i="1" dirty="0" smtClean="0"/>
              <a:t>основным фактором производства </a:t>
            </a:r>
            <a:r>
              <a:rPr lang="ru-RU" dirty="0" smtClean="0"/>
              <a:t>- трудом, отличающимся от материальных и финансовых факторов своей живой природой, системностью, активностью, способностью к развитию потенциала и обладающим всеми свойствами живых систем.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комплексную прикладную </a:t>
            </a:r>
            <a:r>
              <a:rPr lang="ru-RU" b="1" i="1" dirty="0"/>
              <a:t>науку</a:t>
            </a:r>
            <a:r>
              <a:rPr lang="ru-RU" dirty="0"/>
              <a:t> об </a:t>
            </a:r>
            <a:r>
              <a:rPr lang="ru-RU" dirty="0" smtClean="0"/>
              <a:t>организационно-экономических</a:t>
            </a:r>
            <a:r>
              <a:rPr lang="ru-RU" dirty="0"/>
              <a:t>, административно-управленческих, </a:t>
            </a:r>
            <a:r>
              <a:rPr lang="ru-RU" dirty="0" smtClean="0"/>
              <a:t>технико-технологических</a:t>
            </a:r>
            <a:r>
              <a:rPr lang="ru-RU" dirty="0"/>
              <a:t>, правовых, групповых и личностных факторах, </a:t>
            </a:r>
            <a:r>
              <a:rPr lang="ru-RU" dirty="0" smtClean="0"/>
              <a:t>способах и </a:t>
            </a:r>
            <a:r>
              <a:rPr lang="ru-RU" dirty="0"/>
              <a:t>методах воздействия на персонал для повышения эффективности </a:t>
            </a:r>
            <a:r>
              <a:rPr lang="ru-RU" dirty="0" smtClean="0"/>
              <a:t>в достижении </a:t>
            </a:r>
            <a:r>
              <a:rPr lang="ru-RU" dirty="0"/>
              <a:t>целей организации.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34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 оценки человеческого капитала (внешние структуры)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Состав клиентов, способы взаимодействий с клиентами и </a:t>
            </a:r>
            <a:r>
              <a:rPr lang="ru-RU" dirty="0" smtClean="0"/>
              <a:t>степень удовлетворения </a:t>
            </a:r>
            <a:r>
              <a:rPr lang="ru-RU" dirty="0"/>
              <a:t>их потребностей.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Прибыль в расчете на клиента.</a:t>
            </a:r>
          </a:p>
          <a:p>
            <a:pPr marL="0" indent="0">
              <a:buNone/>
            </a:pPr>
            <a:r>
              <a:rPr lang="ru-RU" dirty="0"/>
              <a:t>• Продажи в расчете на одного клиента.</a:t>
            </a:r>
          </a:p>
          <a:p>
            <a:pPr marL="0" indent="0">
              <a:buNone/>
            </a:pPr>
            <a:r>
              <a:rPr lang="ru-RU" dirty="0"/>
              <a:t>• Клиенты, формирующие имидж организации.</a:t>
            </a:r>
          </a:p>
          <a:p>
            <a:pPr marL="0" indent="0">
              <a:buNone/>
            </a:pPr>
            <a:r>
              <a:rPr lang="ru-RU" dirty="0"/>
              <a:t>• Количество клиентов, их возрастная структура (как долго </a:t>
            </a:r>
            <a:r>
              <a:rPr lang="ru-RU" dirty="0" smtClean="0"/>
              <a:t>они являются </a:t>
            </a:r>
            <a:r>
              <a:rPr lang="ru-RU" dirty="0"/>
              <a:t>клиентами организации).</a:t>
            </a:r>
          </a:p>
          <a:p>
            <a:pPr marL="0" indent="0">
              <a:buNone/>
            </a:pPr>
            <a:r>
              <a:rPr lang="ru-RU" dirty="0"/>
              <a:t>• Повторяемость заказов.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93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 оценки человеческого капитала (</a:t>
            </a:r>
            <a:r>
              <a:rPr lang="ru-RU" dirty="0" smtClean="0"/>
              <a:t>внутренние </a:t>
            </a:r>
            <a:r>
              <a:rPr lang="ru-RU" dirty="0"/>
              <a:t>структуры)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/>
              <a:t>• Масштабы, функции и применение информационных систем.</a:t>
            </a:r>
          </a:p>
          <a:p>
            <a:pPr marL="0" indent="355600">
              <a:buNone/>
            </a:pPr>
            <a:r>
              <a:rPr lang="ru-RU" dirty="0"/>
              <a:t>• Состав, оборудование и эффективность административных систем </a:t>
            </a:r>
            <a:r>
              <a:rPr lang="ru-RU" dirty="0" smtClean="0"/>
              <a:t>и организационных </a:t>
            </a:r>
            <a:r>
              <a:rPr lang="ru-RU" dirty="0"/>
              <a:t>структур.</a:t>
            </a:r>
          </a:p>
          <a:p>
            <a:pPr marL="0" indent="355600">
              <a:buNone/>
            </a:pPr>
            <a:r>
              <a:rPr lang="ru-RU" dirty="0"/>
              <a:t>• Инвестиции:</a:t>
            </a:r>
          </a:p>
          <a:p>
            <a:pPr marL="355600" indent="355600">
              <a:buNone/>
            </a:pPr>
            <a:r>
              <a:rPr lang="ru-RU" dirty="0"/>
              <a:t>• в новые филиалы и новые методы управления. Эти </a:t>
            </a:r>
            <a:r>
              <a:rPr lang="ru-RU" dirty="0" smtClean="0"/>
              <a:t>инвестиции обычно </a:t>
            </a:r>
            <a:r>
              <a:rPr lang="ru-RU" dirty="0"/>
              <a:t>рассматриваются как затраты. Однако они </a:t>
            </a:r>
            <a:r>
              <a:rPr lang="ru-RU" dirty="0" smtClean="0"/>
              <a:t>должны постоянно </a:t>
            </a:r>
            <a:r>
              <a:rPr lang="ru-RU" dirty="0"/>
              <a:t>анализироваться и отражаться в </a:t>
            </a:r>
            <a:r>
              <a:rPr lang="ru-RU" dirty="0" smtClean="0"/>
              <a:t>соответствующих ежегодных </a:t>
            </a:r>
            <a:r>
              <a:rPr lang="ru-RU" dirty="0"/>
              <a:t>документах. Эти инвестиции лучше представлять в </a:t>
            </a:r>
            <a:r>
              <a:rPr lang="ru-RU" dirty="0" smtClean="0"/>
              <a:t>виде доли </a:t>
            </a:r>
            <a:r>
              <a:rPr lang="ru-RU" dirty="0"/>
              <a:t>от продаж или в виде доли от добавленной стоимости.</a:t>
            </a:r>
          </a:p>
          <a:p>
            <a:pPr marL="355600" indent="355600">
              <a:buNone/>
            </a:pPr>
            <a:r>
              <a:rPr lang="ru-RU" dirty="0"/>
              <a:t>• в НИОКР;</a:t>
            </a:r>
          </a:p>
          <a:p>
            <a:pPr marL="355600" indent="355600">
              <a:buNone/>
            </a:pPr>
            <a:r>
              <a:rPr lang="ru-RU" dirty="0"/>
              <a:t>• в информационные системы, в целом в информационные </a:t>
            </a:r>
            <a:r>
              <a:rPr lang="ru-RU" dirty="0" smtClean="0"/>
              <a:t>технологии в </a:t>
            </a:r>
            <a:r>
              <a:rPr lang="ru-RU" dirty="0"/>
              <a:t>рамках организации. Также можно использовать показатель </a:t>
            </a:r>
            <a:r>
              <a:rPr lang="ru-RU" dirty="0" smtClean="0"/>
              <a:t>числа компьютеров </a:t>
            </a:r>
            <a:r>
              <a:rPr lang="ru-RU" dirty="0"/>
              <a:t>в расчете на одного занятого.</a:t>
            </a:r>
          </a:p>
          <a:p>
            <a:pPr marL="0" indent="355600">
              <a:buNone/>
            </a:pPr>
            <a:r>
              <a:rPr lang="ru-RU" dirty="0"/>
              <a:t>• Ценности, отношения и т.д.</a:t>
            </a:r>
          </a:p>
          <a:p>
            <a:pPr marL="0" indent="355600">
              <a:buNone/>
            </a:pPr>
            <a:r>
              <a:rPr lang="ru-RU" dirty="0"/>
              <a:t>• Стабильность организации, ее возраст, текучесть </a:t>
            </a:r>
            <a:r>
              <a:rPr lang="ru-RU" dirty="0" smtClean="0"/>
              <a:t>управленческого персонала</a:t>
            </a:r>
            <a:r>
              <a:rPr lang="ru-RU" dirty="0"/>
              <a:t>, доля персонала со стажем работы в данной </a:t>
            </a:r>
            <a:r>
              <a:rPr lang="ru-RU" dirty="0" smtClean="0"/>
              <a:t>организации менее </a:t>
            </a:r>
            <a:r>
              <a:rPr lang="ru-RU" dirty="0"/>
              <a:t>двух лет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043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Все виды оценки можно подразделить на следующие:</a:t>
            </a:r>
          </a:p>
          <a:p>
            <a:pPr marL="0" indent="0">
              <a:buNone/>
            </a:pPr>
            <a:r>
              <a:rPr lang="ru-RU" dirty="0"/>
              <a:t>• Состав того или иного капитала – человеческого, клиентского, структурного.</a:t>
            </a:r>
          </a:p>
          <a:p>
            <a:pPr marL="0" indent="0">
              <a:buNone/>
            </a:pPr>
            <a:r>
              <a:rPr lang="ru-RU" dirty="0"/>
              <a:t>• Меры, принимаемые администрацией по отношению к тому или иному капиталу.</a:t>
            </a:r>
          </a:p>
          <a:p>
            <a:pPr marL="0" indent="0">
              <a:buNone/>
            </a:pPr>
            <a:r>
              <a:rPr lang="ru-RU" dirty="0"/>
              <a:t>• Результат, полученный в результате этих действий. </a:t>
            </a:r>
          </a:p>
          <a:p>
            <a:pPr marL="0" indent="0">
              <a:buNone/>
            </a:pPr>
            <a:r>
              <a:rPr lang="ru-RU" b="1" dirty="0"/>
              <a:t>Главная цель оценки интеллектуального капитала </a:t>
            </a:r>
            <a:r>
              <a:rPr lang="ru-RU" dirty="0"/>
              <a:t>– </a:t>
            </a:r>
            <a:r>
              <a:rPr lang="ru-RU" dirty="0" smtClean="0"/>
              <a:t>обеспечение устойчивого </a:t>
            </a:r>
            <a:r>
              <a:rPr lang="ru-RU" dirty="0"/>
              <a:t>развития организации. Интеллектуальный </a:t>
            </a:r>
            <a:r>
              <a:rPr lang="ru-RU" dirty="0" smtClean="0"/>
              <a:t>капитал представляет </a:t>
            </a:r>
            <a:r>
              <a:rPr lang="ru-RU" dirty="0"/>
              <a:t>собой основу для будущего роста. Поэтому его оценка </a:t>
            </a:r>
            <a:r>
              <a:rPr lang="ru-RU" dirty="0" smtClean="0"/>
              <a:t>помогает </a:t>
            </a:r>
            <a:r>
              <a:rPr lang="ru-RU" dirty="0"/>
              <a:t>формировать долгосрочную стратегию организации в </a:t>
            </a:r>
            <a:r>
              <a:rPr lang="ru-RU" dirty="0" smtClean="0"/>
              <a:t>постоянно меняющейся </a:t>
            </a:r>
            <a:r>
              <a:rPr lang="ru-RU" dirty="0"/>
              <a:t>внешней обстановке и используется как </a:t>
            </a:r>
            <a:r>
              <a:rPr lang="ru-RU" dirty="0" smtClean="0"/>
              <a:t>инструмент коммуникаций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01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Контрольные </a:t>
            </a: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177800">
              <a:buNone/>
            </a:pPr>
            <a:r>
              <a:rPr lang="ru-RU" dirty="0" smtClean="0"/>
              <a:t>1</a:t>
            </a:r>
            <a:r>
              <a:rPr lang="ru-RU" dirty="0"/>
              <a:t>. Что такое «управление персоналом» и почему данный термин </a:t>
            </a:r>
            <a:r>
              <a:rPr lang="ru-RU" dirty="0" smtClean="0"/>
              <a:t>можно рассматривать </a:t>
            </a:r>
            <a:r>
              <a:rPr lang="ru-RU" dirty="0"/>
              <a:t>как как элемент управления организацией, </a:t>
            </a:r>
            <a:r>
              <a:rPr lang="ru-RU" dirty="0" smtClean="0"/>
              <a:t>управление основным </a:t>
            </a:r>
            <a:r>
              <a:rPr lang="ru-RU" dirty="0"/>
              <a:t>фактором производства , комплексную прикладную науку</a:t>
            </a:r>
          </a:p>
          <a:p>
            <a:pPr marL="0" indent="177800">
              <a:buNone/>
            </a:pPr>
            <a:r>
              <a:rPr lang="ru-RU" dirty="0"/>
              <a:t>2. Почему персонал выступает в качестве объекта и субъекта управления</a:t>
            </a:r>
            <a:r>
              <a:rPr lang="ru-RU" dirty="0" smtClean="0"/>
              <a:t>? Приведите </a:t>
            </a:r>
            <a:r>
              <a:rPr lang="ru-RU" dirty="0"/>
              <a:t>примеры.</a:t>
            </a:r>
          </a:p>
          <a:p>
            <a:pPr marL="0" indent="177800">
              <a:buNone/>
            </a:pPr>
            <a:r>
              <a:rPr lang="ru-RU" dirty="0"/>
              <a:t>3. С каких позиций можно рассматривать дефиницию «персонал</a:t>
            </a:r>
            <a:r>
              <a:rPr lang="ru-RU" dirty="0" smtClean="0"/>
              <a:t>»? Каковы </a:t>
            </a:r>
            <a:r>
              <a:rPr lang="ru-RU" dirty="0"/>
              <a:t>признаки персонала?</a:t>
            </a:r>
          </a:p>
          <a:p>
            <a:pPr marL="0" indent="177800">
              <a:buNone/>
            </a:pPr>
            <a:r>
              <a:rPr lang="ru-RU" dirty="0"/>
              <a:t>4. Опишите общепризнанные группы персонала и приведите примеры.</a:t>
            </a:r>
          </a:p>
          <a:p>
            <a:pPr marL="0" indent="177800">
              <a:buNone/>
            </a:pPr>
            <a:r>
              <a:rPr lang="ru-RU" dirty="0"/>
              <a:t>5. Что такое численность и структура персонала, какие виды (категории</a:t>
            </a:r>
            <a:r>
              <a:rPr lang="ru-RU" dirty="0" smtClean="0"/>
              <a:t>) выделяют</a:t>
            </a:r>
            <a:r>
              <a:rPr lang="ru-RU" dirty="0"/>
              <a:t>?</a:t>
            </a:r>
          </a:p>
          <a:p>
            <a:pPr marL="0" indent="177800">
              <a:buNone/>
            </a:pPr>
            <a:r>
              <a:rPr lang="ru-RU" dirty="0"/>
              <a:t>6. Что такое «трудовой потенциал» и какова его </a:t>
            </a:r>
            <a:r>
              <a:rPr lang="ru-RU" dirty="0" smtClean="0"/>
              <a:t>функциональная структура</a:t>
            </a:r>
            <a:r>
              <a:rPr lang="ru-RU" dirty="0"/>
              <a:t>?</a:t>
            </a:r>
          </a:p>
          <a:p>
            <a:pPr marL="0" indent="177800">
              <a:buNone/>
            </a:pPr>
            <a:r>
              <a:rPr lang="ru-RU" dirty="0"/>
              <a:t>7. Дайте характеристику своему трудовому потенциалу, используя </a:t>
            </a:r>
            <a:r>
              <a:rPr lang="ru-RU" dirty="0" smtClean="0"/>
              <a:t>любой из </a:t>
            </a:r>
            <a:r>
              <a:rPr lang="ru-RU" dirty="0"/>
              <a:t>подходов описанных в лекции.</a:t>
            </a:r>
          </a:p>
          <a:p>
            <a:pPr marL="0" indent="177800">
              <a:buNone/>
            </a:pPr>
            <a:r>
              <a:rPr lang="ru-RU" dirty="0"/>
              <a:t>8. В чем особенности интеллектуального потенциала?</a:t>
            </a:r>
          </a:p>
          <a:p>
            <a:pPr marL="0" indent="177800">
              <a:buNone/>
            </a:pPr>
            <a:r>
              <a:rPr lang="ru-RU" dirty="0"/>
              <a:t>9. Какие элементы входят в структуру интеллектуального капитал, </a:t>
            </a:r>
            <a:r>
              <a:rPr lang="ru-RU" dirty="0" smtClean="0"/>
              <a:t>и какой </a:t>
            </a:r>
            <a:r>
              <a:rPr lang="ru-RU" dirty="0"/>
              <a:t>из элементов на ваш взгляд является наиболее значимым. </a:t>
            </a:r>
            <a:r>
              <a:rPr lang="ru-RU" dirty="0" smtClean="0"/>
              <a:t>Ответ аргументируйте</a:t>
            </a:r>
            <a:r>
              <a:rPr lang="ru-RU" dirty="0"/>
              <a:t>.</a:t>
            </a:r>
          </a:p>
          <a:p>
            <a:pPr marL="0" indent="177800">
              <a:buNone/>
            </a:pPr>
            <a:r>
              <a:rPr lang="ru-RU" dirty="0"/>
              <a:t>10. Каким образом можно оценить </a:t>
            </a:r>
            <a:r>
              <a:rPr lang="ru-RU"/>
              <a:t>интеллектуальный </a:t>
            </a:r>
            <a:r>
              <a:rPr lang="ru-RU" smtClean="0"/>
              <a:t>капитал предприятия</a:t>
            </a:r>
            <a:r>
              <a:rPr lang="ru-RU" dirty="0"/>
              <a:t>?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6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теорий управления о роли человека в организации →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451305"/>
              </p:ext>
            </p:extLst>
          </p:nvPr>
        </p:nvGraphicFramePr>
        <p:xfrm>
          <a:off x="827584" y="1600200"/>
          <a:ext cx="7632848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024"/>
                <a:gridCol w="1086152"/>
                <a:gridCol w="2326896"/>
                <a:gridCol w="1866169"/>
                <a:gridCol w="1855607"/>
              </a:tblGrid>
              <a:tr h="590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теории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Постулаты теорий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Задачи руководителей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Ожидаемые результаты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 anchor="ctr"/>
                </a:tc>
              </a:tr>
              <a:tr h="3935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Классические </a:t>
                      </a:r>
                      <a:r>
                        <a:rPr lang="ru-RU" sz="1400" dirty="0" smtClean="0">
                          <a:effectLst/>
                        </a:rPr>
                        <a:t>теории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1880 по 1930 г.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 для большинства индивидов не приносит удовлетворения, это прису­щее для них качество. То, что они де­лают, менее важно для них, нежели то, что они зарабатывают, делая это. Мало таких индивидов, которые хотят или могут делать работу, требующую творчества, самостоятельности, инициативы или самоконтроля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Главной задачей руководителя является строгий контроль и наблюдение за подчиненными. Он должен разложить задачи на </a:t>
                      </a:r>
                      <a:r>
                        <a:rPr lang="ru-RU" sz="1400" dirty="0" err="1">
                          <a:effectLst/>
                        </a:rPr>
                        <a:t>легкоусваиваемые</a:t>
                      </a:r>
                      <a:r>
                        <a:rPr lang="ru-RU" sz="1400" dirty="0">
                          <a:effectLst/>
                        </a:rPr>
                        <a:t>, простые и повторяющиеся операции, разработать простые процедуры труда и внедрять их в практику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Индивиды могут выполнить свои обязанности при условии, если будет соответствующая заработная плата и руководитель будет справедлив. Если задачи будут в достаточной мере упрощены и если индивиды будут строго контролироваться, то они смогут соблюсти фиксированные нормы производства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9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(продолжение) →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02648"/>
              </p:ext>
            </p:extLst>
          </p:nvPr>
        </p:nvGraphicFramePr>
        <p:xfrm>
          <a:off x="467544" y="1453357"/>
          <a:ext cx="8208912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610"/>
                <a:gridCol w="1639161"/>
                <a:gridCol w="2031477"/>
                <a:gridCol w="2007012"/>
                <a:gridCol w="1995652"/>
              </a:tblGrid>
              <a:tr h="4525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76" marR="227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Теории человеческих </a:t>
                      </a:r>
                      <a:r>
                        <a:rPr lang="ru-RU" sz="1400" dirty="0" smtClean="0">
                          <a:effectLst/>
                        </a:rPr>
                        <a:t>отно­шений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начала 1930-х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76" marR="227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Индивиды стремятся быть полезными и значимыми, они испытывают жела­ние быть интегрированными, признан­ными как индивиды, Эти потребности являются более важными, чем деньги в побуждении и мотивированности к труду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76" marR="227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Главная задача руководителя сделать так, чтобы каждый трудящийся чувствовал себя полезным и нужным. Он должен информировать своих под­чиненных, а также учитывать их пред­ложения по улучшению его планов. Руководитель должен представлять своим подчиненным возможность определенной самостоятельности и определенный личный самоконтроль над исполнением рутинных операций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76" marR="227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 обмена информацией с под­чиненными и их участия в рутинных решениях позволяет руководителю удовлетворить основные потребности по взаимодействию индивидов и в чувстве собственной их значимости. Факт удовлетворения потребностей поднимает их дух и уменьшает чувство противодействия официаль­ным властям, т.е. подчиненные будут охотнее общаться с руководством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76" marR="22776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2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(продолжение) →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46823"/>
              </p:ext>
            </p:extLst>
          </p:nvPr>
        </p:nvGraphicFramePr>
        <p:xfrm>
          <a:off x="467544" y="1600200"/>
          <a:ext cx="8208912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611"/>
                <a:gridCol w="976557"/>
                <a:gridCol w="2694080"/>
                <a:gridCol w="2007012"/>
                <a:gridCol w="1995652"/>
              </a:tblGrid>
              <a:tr h="4525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Теории человеческих ресурсов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 для большинства индивидов приносит удовольствие. Индивиды стремятся внести свой вклад в реализацию целей, понимаемых ими, в разработке которых они участвуют сами. Большинство индивидов способ­ны к самостоятельности, творчеству, ответственности, личному самоконтро­лю, а также к личному самоконтролю на более высоком месте по иерархии, чем то, которое они теперь занимают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Главной задачей руководителя является лучшее использование человеческих ресурсов. Он должен создать такую обстановку, в которой каждый человек может максимально проявить свои способности. Он дол­жен способствовать полному участию в решении важных проблем, посто­янно расширяя самостоятельность и самоконтроль у своих подчиненных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 роста влияния, самостоятель­ности и самоконтроля у подчиненных повлечет за собой прямое повышение эффективности производства. Вслед­ствие этого полученное удовлетво­рение трудом может повыситься, поскольку подчиненные наиболее полно используют собственные человеческие ресурсы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6" marR="23766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52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5332</Words>
  <Application>Microsoft Office PowerPoint</Application>
  <PresentationFormat>Экран (4:3)</PresentationFormat>
  <Paragraphs>441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63</vt:i4>
      </vt:variant>
    </vt:vector>
  </HeadingPairs>
  <TitlesOfParts>
    <vt:vector size="68" baseType="lpstr">
      <vt:lpstr>Тема Office</vt:lpstr>
      <vt:lpstr>1_Тема Office</vt:lpstr>
      <vt:lpstr>2_Тема Office</vt:lpstr>
      <vt:lpstr>Оформление по умолчанию</vt:lpstr>
      <vt:lpstr>Office Theme</vt:lpstr>
      <vt:lpstr>ЛЕКЦИЯ 1. ПЕРСОНАЛ ПРЕДПРИЯТИЯ КАК ОБЪЕКТ УПРАВЛЕНИЯ (3) </vt:lpstr>
      <vt:lpstr>1. Управление персоналом как учебная дисциплина</vt:lpstr>
      <vt:lpstr>Зависимость функциональных подсистем в системе управления предприятием</vt:lpstr>
      <vt:lpstr>Презентация PowerPoint</vt:lpstr>
      <vt:lpstr>Необходимость управления персоналом</vt:lpstr>
      <vt:lpstr>Аспекты изучения УП</vt:lpstr>
      <vt:lpstr>Содержание теорий управления о роли человека в организации →</vt:lpstr>
      <vt:lpstr>(продолжение) →</vt:lpstr>
      <vt:lpstr>(продолжение) →</vt:lpstr>
      <vt:lpstr>Характеристика этапов развития управления персоналам в организациях развитых стран мира →</vt:lpstr>
      <vt:lpstr>(продолжение) →</vt:lpstr>
      <vt:lpstr>(продолжение) </vt:lpstr>
      <vt:lpstr>Концепция управления персоналом </vt:lpstr>
      <vt:lpstr>Презентация PowerPoint</vt:lpstr>
      <vt:lpstr>Концепции УП</vt:lpstr>
      <vt:lpstr>Взаимодействие управляющей (субъекта управления) и управляемой систем (объекта управления)</vt:lpstr>
      <vt:lpstr>Субъекты УП организации </vt:lpstr>
      <vt:lpstr>Уровни управления в организации</vt:lpstr>
      <vt:lpstr>Презентация PowerPoint</vt:lpstr>
      <vt:lpstr>2. Персонал: сущность, характеристика, классификация</vt:lpstr>
      <vt:lpstr>Точки зрения на персонал →</vt:lpstr>
      <vt:lpstr>(продолжение) →</vt:lpstr>
      <vt:lpstr>(продолжение) →</vt:lpstr>
      <vt:lpstr>(продолжение) </vt:lpstr>
      <vt:lpstr>Основные признаки персонала</vt:lpstr>
      <vt:lpstr>Численность персонала → </vt:lpstr>
      <vt:lpstr>Категории работников списочной численности →</vt:lpstr>
      <vt:lpstr>Презентация PowerPoint</vt:lpstr>
      <vt:lpstr>Структура персонала </vt:lpstr>
      <vt:lpstr>Профессионально-квалификационная структура персонала</vt:lpstr>
      <vt:lpstr>Критерии структуры персонала</vt:lpstr>
      <vt:lpstr>Состав персонала организации →</vt:lpstr>
      <vt:lpstr>(продолжение) →</vt:lpstr>
      <vt:lpstr>Группы квалификации рабочих  </vt:lpstr>
      <vt:lpstr>(продолжение) →</vt:lpstr>
      <vt:lpstr>Руководители →</vt:lpstr>
      <vt:lpstr>Уровни руководства</vt:lpstr>
      <vt:lpstr>Специалисты</vt:lpstr>
      <vt:lpstr>3. Трудовой потенциал: сущность, структура</vt:lpstr>
      <vt:lpstr> Классификация составляющих элементов трудового потенциала</vt:lpstr>
      <vt:lpstr>Уровни измерения трудового потенциала</vt:lpstr>
      <vt:lpstr>Характеристики трудового потенциала общества</vt:lpstr>
      <vt:lpstr>Презентация PowerPoint</vt:lpstr>
      <vt:lpstr>Качественные характеристики трудового потенциала </vt:lpstr>
      <vt:lpstr>Презентация PowerPoint</vt:lpstr>
      <vt:lpstr>Презентация PowerPoint</vt:lpstr>
      <vt:lpstr>Презентация PowerPoint</vt:lpstr>
      <vt:lpstr>Трудовой потенциал работника</vt:lpstr>
      <vt:lpstr>Трудовой потенциал работника включает</vt:lpstr>
      <vt:lpstr>Мотивационная модель (пирамида) Маслоу</vt:lpstr>
      <vt:lpstr>Презентация PowerPoint</vt:lpstr>
      <vt:lpstr>Актуальность кадровой работы</vt:lpstr>
      <vt:lpstr>4. Интеллектуальный капитал организации</vt:lpstr>
      <vt:lpstr>Структура интеллектуального капитала →</vt:lpstr>
      <vt:lpstr>Презентация PowerPoint</vt:lpstr>
      <vt:lpstr>Другая классификация ИК</vt:lpstr>
      <vt:lpstr>Оценка величины интеллектуального капитала</vt:lpstr>
      <vt:lpstr>Нефинансовые оценки ИК</vt:lpstr>
      <vt:lpstr>Показатели оценки человеческого капитала (индивидуальной компетенции) </vt:lpstr>
      <vt:lpstr>Показатели оценки человеческого капитала (внешние структуры) </vt:lpstr>
      <vt:lpstr>Показатели оценки человеческого капитала (внутренние структуры) 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ПЕРСОНАЛ ПРЕДПРИЯТИЯ КАК ОБЪЕКТ УПРАВЛЕНИЯ </dc:title>
  <dc:creator>Admin</dc:creator>
  <cp:lastModifiedBy>Admin</cp:lastModifiedBy>
  <cp:revision>18</cp:revision>
  <dcterms:created xsi:type="dcterms:W3CDTF">2022-01-04T03:27:26Z</dcterms:created>
  <dcterms:modified xsi:type="dcterms:W3CDTF">2023-02-13T13:52:05Z</dcterms:modified>
</cp:coreProperties>
</file>