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0" r:id="rId2"/>
    <p:sldId id="284" r:id="rId3"/>
    <p:sldId id="283" r:id="rId4"/>
    <p:sldId id="285" r:id="rId5"/>
    <p:sldId id="286" r:id="rId6"/>
  </p:sldIdLst>
  <p:sldSz cx="12192000" cy="6858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FF2F2D"/>
    <a:srgbClr val="FD493D"/>
    <a:srgbClr val="9F00FF"/>
    <a:srgbClr val="FCAF17"/>
    <a:srgbClr val="B5D8E1"/>
    <a:srgbClr val="FB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8AF15-9660-49CF-A203-861F96CB4A7B}" v="99" dt="2023-09-27T01:41:32.4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94"/>
  </p:normalViewPr>
  <p:slideViewPr>
    <p:cSldViewPr snapToGrid="0" snapToObjects="1" showGuides="1">
      <p:cViewPr>
        <p:scale>
          <a:sx n="75" d="100"/>
          <a:sy n="75" d="100"/>
        </p:scale>
        <p:origin x="307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B726B-9CDC-4DD3-8AF3-89D9609F37C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18293B4-F3D4-44AD-87DC-1ED5F35E9C99}">
      <dgm:prSet phldrT="[Текст]"/>
      <dgm:spPr/>
      <dgm:t>
        <a:bodyPr/>
        <a:lstStyle/>
        <a:p>
          <a:r>
            <a:rPr lang="ru-RU" dirty="0"/>
            <a:t>12 000 автошкол России</a:t>
          </a:r>
        </a:p>
      </dgm:t>
    </dgm:pt>
    <dgm:pt modelId="{1A7F21B2-BA06-41B0-BF65-0EFF038F614E}" type="parTrans" cxnId="{F1B3E805-4891-4EAF-9F6E-5787338CDAF8}">
      <dgm:prSet/>
      <dgm:spPr/>
      <dgm:t>
        <a:bodyPr/>
        <a:lstStyle/>
        <a:p>
          <a:endParaRPr lang="ru-RU"/>
        </a:p>
      </dgm:t>
    </dgm:pt>
    <dgm:pt modelId="{DE92E1C8-C5B7-4532-8F9A-EF11C9DBD07D}" type="sibTrans" cxnId="{F1B3E805-4891-4EAF-9F6E-5787338CDAF8}">
      <dgm:prSet/>
      <dgm:spPr/>
      <dgm:t>
        <a:bodyPr/>
        <a:lstStyle/>
        <a:p>
          <a:endParaRPr lang="ru-RU"/>
        </a:p>
      </dgm:t>
    </dgm:pt>
    <dgm:pt modelId="{2DEFFE70-2ACF-437C-A9B8-496F77C4094A}">
      <dgm:prSet phldrT="[Текст]"/>
      <dgm:spPr/>
      <dgm:t>
        <a:bodyPr/>
        <a:lstStyle/>
        <a:p>
          <a:r>
            <a:rPr lang="ru-RU" dirty="0"/>
            <a:t>2 600 000 курсантов ежегодно</a:t>
          </a:r>
        </a:p>
      </dgm:t>
    </dgm:pt>
    <dgm:pt modelId="{8F90995C-7A14-408E-943C-1C19C8E86683}" type="parTrans" cxnId="{8536F5B2-B942-4380-ADDA-0D52B092CA65}">
      <dgm:prSet/>
      <dgm:spPr/>
      <dgm:t>
        <a:bodyPr/>
        <a:lstStyle/>
        <a:p>
          <a:endParaRPr lang="ru-RU"/>
        </a:p>
      </dgm:t>
    </dgm:pt>
    <dgm:pt modelId="{D20084C4-9183-4B6B-976F-57074CBAAE4C}" type="sibTrans" cxnId="{8536F5B2-B942-4380-ADDA-0D52B092CA65}">
      <dgm:prSet/>
      <dgm:spPr/>
      <dgm:t>
        <a:bodyPr/>
        <a:lstStyle/>
        <a:p>
          <a:endParaRPr lang="ru-RU"/>
        </a:p>
      </dgm:t>
    </dgm:pt>
    <dgm:pt modelId="{41BF41A6-C3C3-4FBD-AA50-D47F3E55A6A6}" type="pres">
      <dgm:prSet presAssocID="{FB3B726B-9CDC-4DD3-8AF3-89D9609F37C5}" presName="composite" presStyleCnt="0">
        <dgm:presLayoutVars>
          <dgm:chMax val="5"/>
          <dgm:dir/>
          <dgm:resizeHandles val="exact"/>
        </dgm:presLayoutVars>
      </dgm:prSet>
      <dgm:spPr/>
    </dgm:pt>
    <dgm:pt modelId="{C86882B5-092B-406D-8E8A-7E9CA18758E8}" type="pres">
      <dgm:prSet presAssocID="{A18293B4-F3D4-44AD-87DC-1ED5F35E9C99}" presName="circle1" presStyleLbl="lnNode1" presStyleIdx="0" presStyleCnt="2"/>
      <dgm:spPr>
        <a:solidFill>
          <a:srgbClr val="FF2F2D"/>
        </a:solidFill>
        <a:ln>
          <a:solidFill>
            <a:schemeClr val="bg1"/>
          </a:solidFill>
        </a:ln>
      </dgm:spPr>
    </dgm:pt>
    <dgm:pt modelId="{C685F377-6FD6-4AAE-96FA-A2E065779BE4}" type="pres">
      <dgm:prSet presAssocID="{A18293B4-F3D4-44AD-87DC-1ED5F35E9C99}" presName="text1" presStyleLbl="revTx" presStyleIdx="0" presStyleCnt="2">
        <dgm:presLayoutVars>
          <dgm:bulletEnabled val="1"/>
        </dgm:presLayoutVars>
      </dgm:prSet>
      <dgm:spPr/>
    </dgm:pt>
    <dgm:pt modelId="{3CE5AEA9-EC31-4C4D-8616-247543132FB6}" type="pres">
      <dgm:prSet presAssocID="{A18293B4-F3D4-44AD-87DC-1ED5F35E9C99}" presName="line1" presStyleLbl="callout" presStyleIdx="0" presStyleCnt="4"/>
      <dgm:spPr>
        <a:ln>
          <a:solidFill>
            <a:srgbClr val="278982"/>
          </a:solidFill>
        </a:ln>
      </dgm:spPr>
    </dgm:pt>
    <dgm:pt modelId="{845AE736-B83E-4489-9876-83A838E4564C}" type="pres">
      <dgm:prSet presAssocID="{A18293B4-F3D4-44AD-87DC-1ED5F35E9C99}" presName="d1" presStyleLbl="callout" presStyleIdx="1" presStyleCnt="4"/>
      <dgm:spPr>
        <a:ln>
          <a:solidFill>
            <a:srgbClr val="278982"/>
          </a:solidFill>
        </a:ln>
      </dgm:spPr>
    </dgm:pt>
    <dgm:pt modelId="{B8869F7A-16F9-47F7-AC82-2961A798BBB0}" type="pres">
      <dgm:prSet presAssocID="{2DEFFE70-2ACF-437C-A9B8-496F77C4094A}" presName="circle2" presStyleLbl="lnNode1" presStyleIdx="1" presStyleCnt="2"/>
      <dgm:spPr>
        <a:solidFill>
          <a:srgbClr val="8F00FF"/>
        </a:solidFill>
        <a:ln>
          <a:noFill/>
        </a:ln>
      </dgm:spPr>
    </dgm:pt>
    <dgm:pt modelId="{CEF74D87-66AA-426C-A8EB-1D18FABC9B31}" type="pres">
      <dgm:prSet presAssocID="{2DEFFE70-2ACF-437C-A9B8-496F77C4094A}" presName="text2" presStyleLbl="revTx" presStyleIdx="1" presStyleCnt="2">
        <dgm:presLayoutVars>
          <dgm:bulletEnabled val="1"/>
        </dgm:presLayoutVars>
      </dgm:prSet>
      <dgm:spPr/>
    </dgm:pt>
    <dgm:pt modelId="{743ED0D2-73B8-48AB-B986-C3BFE969FE6E}" type="pres">
      <dgm:prSet presAssocID="{2DEFFE70-2ACF-437C-A9B8-496F77C4094A}" presName="line2" presStyleLbl="callout" presStyleIdx="2" presStyleCnt="4"/>
      <dgm:spPr>
        <a:ln>
          <a:solidFill>
            <a:srgbClr val="278982"/>
          </a:solidFill>
        </a:ln>
      </dgm:spPr>
    </dgm:pt>
    <dgm:pt modelId="{FA62E60D-FF00-47E6-814C-255CFF577306}" type="pres">
      <dgm:prSet presAssocID="{2DEFFE70-2ACF-437C-A9B8-496F77C4094A}" presName="d2" presStyleLbl="callout" presStyleIdx="3" presStyleCnt="4"/>
      <dgm:spPr>
        <a:ln>
          <a:solidFill>
            <a:srgbClr val="278982"/>
          </a:solidFill>
        </a:ln>
      </dgm:spPr>
    </dgm:pt>
  </dgm:ptLst>
  <dgm:cxnLst>
    <dgm:cxn modelId="{F1B3E805-4891-4EAF-9F6E-5787338CDAF8}" srcId="{FB3B726B-9CDC-4DD3-8AF3-89D9609F37C5}" destId="{A18293B4-F3D4-44AD-87DC-1ED5F35E9C99}" srcOrd="0" destOrd="0" parTransId="{1A7F21B2-BA06-41B0-BF65-0EFF038F614E}" sibTransId="{DE92E1C8-C5B7-4532-8F9A-EF11C9DBD07D}"/>
    <dgm:cxn modelId="{98AFB552-CF91-4F8D-A8F6-D843B34905C7}" type="presOf" srcId="{FB3B726B-9CDC-4DD3-8AF3-89D9609F37C5}" destId="{41BF41A6-C3C3-4FBD-AA50-D47F3E55A6A6}" srcOrd="0" destOrd="0" presId="urn:microsoft.com/office/officeart/2005/8/layout/target1"/>
    <dgm:cxn modelId="{288C8379-641E-417B-8F13-8C24F289B974}" type="presOf" srcId="{2DEFFE70-2ACF-437C-A9B8-496F77C4094A}" destId="{CEF74D87-66AA-426C-A8EB-1D18FABC9B31}" srcOrd="0" destOrd="0" presId="urn:microsoft.com/office/officeart/2005/8/layout/target1"/>
    <dgm:cxn modelId="{AB6F6A81-EF56-4473-95AB-037A976D0DD4}" type="presOf" srcId="{A18293B4-F3D4-44AD-87DC-1ED5F35E9C99}" destId="{C685F377-6FD6-4AAE-96FA-A2E065779BE4}" srcOrd="0" destOrd="0" presId="urn:microsoft.com/office/officeart/2005/8/layout/target1"/>
    <dgm:cxn modelId="{8536F5B2-B942-4380-ADDA-0D52B092CA65}" srcId="{FB3B726B-9CDC-4DD3-8AF3-89D9609F37C5}" destId="{2DEFFE70-2ACF-437C-A9B8-496F77C4094A}" srcOrd="1" destOrd="0" parTransId="{8F90995C-7A14-408E-943C-1C19C8E86683}" sibTransId="{D20084C4-9183-4B6B-976F-57074CBAAE4C}"/>
    <dgm:cxn modelId="{793771AE-A2D9-4F77-BC4C-4D76CA697226}" type="presParOf" srcId="{41BF41A6-C3C3-4FBD-AA50-D47F3E55A6A6}" destId="{C86882B5-092B-406D-8E8A-7E9CA18758E8}" srcOrd="0" destOrd="0" presId="urn:microsoft.com/office/officeart/2005/8/layout/target1"/>
    <dgm:cxn modelId="{116D7B95-82A2-4D2D-9A0E-B1539B527BFD}" type="presParOf" srcId="{41BF41A6-C3C3-4FBD-AA50-D47F3E55A6A6}" destId="{C685F377-6FD6-4AAE-96FA-A2E065779BE4}" srcOrd="1" destOrd="0" presId="urn:microsoft.com/office/officeart/2005/8/layout/target1"/>
    <dgm:cxn modelId="{0E758CDD-E555-4E41-9BC3-87906F32B961}" type="presParOf" srcId="{41BF41A6-C3C3-4FBD-AA50-D47F3E55A6A6}" destId="{3CE5AEA9-EC31-4C4D-8616-247543132FB6}" srcOrd="2" destOrd="0" presId="urn:microsoft.com/office/officeart/2005/8/layout/target1"/>
    <dgm:cxn modelId="{90E190BC-A4CA-4328-A836-3AE095D5ACFB}" type="presParOf" srcId="{41BF41A6-C3C3-4FBD-AA50-D47F3E55A6A6}" destId="{845AE736-B83E-4489-9876-83A838E4564C}" srcOrd="3" destOrd="0" presId="urn:microsoft.com/office/officeart/2005/8/layout/target1"/>
    <dgm:cxn modelId="{C1F83B62-D04D-4847-A006-9F8B96952B40}" type="presParOf" srcId="{41BF41A6-C3C3-4FBD-AA50-D47F3E55A6A6}" destId="{B8869F7A-16F9-47F7-AC82-2961A798BBB0}" srcOrd="4" destOrd="0" presId="urn:microsoft.com/office/officeart/2005/8/layout/target1"/>
    <dgm:cxn modelId="{4B3BE0C0-3B19-46DC-BF18-439A9311FC4B}" type="presParOf" srcId="{41BF41A6-C3C3-4FBD-AA50-D47F3E55A6A6}" destId="{CEF74D87-66AA-426C-A8EB-1D18FABC9B31}" srcOrd="5" destOrd="0" presId="urn:microsoft.com/office/officeart/2005/8/layout/target1"/>
    <dgm:cxn modelId="{494566E1-1F46-49AD-B1E0-12529D9AE717}" type="presParOf" srcId="{41BF41A6-C3C3-4FBD-AA50-D47F3E55A6A6}" destId="{743ED0D2-73B8-48AB-B986-C3BFE969FE6E}" srcOrd="6" destOrd="0" presId="urn:microsoft.com/office/officeart/2005/8/layout/target1"/>
    <dgm:cxn modelId="{0BE4342D-7BEF-4E2C-964C-FA017220591B}" type="presParOf" srcId="{41BF41A6-C3C3-4FBD-AA50-D47F3E55A6A6}" destId="{FA62E60D-FF00-47E6-814C-255CFF57730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9F7A-16F9-47F7-AC82-2961A798BBB0}">
      <dsp:nvSpPr>
        <dsp:cNvPr id="0" name=""/>
        <dsp:cNvSpPr/>
      </dsp:nvSpPr>
      <dsp:spPr>
        <a:xfrm>
          <a:off x="0" y="1364879"/>
          <a:ext cx="3150736" cy="3150736"/>
        </a:xfrm>
        <a:prstGeom prst="ellipse">
          <a:avLst/>
        </a:prstGeom>
        <a:solidFill>
          <a:srgbClr val="8F00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82B5-092B-406D-8E8A-7E9CA18758E8}">
      <dsp:nvSpPr>
        <dsp:cNvPr id="0" name=""/>
        <dsp:cNvSpPr/>
      </dsp:nvSpPr>
      <dsp:spPr>
        <a:xfrm>
          <a:off x="1050245" y="2415125"/>
          <a:ext cx="1050245" cy="1050245"/>
        </a:xfrm>
        <a:prstGeom prst="ellipse">
          <a:avLst/>
        </a:prstGeom>
        <a:solidFill>
          <a:srgbClr val="FF2F2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5F377-6FD6-4AAE-96FA-A2E065779BE4}">
      <dsp:nvSpPr>
        <dsp:cNvPr id="0" name=""/>
        <dsp:cNvSpPr/>
      </dsp:nvSpPr>
      <dsp:spPr>
        <a:xfrm>
          <a:off x="3675859" y="314634"/>
          <a:ext cx="1575368" cy="131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12 000 автошкол России</a:t>
          </a:r>
        </a:p>
      </dsp:txBody>
      <dsp:txXfrm>
        <a:off x="3675859" y="314634"/>
        <a:ext cx="1575368" cy="1312807"/>
      </dsp:txXfrm>
    </dsp:sp>
    <dsp:sp modelId="{3CE5AEA9-EC31-4C4D-8616-247543132FB6}">
      <dsp:nvSpPr>
        <dsp:cNvPr id="0" name=""/>
        <dsp:cNvSpPr/>
      </dsp:nvSpPr>
      <dsp:spPr>
        <a:xfrm>
          <a:off x="3282017" y="971037"/>
          <a:ext cx="393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9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AE736-B83E-4489-9876-83A838E4564C}">
      <dsp:nvSpPr>
        <dsp:cNvPr id="0" name=""/>
        <dsp:cNvSpPr/>
      </dsp:nvSpPr>
      <dsp:spPr>
        <a:xfrm rot="5400000">
          <a:off x="1442906" y="1102449"/>
          <a:ext cx="1970260" cy="17053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9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74D87-66AA-426C-A8EB-1D18FABC9B31}">
      <dsp:nvSpPr>
        <dsp:cNvPr id="0" name=""/>
        <dsp:cNvSpPr/>
      </dsp:nvSpPr>
      <dsp:spPr>
        <a:xfrm>
          <a:off x="3675859" y="1627441"/>
          <a:ext cx="1575368" cy="131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2 600 000 курсантов ежегодно</a:t>
          </a:r>
        </a:p>
      </dsp:txBody>
      <dsp:txXfrm>
        <a:off x="3675859" y="1627441"/>
        <a:ext cx="1575368" cy="1312807"/>
      </dsp:txXfrm>
    </dsp:sp>
    <dsp:sp modelId="{743ED0D2-73B8-48AB-B986-C3BFE969FE6E}">
      <dsp:nvSpPr>
        <dsp:cNvPr id="0" name=""/>
        <dsp:cNvSpPr/>
      </dsp:nvSpPr>
      <dsp:spPr>
        <a:xfrm>
          <a:off x="3282017" y="2283844"/>
          <a:ext cx="393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9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E60D-FF00-47E6-814C-255CFF577306}">
      <dsp:nvSpPr>
        <dsp:cNvPr id="0" name=""/>
        <dsp:cNvSpPr/>
      </dsp:nvSpPr>
      <dsp:spPr>
        <a:xfrm rot="5400000">
          <a:off x="2114564" y="2498777"/>
          <a:ext cx="1379182" cy="9530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9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7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Текст 2"/>
          <p:cNvSpPr txBox="1"/>
          <p:nvPr/>
        </p:nvSpPr>
        <p:spPr>
          <a:xfrm>
            <a:off x="589158" y="1230069"/>
            <a:ext cx="5474797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3600" i="1" dirty="0">
                <a:ea typeface="+mn-lt"/>
                <a:cs typeface="+mn-lt"/>
              </a:rPr>
              <a:t>Разработка обучающего приложения для подготовки водителей к сдаче экзамена в ГИБДД</a:t>
            </a: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en-US" sz="2000" dirty="0">
                <a:solidFill>
                  <a:srgbClr val="1B1B1B"/>
                </a:solidFill>
                <a:latin typeface="Gilroy-Light"/>
              </a:rPr>
              <a:t>https://pt.2035.university/project/razrabotka-obucausego-prilozenia-dla-podgotovki-voditelej-k-sdace-ekzamena-v-gibdd</a:t>
            </a:r>
            <a:endParaRPr dirty="0"/>
          </a:p>
          <a:p>
            <a:pPr defTabSz="877822"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3200" dirty="0">
                <a:latin typeface="Gilroy-ExtraBold"/>
                <a:ea typeface="Gilroy-ExtraBold"/>
                <a:cs typeface="Gilroy-ExtraBold"/>
              </a:rPr>
              <a:t>Панов Аркадий Дмитриевич.</a:t>
            </a:r>
            <a:endParaRPr sz="3200" dirty="0">
              <a:latin typeface="Gilroy-ExtraBold"/>
              <a:ea typeface="Gilroy-ExtraBold"/>
              <a:cs typeface="Gilroy-ExtraBold"/>
              <a:sym typeface="Gilroy-ExtraBold"/>
            </a:endParaRPr>
          </a:p>
          <a:p>
            <a:pPr defTabSz="877822"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40DC1E-DCFC-4DE2-A053-2C6500ACE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6722" y="479244"/>
            <a:ext cx="1757477" cy="670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B57274-8356-4921-A402-7252C8F9A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152" y="232968"/>
            <a:ext cx="1272134" cy="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0" y="334118"/>
            <a:ext cx="1025150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Разработка обучающего приложения для подготовки водителей к сдаче экзамена в ГИБДД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2E13504-7BB4-42FC-B18D-801D6451AC12}"/>
              </a:ext>
            </a:extLst>
          </p:cNvPr>
          <p:cNvSpPr/>
          <p:nvPr/>
        </p:nvSpPr>
        <p:spPr>
          <a:xfrm>
            <a:off x="374722" y="1317319"/>
            <a:ext cx="6445177" cy="21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200" b="1" strike="noStrike" spc="300" dirty="0">
                <a:solidFill>
                  <a:srgbClr val="8F00FF"/>
                </a:solidFill>
                <a:latin typeface="Arial"/>
                <a:ea typeface="Tahoma"/>
              </a:rPr>
              <a:t>АКТУАЛЬНОСТЬ</a:t>
            </a:r>
            <a:endParaRPr lang="ru-RU" sz="2200" b="1" strike="noStrike" spc="300" dirty="0">
              <a:solidFill>
                <a:srgbClr val="8F00FF"/>
              </a:solidFill>
              <a:latin typeface="Arial"/>
            </a:endParaRPr>
          </a:p>
          <a:p>
            <a:pPr marL="0" lvl="2">
              <a:lnSpc>
                <a:spcPct val="100000"/>
              </a:lnSpc>
              <a:spcBef>
                <a:spcPts val="601"/>
              </a:spcBef>
              <a:buClr>
                <a:srgbClr val="278982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Tahoma"/>
              </a:rPr>
              <a:t>Ежегодно на водительские права пытаются сдать 2,6 миллионов человек. Из них лишь 13% курсантов сдают с первого раза, а в Красноярском крае 6%. </a:t>
            </a: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lang="ru-RU" sz="2200" b="0" strike="noStrike" spc="-1" dirty="0">
              <a:latin typeface="Arial"/>
            </a:endParaRPr>
          </a:p>
          <a:p>
            <a:pPr marL="385920" indent="-3859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marL="385920" indent="-3859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F652BE-8641-4165-B2FF-7EF236403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17" y="1132983"/>
            <a:ext cx="3605933" cy="49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55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дд1">
            <a:hlinkClick r:id="" action="ppaction://media"/>
            <a:extLst>
              <a:ext uri="{FF2B5EF4-FFF2-40B4-BE49-F238E27FC236}">
                <a16:creationId xmlns:a16="http://schemas.microsoft.com/office/drawing/2014/main" id="{43CD04F1-1D68-490C-A1DB-CEB22B3DA38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Решение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1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Затраты на разработку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DADB33-1664-4006-BEF1-F9EE0ECD2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380"/>
            <a:ext cx="12192000" cy="3178405"/>
          </a:xfrm>
          <a:prstGeom prst="rect">
            <a:avLst/>
          </a:prstGeom>
          <a:ln>
            <a:solidFill>
              <a:srgbClr val="8F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5A096-96D1-4FAD-981F-06DB5881951A}"/>
              </a:ext>
            </a:extLst>
          </p:cNvPr>
          <p:cNvSpPr txBox="1"/>
          <p:nvPr/>
        </p:nvSpPr>
        <p:spPr>
          <a:xfrm>
            <a:off x="3829051" y="4549447"/>
            <a:ext cx="205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+mn-lt"/>
              </a:rPr>
              <a:t>10 776 000,00 ₽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61776-ED09-4114-9DA5-23A11F171340}"/>
              </a:ext>
            </a:extLst>
          </p:cNvPr>
          <p:cNvSpPr txBox="1"/>
          <p:nvPr/>
        </p:nvSpPr>
        <p:spPr>
          <a:xfrm>
            <a:off x="1152525" y="4549447"/>
            <a:ext cx="2676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7030A0"/>
                </a:solidFill>
                <a:latin typeface="+mn-lt"/>
              </a:rPr>
              <a:t>Стоимость разработки </a:t>
            </a:r>
            <a:r>
              <a:rPr lang="ru-RU" sz="1200" dirty="0">
                <a:solidFill>
                  <a:srgbClr val="7030A0"/>
                </a:solidFill>
                <a:latin typeface="+mn-lt"/>
              </a:rPr>
              <a:t>без налогов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DCE8E-4FB3-4F42-804F-2826AA1AD356}"/>
              </a:ext>
            </a:extLst>
          </p:cNvPr>
          <p:cNvSpPr txBox="1"/>
          <p:nvPr/>
        </p:nvSpPr>
        <p:spPr>
          <a:xfrm>
            <a:off x="9927180" y="4549447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+mn-lt"/>
              </a:rPr>
              <a:t>16 месяцев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DF5853-6128-401D-AE2C-5787F74EC745}"/>
              </a:ext>
            </a:extLst>
          </p:cNvPr>
          <p:cNvSpPr txBox="1"/>
          <p:nvPr/>
        </p:nvSpPr>
        <p:spPr>
          <a:xfrm>
            <a:off x="7488780" y="454944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7030A0"/>
                </a:solidFill>
                <a:latin typeface="+mn-lt"/>
              </a:rPr>
              <a:t>Срок разработки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64861-821B-44E9-AE6D-443F5D24CB37}"/>
              </a:ext>
            </a:extLst>
          </p:cNvPr>
          <p:cNvSpPr txBox="1"/>
          <p:nvPr/>
        </p:nvSpPr>
        <p:spPr>
          <a:xfrm>
            <a:off x="1152525" y="5087937"/>
            <a:ext cx="267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7030A0"/>
                </a:solidFill>
                <a:latin typeface="+mn-lt"/>
              </a:rPr>
              <a:t>Стоимость приложения для курсантов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0E06D-D2F0-4408-A9EE-FB93DA2C2EB2}"/>
              </a:ext>
            </a:extLst>
          </p:cNvPr>
          <p:cNvSpPr txBox="1"/>
          <p:nvPr/>
        </p:nvSpPr>
        <p:spPr>
          <a:xfrm>
            <a:off x="3829050" y="5211107"/>
            <a:ext cx="17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+mn-lt"/>
              </a:rPr>
              <a:t>490,00 ₽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A066E-88A2-4FD9-BEBE-96C304BDFEEB}"/>
              </a:ext>
            </a:extLst>
          </p:cNvPr>
          <p:cNvSpPr txBox="1"/>
          <p:nvPr/>
        </p:nvSpPr>
        <p:spPr>
          <a:xfrm>
            <a:off x="1152525" y="5965100"/>
            <a:ext cx="26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7030A0"/>
                </a:solidFill>
                <a:latin typeface="+mn-lt"/>
              </a:rPr>
              <a:t>Годовая подписка для автошкол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8D130-2803-472C-B922-A7770DEA5320}"/>
              </a:ext>
            </a:extLst>
          </p:cNvPr>
          <p:cNvSpPr txBox="1"/>
          <p:nvPr/>
        </p:nvSpPr>
        <p:spPr>
          <a:xfrm>
            <a:off x="3829050" y="5965100"/>
            <a:ext cx="17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+mn-lt"/>
              </a:rPr>
              <a:t>4900,00 ₽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8317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Целевая аудитория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2A501C-2265-4E0B-95FE-1A0117E475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"/>
          <a:stretch/>
        </p:blipFill>
        <p:spPr>
          <a:xfrm>
            <a:off x="7686076" y="1449038"/>
            <a:ext cx="4305574" cy="4578294"/>
          </a:xfrm>
          <a:prstGeom prst="rect">
            <a:avLst/>
          </a:prstGeom>
        </p:spPr>
      </p:pic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2D77766-A1C6-4A89-AF64-FB02481D4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98313"/>
              </p:ext>
            </p:extLst>
          </p:nvPr>
        </p:nvGraphicFramePr>
        <p:xfrm>
          <a:off x="518566" y="427872"/>
          <a:ext cx="5251228" cy="483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42E3F8-87D9-4632-8663-C3E6A3E6C431}"/>
              </a:ext>
            </a:extLst>
          </p:cNvPr>
          <p:cNvSpPr txBox="1"/>
          <p:nvPr/>
        </p:nvSpPr>
        <p:spPr>
          <a:xfrm>
            <a:off x="4216400" y="3987800"/>
            <a:ext cx="2959100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При охвате 10% курсантов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(260 000) и стоимости приложения в 490 ₽ доход составит 127 400 000 ₽</a:t>
            </a:r>
          </a:p>
        </p:txBody>
      </p:sp>
    </p:spTree>
    <p:extLst>
      <p:ext uri="{BB962C8B-B14F-4D97-AF65-F5344CB8AC3E}">
        <p14:creationId xmlns:p14="http://schemas.microsoft.com/office/powerpoint/2010/main" val="28463623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126</Words>
  <Application>Microsoft Office PowerPoint</Application>
  <PresentationFormat>Широкоэкранный</PresentationFormat>
  <Paragraphs>22</Paragraphs>
  <Slides>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Gilroy-ExtraBold</vt:lpstr>
      <vt:lpstr>Gilroy-Light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Евгений Бойков</cp:lastModifiedBy>
  <cp:revision>61</cp:revision>
  <cp:lastPrinted>2023-11-03T07:12:51Z</cp:lastPrinted>
  <dcterms:modified xsi:type="dcterms:W3CDTF">2023-11-03T07:19:04Z</dcterms:modified>
</cp:coreProperties>
</file>