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81" r:id="rId7"/>
    <p:sldId id="282" r:id="rId8"/>
    <p:sldId id="283" r:id="rId9"/>
    <p:sldId id="261" r:id="rId10"/>
    <p:sldId id="285" r:id="rId11"/>
    <p:sldId id="291" r:id="rId12"/>
    <p:sldId id="267" r:id="rId13"/>
    <p:sldId id="266" r:id="rId14"/>
    <p:sldId id="273" r:id="rId15"/>
    <p:sldId id="272" r:id="rId16"/>
    <p:sldId id="271" r:id="rId17"/>
    <p:sldId id="270" r:id="rId18"/>
    <p:sldId id="274" r:id="rId19"/>
    <p:sldId id="275" r:id="rId20"/>
    <p:sldId id="276" r:id="rId21"/>
    <p:sldId id="277" r:id="rId22"/>
    <p:sldId id="278" r:id="rId23"/>
    <p:sldId id="287" r:id="rId24"/>
    <p:sldId id="288" r:id="rId25"/>
    <p:sldId id="289" r:id="rId26"/>
    <p:sldId id="279" r:id="rId27"/>
    <p:sldId id="280" r:id="rId28"/>
    <p:sldId id="290"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54" y="2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4CBAA-79DE-4E65-9B3F-830D0F4491CE}" type="datetimeFigureOut">
              <a:rPr lang="ru-RU" smtClean="0"/>
              <a:t>07.03.2023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9EC10F-521E-48F8-8DF1-F47934612CF1}" type="slidenum">
              <a:rPr lang="ru-RU" smtClean="0"/>
              <a:t>‹#›</a:t>
            </a:fld>
            <a:endParaRPr lang="ru-RU"/>
          </a:p>
        </p:txBody>
      </p:sp>
    </p:spTree>
    <p:extLst>
      <p:ext uri="{BB962C8B-B14F-4D97-AF65-F5344CB8AC3E}">
        <p14:creationId xmlns:p14="http://schemas.microsoft.com/office/powerpoint/2010/main" val="139485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1932644-D6D8-45B9-BE90-339974C76C5D}" type="datetime1">
              <a:rPr lang="ru-RU" smtClean="0"/>
              <a:t>07.03.2023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963249E-5CD3-4528-9511-342A62860F29}" type="datetime1">
              <a:rPr lang="ru-RU" smtClean="0"/>
              <a:t>07.03.2023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AAC8DA-3D60-49BD-B15A-B707713F96CC}" type="datetime1">
              <a:rPr lang="ru-RU" smtClean="0"/>
              <a:t>07.03.2023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DDF082-0CDD-42ED-B583-77D11DA65A01}" type="datetime1">
              <a:rPr lang="ru-RU" smtClean="0"/>
              <a:t>07.03.2023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870F2A-373A-46D7-8D13-BA26B8B10F1C}" type="datetime1">
              <a:rPr lang="ru-RU" smtClean="0"/>
              <a:t>07.03.2023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275EE0B-7741-4AC6-A17B-A0ACA8A84DDE}" type="datetime1">
              <a:rPr lang="ru-RU" smtClean="0"/>
              <a:t>07.03.2023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C62E3D3-FAE4-498D-8100-8644A1A8C45E}" type="datetime1">
              <a:rPr lang="ru-RU" smtClean="0"/>
              <a:t>07.03.2023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6C5DE4D-F30E-47A3-B066-C28F80529A0D}" type="datetime1">
              <a:rPr lang="ru-RU" smtClean="0"/>
              <a:t>07.03.2023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B48BF1-31E7-4CC1-9682-2D04CA0882F5}" type="datetime1">
              <a:rPr lang="ru-RU" smtClean="0"/>
              <a:t>07.03.2023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2AFC01F-3489-489B-B018-406113C87450}" type="datetime1">
              <a:rPr lang="ru-RU" smtClean="0"/>
              <a:t>07.03.2023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6017DE-4589-4496-AFDE-6E2E5663E162}" type="datetime1">
              <a:rPr lang="ru-RU" smtClean="0"/>
              <a:t>07.03.2023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AC7EA-5CB7-44B3-90BE-D4AB62DE9454}" type="datetime1">
              <a:rPr lang="ru-RU" smtClean="0"/>
              <a:t>07.03.2023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ЛЕКЦИЯ 3. ИНСТРУМЕНТЫ УПРАВЛЕНИЯ ПЕРСОНАЛОМ </a:t>
            </a:r>
            <a:r>
              <a:rPr lang="ru-RU" dirty="0" smtClean="0"/>
              <a:t>ОРГАНИЗАЦИИ (2)</a:t>
            </a:r>
            <a:r>
              <a:rPr lang="ru-RU" dirty="0"/>
              <a:t/>
            </a:r>
            <a:br>
              <a:rPr lang="ru-RU" dirty="0"/>
            </a:br>
            <a:endParaRPr lang="ru-RU" dirty="0"/>
          </a:p>
        </p:txBody>
      </p:sp>
      <p:sp>
        <p:nvSpPr>
          <p:cNvPr id="3" name="Подзаголовок 2"/>
          <p:cNvSpPr>
            <a:spLocks noGrp="1"/>
          </p:cNvSpPr>
          <p:nvPr>
            <p:ph type="subTitle" idx="1"/>
          </p:nvPr>
        </p:nvSpPr>
        <p:spPr>
          <a:xfrm>
            <a:off x="755576" y="3886200"/>
            <a:ext cx="7560840" cy="2135088"/>
          </a:xfrm>
        </p:spPr>
        <p:txBody>
          <a:bodyPr>
            <a:normAutofit fontScale="62500" lnSpcReduction="20000"/>
          </a:bodyPr>
          <a:lstStyle/>
          <a:p>
            <a:pPr marL="266700" indent="-266700" algn="l"/>
            <a:r>
              <a:rPr lang="ru-RU" dirty="0" smtClean="0"/>
              <a:t>1</a:t>
            </a:r>
            <a:r>
              <a:rPr lang="ru-RU" dirty="0"/>
              <a:t>. Инструментарий управления: сущность и содержание.</a:t>
            </a:r>
          </a:p>
          <a:p>
            <a:pPr marL="266700" indent="-266700" algn="l"/>
            <a:r>
              <a:rPr lang="ru-RU" dirty="0"/>
              <a:t>2. Организационно-административные методы управления персоналом</a:t>
            </a:r>
            <a:r>
              <a:rPr lang="ru-RU" dirty="0" smtClean="0"/>
              <a:t>.</a:t>
            </a:r>
          </a:p>
          <a:p>
            <a:pPr marL="266700" indent="-266700" algn="l"/>
            <a:r>
              <a:rPr lang="ru-RU" dirty="0"/>
              <a:t>3. Экономические методы управления персоналом.</a:t>
            </a:r>
          </a:p>
          <a:p>
            <a:pPr marL="266700" indent="-266700" algn="l"/>
            <a:r>
              <a:rPr lang="ru-RU" dirty="0"/>
              <a:t>4. Социально-психологические методы управления </a:t>
            </a:r>
            <a:r>
              <a:rPr lang="ru-RU" dirty="0" smtClean="0"/>
              <a:t>персоналом.</a:t>
            </a:r>
            <a:endParaRPr lang="ru-RU" dirty="0"/>
          </a:p>
          <a:p>
            <a:pPr marL="266700" indent="-266700" algn="l"/>
            <a:r>
              <a:rPr lang="ru-RU" dirty="0"/>
              <a:t>5. Принципы управления </a:t>
            </a:r>
            <a:r>
              <a:rPr lang="ru-RU" dirty="0" smtClean="0"/>
              <a:t>персоналом.</a:t>
            </a:r>
            <a:endParaRPr lang="ru-RU" dirty="0"/>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37375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7500" lnSpcReduction="20000"/>
          </a:bodyPr>
          <a:lstStyle/>
          <a:p>
            <a:pPr marL="0" indent="265113">
              <a:buNone/>
            </a:pPr>
            <a:r>
              <a:rPr lang="ru-RU" b="1" dirty="0"/>
              <a:t>2). Распорядительное воздействие </a:t>
            </a:r>
            <a:r>
              <a:rPr lang="ru-RU" dirty="0"/>
              <a:t>выражается в форме приказа</a:t>
            </a:r>
            <a:r>
              <a:rPr lang="ru-RU" dirty="0" smtClean="0"/>
              <a:t>, распоряжения </a:t>
            </a:r>
            <a:r>
              <a:rPr lang="ru-RU" dirty="0"/>
              <a:t>или указания, которые являются правовыми </a:t>
            </a:r>
            <a:r>
              <a:rPr lang="ru-RU" dirty="0" smtClean="0"/>
              <a:t>актами ненормативного характера. </a:t>
            </a:r>
            <a:r>
              <a:rPr lang="ru-RU" dirty="0"/>
              <a:t>Они издаются в целях </a:t>
            </a:r>
            <a:r>
              <a:rPr lang="ru-RU" dirty="0" smtClean="0"/>
              <a:t>обеспечения соблюдения</a:t>
            </a:r>
            <a:r>
              <a:rPr lang="ru-RU" dirty="0"/>
              <a:t>, исполнения и применения действующего законодательства </a:t>
            </a:r>
            <a:r>
              <a:rPr lang="ru-RU" dirty="0" smtClean="0"/>
              <a:t>и других </a:t>
            </a:r>
            <a:r>
              <a:rPr lang="ru-RU" dirty="0"/>
              <a:t>нормативных актов, а также придания юридической </a:t>
            </a:r>
            <a:r>
              <a:rPr lang="ru-RU" dirty="0" smtClean="0"/>
              <a:t>силы управленческим </a:t>
            </a:r>
            <a:r>
              <a:rPr lang="ru-RU" dirty="0"/>
              <a:t>решениям. Приказы издаются линейным руководителем </a:t>
            </a:r>
            <a:r>
              <a:rPr lang="ru-RU" dirty="0" smtClean="0"/>
              <a:t>и производственной </a:t>
            </a:r>
            <a:r>
              <a:rPr lang="ru-RU" dirty="0"/>
              <a:t>единицы (генеральным директором ПО, </a:t>
            </a:r>
            <a:r>
              <a:rPr lang="ru-RU" dirty="0" smtClean="0"/>
              <a:t>директором предприятия</a:t>
            </a:r>
            <a:r>
              <a:rPr lang="ru-RU" dirty="0"/>
              <a:t>).</a:t>
            </a:r>
          </a:p>
          <a:p>
            <a:pPr marL="0" indent="265113">
              <a:buNone/>
            </a:pPr>
            <a:r>
              <a:rPr lang="ru-RU" b="1" i="1" dirty="0"/>
              <a:t>Приказ</a:t>
            </a:r>
            <a:r>
              <a:rPr lang="ru-RU" dirty="0"/>
              <a:t> — это письменное или устное требование </a:t>
            </a:r>
            <a:r>
              <a:rPr lang="ru-RU" dirty="0" smtClean="0"/>
              <a:t>руководителя решить </a:t>
            </a:r>
            <a:r>
              <a:rPr lang="ru-RU" dirty="0"/>
              <a:t>определенную задачу.</a:t>
            </a:r>
          </a:p>
          <a:p>
            <a:pPr marL="0" indent="265113">
              <a:buNone/>
            </a:pPr>
            <a:r>
              <a:rPr lang="ru-RU" b="1" i="1" dirty="0"/>
              <a:t>Распоряжение</a:t>
            </a:r>
            <a:r>
              <a:rPr lang="ru-RU" dirty="0"/>
              <a:t> — это письменное или устное требование </a:t>
            </a:r>
            <a:r>
              <a:rPr lang="ru-RU" dirty="0" smtClean="0"/>
              <a:t>к подчиненным </a:t>
            </a:r>
            <a:r>
              <a:rPr lang="ru-RU" dirty="0"/>
              <a:t>решить отдельные вопросы, связанные с </a:t>
            </a:r>
            <a:r>
              <a:rPr lang="ru-RU" dirty="0" smtClean="0"/>
              <a:t>поставленной задачей</a:t>
            </a:r>
            <a:r>
              <a:rPr lang="ru-RU" dirty="0"/>
              <a:t>.</a:t>
            </a:r>
          </a:p>
          <a:p>
            <a:pPr marL="0" indent="265113">
              <a:buNone/>
            </a:pPr>
            <a:r>
              <a:rPr lang="ru-RU" dirty="0"/>
              <a:t>Организационно – административные (правовые) </a:t>
            </a:r>
            <a:r>
              <a:rPr lang="ru-RU" dirty="0" smtClean="0"/>
              <a:t>методы могут </a:t>
            </a:r>
            <a:r>
              <a:rPr lang="ru-RU" dirty="0"/>
              <a:t>подразделяться </a:t>
            </a:r>
            <a:r>
              <a:rPr lang="ru-RU" dirty="0" smtClean="0"/>
              <a:t> на:</a:t>
            </a:r>
            <a:endParaRPr lang="ru-RU" dirty="0"/>
          </a:p>
          <a:p>
            <a:pPr marL="0" indent="265113">
              <a:buNone/>
            </a:pPr>
            <a:r>
              <a:rPr lang="ru-RU" b="1" i="1" dirty="0"/>
              <a:t>Организационно–стабилизирующие</a:t>
            </a:r>
            <a:r>
              <a:rPr lang="ru-RU" dirty="0"/>
              <a:t> – </a:t>
            </a:r>
            <a:r>
              <a:rPr lang="ru-RU" dirty="0" smtClean="0"/>
              <a:t>устанавливают долговременную </a:t>
            </a:r>
            <a:r>
              <a:rPr lang="ru-RU" dirty="0"/>
              <a:t>связь в системах управления между людьми (</a:t>
            </a:r>
            <a:r>
              <a:rPr lang="ru-RU" dirty="0" smtClean="0"/>
              <a:t>концепция управления </a:t>
            </a:r>
            <a:r>
              <a:rPr lang="ru-RU" dirty="0"/>
              <a:t>организацией, организационная структура управления, штаты</a:t>
            </a:r>
            <a:r>
              <a:rPr lang="ru-RU" dirty="0" smtClean="0"/>
              <a:t>, инструктирование</a:t>
            </a:r>
            <a:r>
              <a:rPr lang="ru-RU" dirty="0"/>
              <a:t>, нормирование, регламентирование, контроль и надзор).</a:t>
            </a:r>
          </a:p>
          <a:p>
            <a:pPr marL="0" indent="265113">
              <a:buNone/>
            </a:pPr>
            <a:r>
              <a:rPr lang="ru-RU" b="1" i="1" dirty="0"/>
              <a:t>Организационно-распорядительные</a:t>
            </a:r>
            <a:r>
              <a:rPr lang="ru-RU" dirty="0"/>
              <a:t> – обеспечивают </a:t>
            </a:r>
            <a:r>
              <a:rPr lang="ru-RU" dirty="0" smtClean="0"/>
              <a:t>оперативное управление </a:t>
            </a:r>
            <a:r>
              <a:rPr lang="ru-RU" dirty="0"/>
              <a:t>совместной деятельностью людей и подразделений (</a:t>
            </a:r>
            <a:r>
              <a:rPr lang="ru-RU" dirty="0" smtClean="0"/>
              <a:t>данные методы </a:t>
            </a:r>
            <a:r>
              <a:rPr lang="ru-RU" dirty="0"/>
              <a:t>реализуются в форме договоров, приказов, распоряжений</a:t>
            </a:r>
            <a:r>
              <a:rPr lang="ru-RU" dirty="0" smtClean="0"/>
              <a:t>, указаний</a:t>
            </a:r>
            <a:r>
              <a:rPr lang="ru-RU" dirty="0"/>
              <a:t>, постановлений).</a:t>
            </a:r>
          </a:p>
          <a:p>
            <a:pPr marL="0" indent="265113">
              <a:buNone/>
            </a:pPr>
            <a:r>
              <a:rPr lang="ru-RU" b="1" i="1" dirty="0"/>
              <a:t>Организационно–дисциплинарные </a:t>
            </a:r>
            <a:r>
              <a:rPr lang="ru-RU" dirty="0"/>
              <a:t>– предназначены </a:t>
            </a:r>
            <a:r>
              <a:rPr lang="ru-RU" dirty="0" smtClean="0"/>
              <a:t>для поддержания </a:t>
            </a:r>
            <a:r>
              <a:rPr lang="ru-RU" dirty="0"/>
              <a:t>стабильности организационных связей и отношений, а </a:t>
            </a:r>
            <a:r>
              <a:rPr lang="ru-RU" dirty="0" smtClean="0"/>
              <a:t>также ответственности </a:t>
            </a:r>
            <a:r>
              <a:rPr lang="ru-RU" dirty="0"/>
              <a:t>персонала за выполнение </a:t>
            </a:r>
            <a:r>
              <a:rPr lang="ru-RU" dirty="0" smtClean="0"/>
              <a:t>обязанностей (правила </a:t>
            </a:r>
            <a:r>
              <a:rPr lang="ru-RU" dirty="0"/>
              <a:t>и нормы поведения работников и системы контроля за </a:t>
            </a:r>
            <a:r>
              <a:rPr lang="ru-RU" dirty="0" smtClean="0"/>
              <a:t>их поведением</a:t>
            </a:r>
            <a:r>
              <a:rPr lang="ru-RU" dirty="0"/>
              <a:t>, </a:t>
            </a:r>
            <a:r>
              <a:rPr lang="ru-RU" dirty="0" smtClean="0"/>
              <a:t>разработка </a:t>
            </a:r>
            <a:r>
              <a:rPr lang="ru-RU" dirty="0"/>
              <a:t>и применение поощрительных мер </a:t>
            </a:r>
            <a:r>
              <a:rPr lang="ru-RU" dirty="0" smtClean="0"/>
              <a:t>и </a:t>
            </a:r>
            <a:r>
              <a:rPr lang="ru-RU" dirty="0"/>
              <a:t>мер </a:t>
            </a:r>
            <a:r>
              <a:rPr lang="ru-RU" dirty="0" smtClean="0"/>
              <a:t>наказания).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10</a:t>
            </a:fld>
            <a:endParaRPr lang="ru-RU"/>
          </a:p>
        </p:txBody>
      </p:sp>
    </p:spTree>
    <p:extLst>
      <p:ext uri="{BB962C8B-B14F-4D97-AF65-F5344CB8AC3E}">
        <p14:creationId xmlns:p14="http://schemas.microsoft.com/office/powerpoint/2010/main" val="3461861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Упражнения для прокачки навыков управления сотрудниками</a:t>
            </a:r>
          </a:p>
        </p:txBody>
      </p:sp>
      <p:sp>
        <p:nvSpPr>
          <p:cNvPr id="3" name="Объект 2"/>
          <p:cNvSpPr>
            <a:spLocks noGrp="1"/>
          </p:cNvSpPr>
          <p:nvPr>
            <p:ph idx="1"/>
          </p:nvPr>
        </p:nvSpPr>
        <p:spPr>
          <a:xfrm>
            <a:off x="457200" y="1600200"/>
            <a:ext cx="8229600" cy="4637112"/>
          </a:xfrm>
        </p:spPr>
        <p:txBody>
          <a:bodyPr>
            <a:normAutofit fontScale="32500" lnSpcReduction="20000"/>
          </a:bodyPr>
          <a:lstStyle/>
          <a:p>
            <a:pPr marL="0" indent="182563">
              <a:buNone/>
            </a:pPr>
            <a:r>
              <a:rPr lang="ru-RU" dirty="0"/>
              <a:t>1. Сотрудница отдела, которая в компании проработала много лет, по семейным обстоятельствам взяла отпуск на 4 месяца. Когда она вернулась на свое рабочее место, то увидела, что новый сотрудник отдела забрал её стул. Недолго думая, "старый" сотрудник поменяла стулья и приступила к работе, чем вызвала недовольство "нового" сотрудника. В отеле разразился конфликт "не на жизнь, а на смерть". Ваша реакция? </a:t>
            </a:r>
          </a:p>
          <a:p>
            <a:pPr marL="0" indent="182563">
              <a:buNone/>
            </a:pPr>
            <a:r>
              <a:rPr lang="ru-RU" dirty="0" smtClean="0"/>
              <a:t>2</a:t>
            </a:r>
            <a:r>
              <a:rPr lang="ru-RU" dirty="0"/>
              <a:t>. Вы ищите себе сотрудника. Зарплата сотруднику определена такая же, как его коллегам "по цеху". К Вам приходит соискатель на порядок сильнее, чем ваши уже работающие сотрудники. Его устраивает все условия работы, которые вы предлагаете, кроме зарплаты. Он хочет немного больше. Как быть? Возьмете ли вы такого сотрудника на работу? Если возьмете, то на каких условиях? </a:t>
            </a:r>
          </a:p>
          <a:p>
            <a:pPr marL="0" indent="182563">
              <a:buNone/>
            </a:pPr>
            <a:r>
              <a:rPr lang="ru-RU" dirty="0" smtClean="0"/>
              <a:t>3</a:t>
            </a:r>
            <a:r>
              <a:rPr lang="ru-RU" dirty="0"/>
              <a:t>. К Вам пришел соискатель на должность уровня "мастер от бога". Вам давно охота повысить качество вашей продукции, подкорректировать технологию работы. И этот соискатель может помочь Вам решить эти вопросы, но есть нюанс: у него совершенно несносный характер. На лицо: неуправляемость, демонстрационное поведение, </a:t>
            </a:r>
            <a:r>
              <a:rPr lang="ru-RU" dirty="0" err="1"/>
              <a:t>хабальство</a:t>
            </a:r>
            <a:r>
              <a:rPr lang="ru-RU" dirty="0"/>
              <a:t>. Как быть? Какое решение принять? Станет ли он Вашим сотрудником? Прошу дать подробные комментарии вашему ответу. </a:t>
            </a:r>
          </a:p>
          <a:p>
            <a:pPr marL="0" indent="182563">
              <a:buNone/>
            </a:pPr>
            <a:r>
              <a:rPr lang="ru-RU" dirty="0" smtClean="0"/>
              <a:t>4</a:t>
            </a:r>
            <a:r>
              <a:rPr lang="ru-RU" dirty="0"/>
              <a:t>. Вы даете сотруднику простые поручения, но с каждым разом - замечаете, что он их все менее охотно выполняет. Вы в замешательстве! Вы считаете, что вы и так создали хорошие условия для сотрудника (оплачиваете ему полностью дни, которые он пропустил по болезни, даете пользоваться за 50% продукцией компании, отпускаете по потребностям сотрудника по его просьбе), и не понимаете, что ещё ему надо? Вы бы уволили этого ленивого, безынициативного сотрудника, но у вас прямо сейчас некем его заменить и не факт, что следующий будет лучше. Как быть? Как вы поступите в такой ситуации? </a:t>
            </a:r>
          </a:p>
          <a:p>
            <a:pPr marL="0" indent="182563">
              <a:buNone/>
            </a:pPr>
            <a:r>
              <a:rPr lang="ru-RU" dirty="0" smtClean="0"/>
              <a:t>5</a:t>
            </a:r>
            <a:r>
              <a:rPr lang="ru-RU" dirty="0"/>
              <a:t>. У вас написаны все инструкции для сотрудников, все должностные обязанности определены и зафиксированы, но сотрудники их просто не выполняют. Вам непонятно, что ещё нужно сделать, чтобы все работало так, как вы задумали? Варианты навести порядок есть: штрафы за неисполнение, увольнения (замены сотрудников), разговаривать с сотрудниками (разъяснять) вашу позицию... может что-то ещё. Что вы выберете? Прошу дать комментарии Вашему выбору. </a:t>
            </a:r>
          </a:p>
          <a:p>
            <a:pPr marL="0" indent="182563">
              <a:buNone/>
            </a:pPr>
            <a:r>
              <a:rPr lang="ru-RU" dirty="0" smtClean="0"/>
              <a:t>6</a:t>
            </a:r>
            <a:r>
              <a:rPr lang="ru-RU" dirty="0"/>
              <a:t>. Ваш самый лучший сотрудник больной алкоголизмом и время от времени выпадает из рабочего процесса. Вы уже привыкли к его режиму работы и знаете, когда чего от него ждать. И все было бы хорошо, но другие сотрудники при неправильном выполнении своих задач и вашем порицании стали ссылаться на этого сотрудника, типа почему к нему особое отношение,  а им нельзя нарушать? Как вы им ответите? </a:t>
            </a:r>
          </a:p>
          <a:p>
            <a:pPr marL="0" indent="182563">
              <a:buNone/>
            </a:pPr>
            <a:r>
              <a:rPr lang="ru-RU" dirty="0" smtClean="0"/>
              <a:t>7</a:t>
            </a:r>
            <a:r>
              <a:rPr lang="ru-RU" dirty="0"/>
              <a:t>. Вы считаете, что вы ответственны за развитие ваших сотрудников и вы постоянно находите разного рода обучения и предлагаете пройти их сотрудникам на разных условиях, бесплатно или за 50% оплаты, но особой поддержки и инициативы среди сотрудников не встречаете, они не поддерживают Вас с Вашими намерениями. Как быть? </a:t>
            </a:r>
          </a:p>
          <a:p>
            <a:pPr marL="0" indent="182563">
              <a:buNone/>
            </a:pPr>
            <a:r>
              <a:rPr lang="ru-RU" dirty="0" smtClean="0"/>
              <a:t>8</a:t>
            </a:r>
            <a:r>
              <a:rPr lang="ru-RU" dirty="0"/>
              <a:t>. Неплохой сотрудник вашего коллектива не считает нужным отпрашиваться у Вас, если ему куда-нибудь нужно, а просо ставит вас в известность. У вас складывается ощущение, что он не уважает Вас, не ценит, Как быть в такой ситуации? Что делать? </a:t>
            </a:r>
          </a:p>
          <a:p>
            <a:pPr marL="0" indent="182563">
              <a:buNone/>
            </a:pPr>
            <a:r>
              <a:rPr lang="ru-RU" dirty="0" smtClean="0"/>
              <a:t>9</a:t>
            </a:r>
            <a:r>
              <a:rPr lang="ru-RU" dirty="0"/>
              <a:t>. Вы сделали сотруднику предложение о повышении его в должности. Но время показало, что вы сделали это преждевременно, сотрудник не справляется. Вы ясно понимаете, что его понижение приведен к его увольнению. Как вы поступите в этой ситуации? </a:t>
            </a:r>
          </a:p>
          <a:p>
            <a:pPr marL="0" indent="182563">
              <a:buNone/>
            </a:pPr>
            <a:r>
              <a:rPr lang="ru-RU" dirty="0" smtClean="0"/>
              <a:t>10</a:t>
            </a:r>
            <a:r>
              <a:rPr lang="ru-RU" dirty="0"/>
              <a:t>. У вас в коллективе уникальный сотрудник: он единственный может выполнять определенный функционал. Вы стали замечать, что сотрудник стал манипулировать своим положением: просит повышение зарплаты, "угрожая" своим увольнением. Два раза вы уже повысили ему зарплату и чувствуете, что скоро он снова придет с этим же предложением. Как сложится Ваша беседа?</a:t>
            </a:r>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11</a:t>
            </a:fld>
            <a:endParaRPr lang="ru-RU"/>
          </a:p>
        </p:txBody>
      </p:sp>
    </p:spTree>
    <p:extLst>
      <p:ext uri="{BB962C8B-B14F-4D97-AF65-F5344CB8AC3E}">
        <p14:creationId xmlns:p14="http://schemas.microsoft.com/office/powerpoint/2010/main" val="2826168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3</a:t>
            </a:r>
            <a:r>
              <a:rPr lang="ru-RU" dirty="0"/>
              <a:t>. Экономические методы </a:t>
            </a:r>
            <a:r>
              <a:rPr lang="ru-RU" dirty="0" smtClean="0"/>
              <a:t>УП</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a:t>Цель использования </a:t>
            </a:r>
            <a:r>
              <a:rPr lang="ru-RU" dirty="0" smtClean="0"/>
              <a:t> – </a:t>
            </a:r>
            <a:r>
              <a:rPr lang="ru-RU" dirty="0"/>
              <a:t>создание условий для </a:t>
            </a:r>
            <a:r>
              <a:rPr lang="ru-RU" dirty="0" smtClean="0"/>
              <a:t>наиболее полного </a:t>
            </a:r>
            <a:r>
              <a:rPr lang="ru-RU" dirty="0"/>
              <a:t>удовлетворения экономических интересов и </a:t>
            </a:r>
            <a:r>
              <a:rPr lang="ru-RU" dirty="0" smtClean="0"/>
              <a:t>потребностей каждого </a:t>
            </a:r>
            <a:r>
              <a:rPr lang="ru-RU" dirty="0"/>
              <a:t>работника и в целом </a:t>
            </a:r>
            <a:r>
              <a:rPr lang="ru-RU" dirty="0" smtClean="0"/>
              <a:t>организации.</a:t>
            </a:r>
            <a:endParaRPr lang="ru-RU" dirty="0"/>
          </a:p>
          <a:p>
            <a:r>
              <a:rPr lang="ru-RU" dirty="0" smtClean="0"/>
              <a:t>Мотивация трудовой деятельности;</a:t>
            </a:r>
          </a:p>
          <a:p>
            <a:r>
              <a:rPr lang="ru-RU" dirty="0" smtClean="0"/>
              <a:t>Элементы социального </a:t>
            </a:r>
            <a:r>
              <a:rPr lang="ru-RU" dirty="0"/>
              <a:t>обеспечения сотрудников (например, оплата питания</a:t>
            </a:r>
            <a:r>
              <a:rPr lang="ru-RU" dirty="0" smtClean="0"/>
              <a:t>, проезда</a:t>
            </a:r>
            <a:r>
              <a:rPr lang="ru-RU" dirty="0"/>
              <a:t>, отдыха, предоставление различных видов страхования, в </a:t>
            </a:r>
            <a:r>
              <a:rPr lang="ru-RU" dirty="0" smtClean="0"/>
              <a:t>том числе </a:t>
            </a:r>
            <a:r>
              <a:rPr lang="ru-RU" dirty="0"/>
              <a:t>медицинского и т.д.).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12</a:t>
            </a:fld>
            <a:endParaRPr lang="ru-RU"/>
          </a:p>
        </p:txBody>
      </p:sp>
    </p:spTree>
    <p:extLst>
      <p:ext uri="{BB962C8B-B14F-4D97-AF65-F5344CB8AC3E}">
        <p14:creationId xmlns:p14="http://schemas.microsoft.com/office/powerpoint/2010/main" val="275046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Методы стимулирования</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340768"/>
            <a:ext cx="7848872" cy="505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13</a:t>
            </a:fld>
            <a:endParaRPr lang="ru-RU"/>
          </a:p>
        </p:txBody>
      </p:sp>
    </p:spTree>
    <p:extLst>
      <p:ext uri="{BB962C8B-B14F-4D97-AF65-F5344CB8AC3E}">
        <p14:creationId xmlns:p14="http://schemas.microsoft.com/office/powerpoint/2010/main" val="3254489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4</a:t>
            </a:r>
            <a:r>
              <a:rPr lang="ru-RU" dirty="0"/>
              <a:t>. Социально-психологические методы </a:t>
            </a:r>
            <a:r>
              <a:rPr lang="ru-RU" dirty="0" smtClean="0"/>
              <a:t>УП</a:t>
            </a:r>
            <a:endParaRPr lang="ru-RU" dirty="0"/>
          </a:p>
        </p:txBody>
      </p:sp>
      <p:sp>
        <p:nvSpPr>
          <p:cNvPr id="3" name="Объект 2"/>
          <p:cNvSpPr>
            <a:spLocks noGrp="1"/>
          </p:cNvSpPr>
          <p:nvPr>
            <p:ph idx="1"/>
          </p:nvPr>
        </p:nvSpPr>
        <p:spPr/>
        <p:txBody>
          <a:bodyPr>
            <a:normAutofit lnSpcReduction="10000"/>
          </a:bodyPr>
          <a:lstStyle/>
          <a:p>
            <a:pPr>
              <a:buFontTx/>
              <a:buChar char="-"/>
            </a:pPr>
            <a:r>
              <a:rPr lang="ru-RU" dirty="0" smtClean="0"/>
              <a:t>основаны </a:t>
            </a:r>
            <a:r>
              <a:rPr lang="ru-RU" dirty="0"/>
              <a:t>на использовании закономерностей социологии и психологии </a:t>
            </a:r>
            <a:r>
              <a:rPr lang="ru-RU" dirty="0" smtClean="0"/>
              <a:t>и заключаются </a:t>
            </a:r>
            <a:r>
              <a:rPr lang="ru-RU" dirty="0"/>
              <a:t>преимущественно в воздействии на интересы личности</a:t>
            </a:r>
            <a:r>
              <a:rPr lang="ru-RU" dirty="0" smtClean="0"/>
              <a:t>, группы</a:t>
            </a:r>
            <a:r>
              <a:rPr lang="ru-RU" dirty="0"/>
              <a:t>, коллектива. </a:t>
            </a:r>
            <a:endParaRPr lang="ru-RU" dirty="0" smtClean="0"/>
          </a:p>
          <a:p>
            <a:pPr marL="0" indent="360363">
              <a:buNone/>
            </a:pPr>
            <a:r>
              <a:rPr lang="ru-RU" dirty="0" smtClean="0"/>
              <a:t>Для </a:t>
            </a:r>
            <a:r>
              <a:rPr lang="ru-RU" dirty="0"/>
              <a:t>осуществления </a:t>
            </a:r>
            <a:r>
              <a:rPr lang="ru-RU" dirty="0" smtClean="0"/>
              <a:t>воздействия </a:t>
            </a:r>
            <a:r>
              <a:rPr lang="ru-RU" dirty="0"/>
              <a:t>на </a:t>
            </a:r>
            <a:r>
              <a:rPr lang="ru-RU" dirty="0" smtClean="0"/>
              <a:t>отдельную личность </a:t>
            </a:r>
            <a:r>
              <a:rPr lang="ru-RU" dirty="0"/>
              <a:t>используются </a:t>
            </a:r>
            <a:r>
              <a:rPr lang="ru-RU" i="1" dirty="0"/>
              <a:t>психологические методы</a:t>
            </a:r>
            <a:r>
              <a:rPr lang="ru-RU" dirty="0"/>
              <a:t>, для воздействия </a:t>
            </a:r>
            <a:r>
              <a:rPr lang="ru-RU" dirty="0" smtClean="0"/>
              <a:t>на группу</a:t>
            </a:r>
            <a:r>
              <a:rPr lang="ru-RU" dirty="0"/>
              <a:t>, коллектив — </a:t>
            </a:r>
            <a:r>
              <a:rPr lang="ru-RU" i="1" dirty="0"/>
              <a:t>социологические</a:t>
            </a:r>
            <a:r>
              <a:rPr lang="ru-RU" dirty="0"/>
              <a:t>.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14</a:t>
            </a:fld>
            <a:endParaRPr lang="ru-RU"/>
          </a:p>
        </p:txBody>
      </p:sp>
    </p:spTree>
    <p:extLst>
      <p:ext uri="{BB962C8B-B14F-4D97-AF65-F5344CB8AC3E}">
        <p14:creationId xmlns:p14="http://schemas.microsoft.com/office/powerpoint/2010/main" val="3519076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Социальные методы </a:t>
            </a:r>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 позволяют </a:t>
            </a:r>
            <a:r>
              <a:rPr lang="ru-RU" dirty="0"/>
              <a:t>оценить место и </a:t>
            </a:r>
            <a:r>
              <a:rPr lang="ru-RU" dirty="0" smtClean="0"/>
              <a:t>назначение сотрудников </a:t>
            </a:r>
            <a:r>
              <a:rPr lang="ru-RU" dirty="0"/>
              <a:t>в коллективе, выявить неформальных лидеров и </a:t>
            </a:r>
            <a:r>
              <a:rPr lang="ru-RU" dirty="0" smtClean="0"/>
              <a:t>обеспечить им </a:t>
            </a:r>
            <a:r>
              <a:rPr lang="ru-RU" dirty="0"/>
              <a:t>поддержку, использовать мотивацию персонала для </a:t>
            </a:r>
            <a:r>
              <a:rPr lang="ru-RU" dirty="0" smtClean="0"/>
              <a:t>достижения конечного </a:t>
            </a:r>
            <a:r>
              <a:rPr lang="ru-RU" dirty="0"/>
              <a:t>результата труда, обеспечить эффективные коммуникации </a:t>
            </a:r>
            <a:r>
              <a:rPr lang="ru-RU" dirty="0" smtClean="0"/>
              <a:t>и предупреждение </a:t>
            </a:r>
            <a:r>
              <a:rPr lang="ru-RU" dirty="0"/>
              <a:t>межличностных конфликтов в </a:t>
            </a:r>
            <a:r>
              <a:rPr lang="ru-RU" dirty="0" smtClean="0"/>
              <a:t>коллективе: </a:t>
            </a:r>
          </a:p>
          <a:p>
            <a:r>
              <a:rPr lang="ru-RU" dirty="0" smtClean="0"/>
              <a:t>социальное </a:t>
            </a:r>
            <a:r>
              <a:rPr lang="ru-RU" dirty="0"/>
              <a:t>планирование</a:t>
            </a:r>
            <a:r>
              <a:rPr lang="ru-RU" dirty="0" smtClean="0"/>
              <a:t>, </a:t>
            </a:r>
          </a:p>
          <a:p>
            <a:r>
              <a:rPr lang="ru-RU" dirty="0" smtClean="0"/>
              <a:t>социологические </a:t>
            </a:r>
            <a:r>
              <a:rPr lang="ru-RU" dirty="0"/>
              <a:t>исследования, </a:t>
            </a:r>
            <a:endParaRPr lang="ru-RU" dirty="0" smtClean="0"/>
          </a:p>
          <a:p>
            <a:r>
              <a:rPr lang="ru-RU" dirty="0" smtClean="0"/>
              <a:t>оценку </a:t>
            </a:r>
            <a:r>
              <a:rPr lang="ru-RU" dirty="0"/>
              <a:t>личностных качеств, </a:t>
            </a:r>
            <a:endParaRPr lang="ru-RU" dirty="0" smtClean="0"/>
          </a:p>
          <a:p>
            <a:r>
              <a:rPr lang="ru-RU" dirty="0" smtClean="0"/>
              <a:t>мораль, </a:t>
            </a:r>
          </a:p>
          <a:p>
            <a:r>
              <a:rPr lang="ru-RU" dirty="0" smtClean="0"/>
              <a:t>партнерство</a:t>
            </a:r>
            <a:r>
              <a:rPr lang="ru-RU" dirty="0"/>
              <a:t>, </a:t>
            </a:r>
            <a:endParaRPr lang="ru-RU" dirty="0" smtClean="0"/>
          </a:p>
          <a:p>
            <a:r>
              <a:rPr lang="ru-RU" dirty="0" smtClean="0"/>
              <a:t>соревнование</a:t>
            </a:r>
            <a:r>
              <a:rPr lang="ru-RU" dirty="0"/>
              <a:t>, </a:t>
            </a:r>
            <a:endParaRPr lang="ru-RU" dirty="0" smtClean="0"/>
          </a:p>
          <a:p>
            <a:r>
              <a:rPr lang="ru-RU" dirty="0" smtClean="0"/>
              <a:t>управление </a:t>
            </a:r>
            <a:r>
              <a:rPr lang="ru-RU" dirty="0"/>
              <a:t>конфликтными ситуациями.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15</a:t>
            </a:fld>
            <a:endParaRPr lang="ru-RU"/>
          </a:p>
        </p:txBody>
      </p:sp>
    </p:spTree>
    <p:extLst>
      <p:ext uri="{BB962C8B-B14F-4D97-AF65-F5344CB8AC3E}">
        <p14:creationId xmlns:p14="http://schemas.microsoft.com/office/powerpoint/2010/main" val="124040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Социальное планирование </a:t>
            </a:r>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позволяет </a:t>
            </a:r>
            <a:r>
              <a:rPr lang="ru-RU" dirty="0"/>
              <a:t>сформировать </a:t>
            </a:r>
            <a:r>
              <a:rPr lang="ru-RU" dirty="0" smtClean="0"/>
              <a:t>социальные цели </a:t>
            </a:r>
            <a:r>
              <a:rPr lang="ru-RU" dirty="0"/>
              <a:t>и критерии, разработать социальные нормативы (уровень жизни</a:t>
            </a:r>
            <a:r>
              <a:rPr lang="ru-RU" dirty="0" smtClean="0"/>
              <a:t>, оплата </a:t>
            </a:r>
            <a:r>
              <a:rPr lang="ru-RU" dirty="0"/>
              <a:t>труда, условия труда и т.п.) и плановые показатели, </a:t>
            </a:r>
            <a:r>
              <a:rPr lang="ru-RU" dirty="0" smtClean="0"/>
              <a:t>способствует  достижению </a:t>
            </a:r>
            <a:r>
              <a:rPr lang="ru-RU" dirty="0"/>
              <a:t>конечных социальных результатов: </a:t>
            </a:r>
            <a:endParaRPr lang="ru-RU" dirty="0" smtClean="0"/>
          </a:p>
          <a:p>
            <a:pPr>
              <a:buFontTx/>
              <a:buChar char="-"/>
            </a:pPr>
            <a:r>
              <a:rPr lang="ru-RU" dirty="0" smtClean="0"/>
              <a:t>увеличение продолжительности </a:t>
            </a:r>
            <a:r>
              <a:rPr lang="ru-RU" dirty="0"/>
              <a:t>жизни, </a:t>
            </a:r>
            <a:endParaRPr lang="ru-RU" dirty="0" smtClean="0"/>
          </a:p>
          <a:p>
            <a:pPr>
              <a:buFontTx/>
              <a:buChar char="-"/>
            </a:pPr>
            <a:r>
              <a:rPr lang="ru-RU" dirty="0" smtClean="0"/>
              <a:t>снижение </a:t>
            </a:r>
            <a:r>
              <a:rPr lang="ru-RU" dirty="0"/>
              <a:t>уровня заболеваемости, </a:t>
            </a:r>
            <a:endParaRPr lang="ru-RU" dirty="0" smtClean="0"/>
          </a:p>
          <a:p>
            <a:pPr>
              <a:buFontTx/>
              <a:buChar char="-"/>
            </a:pPr>
            <a:r>
              <a:rPr lang="ru-RU" dirty="0" smtClean="0"/>
              <a:t>рост уровня образования </a:t>
            </a:r>
            <a:r>
              <a:rPr lang="ru-RU" dirty="0"/>
              <a:t>и квалификации </a:t>
            </a:r>
            <a:r>
              <a:rPr lang="ru-RU" dirty="0" smtClean="0"/>
              <a:t>сотрудн</a:t>
            </a:r>
            <a:r>
              <a:rPr lang="ru-RU" dirty="0"/>
              <a:t>и</a:t>
            </a:r>
            <a:r>
              <a:rPr lang="ru-RU" dirty="0" smtClean="0"/>
              <a:t>ков</a:t>
            </a:r>
            <a:r>
              <a:rPr lang="ru-RU" dirty="0"/>
              <a:t>, </a:t>
            </a:r>
            <a:endParaRPr lang="ru-RU" dirty="0" smtClean="0"/>
          </a:p>
          <a:p>
            <a:pPr>
              <a:buFontTx/>
              <a:buChar char="-"/>
            </a:pPr>
            <a:r>
              <a:rPr lang="ru-RU" dirty="0" smtClean="0"/>
              <a:t>сокращение производственного травматизма </a:t>
            </a:r>
            <a:r>
              <a:rPr lang="ru-RU" dirty="0"/>
              <a:t>и т.п.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16</a:t>
            </a:fld>
            <a:endParaRPr lang="ru-RU"/>
          </a:p>
        </p:txBody>
      </p:sp>
    </p:spTree>
    <p:extLst>
      <p:ext uri="{BB962C8B-B14F-4D97-AF65-F5344CB8AC3E}">
        <p14:creationId xmlns:p14="http://schemas.microsoft.com/office/powerpoint/2010/main" val="121616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Социальные исследования </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служат </a:t>
            </a:r>
            <a:r>
              <a:rPr lang="ru-RU" dirty="0"/>
              <a:t>инструментом в работе </a:t>
            </a:r>
            <a:r>
              <a:rPr lang="ru-RU" dirty="0" smtClean="0"/>
              <a:t>с персоналом </a:t>
            </a:r>
            <a:r>
              <a:rPr lang="ru-RU" dirty="0"/>
              <a:t>и обеспечивают специалистов по </a:t>
            </a:r>
            <a:r>
              <a:rPr lang="ru-RU" dirty="0" smtClean="0"/>
              <a:t>УП необходимыми </a:t>
            </a:r>
            <a:r>
              <a:rPr lang="ru-RU" dirty="0"/>
              <a:t>данными, позволяющими принимать </a:t>
            </a:r>
            <a:r>
              <a:rPr lang="ru-RU" dirty="0" smtClean="0"/>
              <a:t>обоснованные решения </a:t>
            </a:r>
            <a:r>
              <a:rPr lang="ru-RU" dirty="0"/>
              <a:t>при подборе, оценке, расстановке, адаптации и </a:t>
            </a:r>
            <a:r>
              <a:rPr lang="ru-RU" dirty="0" smtClean="0"/>
              <a:t>обучении персонала: </a:t>
            </a:r>
          </a:p>
          <a:p>
            <a:r>
              <a:rPr lang="ru-RU" dirty="0" smtClean="0"/>
              <a:t>анкетирование</a:t>
            </a:r>
            <a:r>
              <a:rPr lang="ru-RU" dirty="0"/>
              <a:t>, </a:t>
            </a:r>
            <a:endParaRPr lang="ru-RU" dirty="0" smtClean="0"/>
          </a:p>
          <a:p>
            <a:r>
              <a:rPr lang="ru-RU" dirty="0" smtClean="0"/>
              <a:t>интервьюирование</a:t>
            </a:r>
            <a:r>
              <a:rPr lang="ru-RU" dirty="0"/>
              <a:t>,</a:t>
            </a:r>
          </a:p>
          <a:p>
            <a:r>
              <a:rPr lang="ru-RU" dirty="0"/>
              <a:t>социометрические наблюдения, </a:t>
            </a:r>
            <a:endParaRPr lang="ru-RU" dirty="0" smtClean="0"/>
          </a:p>
          <a:p>
            <a:r>
              <a:rPr lang="ru-RU" dirty="0" smtClean="0"/>
              <a:t>собеседования </a:t>
            </a:r>
            <a:r>
              <a:rPr lang="ru-RU" dirty="0"/>
              <a:t>и т.п.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17</a:t>
            </a:fld>
            <a:endParaRPr lang="ru-RU"/>
          </a:p>
        </p:txBody>
      </p:sp>
    </p:spTree>
    <p:extLst>
      <p:ext uri="{BB962C8B-B14F-4D97-AF65-F5344CB8AC3E}">
        <p14:creationId xmlns:p14="http://schemas.microsoft.com/office/powerpoint/2010/main" val="2874182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Личностные качества </a:t>
            </a:r>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определяют </a:t>
            </a:r>
            <a:r>
              <a:rPr lang="ru-RU" dirty="0"/>
              <a:t>внутренний мир сотрудника</a:t>
            </a:r>
            <a:r>
              <a:rPr lang="ru-RU" dirty="0" smtClean="0"/>
              <a:t>, который </a:t>
            </a:r>
            <a:r>
              <a:rPr lang="ru-RU" dirty="0"/>
              <a:t>достаточно стабильно отражается в процессе </a:t>
            </a:r>
            <a:r>
              <a:rPr lang="ru-RU" dirty="0" smtClean="0"/>
              <a:t>трудовой деятельности </a:t>
            </a:r>
            <a:r>
              <a:rPr lang="ru-RU" dirty="0"/>
              <a:t>и является неотъемлемой частью социологии </a:t>
            </a:r>
            <a:r>
              <a:rPr lang="ru-RU" dirty="0" smtClean="0"/>
              <a:t>личности:</a:t>
            </a:r>
          </a:p>
          <a:p>
            <a:r>
              <a:rPr lang="ru-RU" dirty="0" smtClean="0"/>
              <a:t>деловые </a:t>
            </a:r>
            <a:r>
              <a:rPr lang="ru-RU" dirty="0"/>
              <a:t>(организационные), </a:t>
            </a:r>
            <a:r>
              <a:rPr lang="ru-RU" dirty="0" smtClean="0"/>
              <a:t>которые определяют </a:t>
            </a:r>
            <a:r>
              <a:rPr lang="ru-RU" dirty="0"/>
              <a:t>результативность решения конкретных задач и </a:t>
            </a:r>
            <a:r>
              <a:rPr lang="ru-RU" dirty="0" smtClean="0"/>
              <a:t>выполнения ролевых </a:t>
            </a:r>
            <a:r>
              <a:rPr lang="ru-RU" dirty="0"/>
              <a:t>функций, </a:t>
            </a:r>
            <a:endParaRPr lang="ru-RU" dirty="0" smtClean="0"/>
          </a:p>
          <a:p>
            <a:r>
              <a:rPr lang="ru-RU" dirty="0" smtClean="0"/>
              <a:t>моральные </a:t>
            </a:r>
            <a:r>
              <a:rPr lang="ru-RU" dirty="0"/>
              <a:t>(нравственные), отражающие </a:t>
            </a:r>
            <a:r>
              <a:rPr lang="ru-RU" dirty="0" smtClean="0"/>
              <a:t>личные моральные </a:t>
            </a:r>
            <a:r>
              <a:rPr lang="ru-RU" dirty="0"/>
              <a:t>качества сотрудника.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18</a:t>
            </a:fld>
            <a:endParaRPr lang="ru-RU"/>
          </a:p>
        </p:txBody>
      </p:sp>
    </p:spTree>
    <p:extLst>
      <p:ext uri="{BB962C8B-B14F-4D97-AF65-F5344CB8AC3E}">
        <p14:creationId xmlns:p14="http://schemas.microsoft.com/office/powerpoint/2010/main" val="1408958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Мораль </a:t>
            </a:r>
          </a:p>
        </p:txBody>
      </p:sp>
      <p:sp>
        <p:nvSpPr>
          <p:cNvPr id="3" name="Объект 2"/>
          <p:cNvSpPr>
            <a:spLocks noGrp="1"/>
          </p:cNvSpPr>
          <p:nvPr>
            <p:ph idx="1"/>
          </p:nvPr>
        </p:nvSpPr>
        <p:spPr/>
        <p:txBody>
          <a:bodyPr/>
          <a:lstStyle/>
          <a:p>
            <a:pPr>
              <a:buFontTx/>
              <a:buChar char="-"/>
            </a:pPr>
            <a:r>
              <a:rPr lang="ru-RU" dirty="0" smtClean="0"/>
              <a:t>особая форма </a:t>
            </a:r>
            <a:r>
              <a:rPr lang="ru-RU" dirty="0"/>
              <a:t>общественного сознания</a:t>
            </a:r>
            <a:r>
              <a:rPr lang="ru-RU" dirty="0" smtClean="0"/>
              <a:t>, регулирующая </a:t>
            </a:r>
            <a:r>
              <a:rPr lang="ru-RU" dirty="0"/>
              <a:t>действия и поведение человека в социальной </a:t>
            </a:r>
            <a:r>
              <a:rPr lang="ru-RU" dirty="0" smtClean="0"/>
              <a:t>среде посредством </a:t>
            </a:r>
            <a:r>
              <a:rPr lang="ru-RU" dirty="0"/>
              <a:t>нравственных норм и правил. </a:t>
            </a:r>
            <a:endParaRPr lang="ru-RU" dirty="0" smtClean="0"/>
          </a:p>
          <a:p>
            <a:pPr marL="0" indent="0">
              <a:buNone/>
            </a:pPr>
            <a:r>
              <a:rPr lang="ru-RU" dirty="0" smtClean="0"/>
              <a:t>Вопросы корпоративной морали </a:t>
            </a:r>
            <a:r>
              <a:rPr lang="ru-RU" dirty="0"/>
              <a:t>находят отражение в философии организации.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19</a:t>
            </a:fld>
            <a:endParaRPr lang="ru-RU"/>
          </a:p>
        </p:txBody>
      </p:sp>
    </p:spTree>
    <p:extLst>
      <p:ext uri="{BB962C8B-B14F-4D97-AF65-F5344CB8AC3E}">
        <p14:creationId xmlns:p14="http://schemas.microsoft.com/office/powerpoint/2010/main" val="1119740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1. Инструментарий управления: сущность и содержание</a:t>
            </a:r>
          </a:p>
        </p:txBody>
      </p:sp>
      <p:sp>
        <p:nvSpPr>
          <p:cNvPr id="3" name="Объект 2"/>
          <p:cNvSpPr>
            <a:spLocks noGrp="1"/>
          </p:cNvSpPr>
          <p:nvPr>
            <p:ph idx="1"/>
          </p:nvPr>
        </p:nvSpPr>
        <p:spPr/>
        <p:txBody>
          <a:bodyPr>
            <a:normAutofit fontScale="70000" lnSpcReduction="20000"/>
          </a:bodyPr>
          <a:lstStyle/>
          <a:p>
            <a:pPr marL="0" indent="0">
              <a:buNone/>
            </a:pPr>
            <a:r>
              <a:rPr lang="ru-RU" b="1" dirty="0" smtClean="0"/>
              <a:t>Инструментарий управления </a:t>
            </a:r>
            <a:r>
              <a:rPr lang="ru-RU" dirty="0" smtClean="0"/>
              <a:t>- средства, применяемые </a:t>
            </a:r>
            <a:r>
              <a:rPr lang="ru-RU" dirty="0"/>
              <a:t>для </a:t>
            </a:r>
            <a:r>
              <a:rPr lang="ru-RU" dirty="0" smtClean="0"/>
              <a:t>осуществления управленческой </a:t>
            </a:r>
            <a:r>
              <a:rPr lang="ru-RU" dirty="0"/>
              <a:t>деятельности и повышения ее </a:t>
            </a:r>
            <a:r>
              <a:rPr lang="ru-RU" dirty="0" smtClean="0"/>
              <a:t>эффективности</a:t>
            </a:r>
            <a:r>
              <a:rPr lang="ru-RU" dirty="0"/>
              <a:t>. </a:t>
            </a:r>
            <a:endParaRPr lang="ru-RU" dirty="0" smtClean="0"/>
          </a:p>
          <a:p>
            <a:pPr marL="0" indent="0">
              <a:buNone/>
            </a:pPr>
            <a:r>
              <a:rPr lang="ru-RU" b="1" dirty="0"/>
              <a:t>Методы управления </a:t>
            </a:r>
            <a:r>
              <a:rPr lang="ru-RU" dirty="0"/>
              <a:t>– это система способов </a:t>
            </a:r>
            <a:r>
              <a:rPr lang="ru-RU" dirty="0" smtClean="0"/>
              <a:t>воздействия субъекта </a:t>
            </a:r>
            <a:r>
              <a:rPr lang="ru-RU" dirty="0"/>
              <a:t>управления на объект для достижения </a:t>
            </a:r>
            <a:r>
              <a:rPr lang="ru-RU" dirty="0" smtClean="0"/>
              <a:t>определенного результата</a:t>
            </a:r>
            <a:r>
              <a:rPr lang="ru-RU" dirty="0"/>
              <a:t>.</a:t>
            </a:r>
          </a:p>
          <a:p>
            <a:pPr marL="0" indent="0">
              <a:buNone/>
            </a:pPr>
            <a:r>
              <a:rPr lang="ru-RU" b="1" i="1" dirty="0" smtClean="0"/>
              <a:t>Методический инструментарий </a:t>
            </a:r>
            <a:r>
              <a:rPr lang="ru-RU" dirty="0"/>
              <a:t> </a:t>
            </a:r>
            <a:r>
              <a:rPr lang="ru-RU" dirty="0" smtClean="0"/>
              <a:t>- достаточно хорошо известные </a:t>
            </a:r>
            <a:r>
              <a:rPr lang="ru-RU" dirty="0"/>
              <a:t>и апробированные методы осуществления, главным образом</a:t>
            </a:r>
            <a:r>
              <a:rPr lang="ru-RU" dirty="0" smtClean="0"/>
              <a:t>, функций управления (методы стимулирования </a:t>
            </a:r>
            <a:r>
              <a:rPr lang="ru-RU" dirty="0"/>
              <a:t>(материальные, административные, </a:t>
            </a:r>
            <a:r>
              <a:rPr lang="ru-RU" dirty="0" err="1"/>
              <a:t>социальнопсихологические</a:t>
            </a:r>
            <a:r>
              <a:rPr lang="ru-RU" dirty="0"/>
              <a:t>), методы разработки стратегий (СВОТ-анализ, </a:t>
            </a:r>
            <a:r>
              <a:rPr lang="ru-RU" dirty="0" smtClean="0"/>
              <a:t>матрица БКГ</a:t>
            </a:r>
            <a:r>
              <a:rPr lang="ru-RU" dirty="0"/>
              <a:t>, матрица Мак-</a:t>
            </a:r>
            <a:r>
              <a:rPr lang="ru-RU" dirty="0" err="1"/>
              <a:t>Кинзи</a:t>
            </a:r>
            <a:r>
              <a:rPr lang="ru-RU" dirty="0"/>
              <a:t>) и т. д.</a:t>
            </a:r>
          </a:p>
          <a:p>
            <a:pPr marL="0" indent="0">
              <a:buNone/>
            </a:pPr>
            <a:r>
              <a:rPr lang="ru-RU" b="1" i="1" dirty="0" smtClean="0"/>
              <a:t>Индивидуальный инструментарий </a:t>
            </a:r>
            <a:r>
              <a:rPr lang="ru-RU" dirty="0" smtClean="0"/>
              <a:t>- способы и </a:t>
            </a:r>
            <a:r>
              <a:rPr lang="ru-RU" dirty="0"/>
              <a:t>приемы выполнения операций, которые выбираются работниками </a:t>
            </a:r>
            <a:r>
              <a:rPr lang="ru-RU" dirty="0" smtClean="0"/>
              <a:t>с учетом </a:t>
            </a:r>
            <a:r>
              <a:rPr lang="ru-RU" dirty="0"/>
              <a:t>личных особенностей, специфики организаций и </a:t>
            </a:r>
            <a:r>
              <a:rPr lang="ru-RU" dirty="0" smtClean="0"/>
              <a:t>особенностей ситуации</a:t>
            </a:r>
            <a:r>
              <a:rPr lang="ru-RU" dirty="0"/>
              <a:t>.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a:t>
            </a:fld>
            <a:endParaRPr lang="ru-RU"/>
          </a:p>
        </p:txBody>
      </p:sp>
    </p:spTree>
    <p:extLst>
      <p:ext uri="{BB962C8B-B14F-4D97-AF65-F5344CB8AC3E}">
        <p14:creationId xmlns:p14="http://schemas.microsoft.com/office/powerpoint/2010/main" val="1779865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Партнерство </a:t>
            </a:r>
          </a:p>
        </p:txBody>
      </p:sp>
      <p:sp>
        <p:nvSpPr>
          <p:cNvPr id="3" name="Объект 2"/>
          <p:cNvSpPr>
            <a:spLocks noGrp="1"/>
          </p:cNvSpPr>
          <p:nvPr>
            <p:ph idx="1"/>
          </p:nvPr>
        </p:nvSpPr>
        <p:spPr/>
        <p:txBody>
          <a:bodyPr>
            <a:normAutofit fontScale="77500" lnSpcReduction="20000"/>
          </a:bodyPr>
          <a:lstStyle/>
          <a:p>
            <a:pPr marL="0" indent="0">
              <a:buNone/>
            </a:pPr>
            <a:r>
              <a:rPr lang="ru-RU" dirty="0"/>
              <a:t>способствуют созданию хорошего социально - психологического климата в </a:t>
            </a:r>
            <a:r>
              <a:rPr lang="ru-RU" dirty="0" smtClean="0"/>
              <a:t>коллективе, строятся </a:t>
            </a:r>
            <a:r>
              <a:rPr lang="ru-RU" dirty="0"/>
              <a:t>на основе взаимоприемлемых вопросов убеждения</a:t>
            </a:r>
            <a:r>
              <a:rPr lang="ru-RU" dirty="0" smtClean="0"/>
              <a:t>, подражания</a:t>
            </a:r>
            <a:r>
              <a:rPr lang="ru-RU" dirty="0"/>
              <a:t>, просьб, советов, </a:t>
            </a:r>
            <a:r>
              <a:rPr lang="ru-RU" dirty="0" smtClean="0"/>
              <a:t>похвал, когда все выступают равноправными </a:t>
            </a:r>
            <a:r>
              <a:rPr lang="ru-RU" dirty="0"/>
              <a:t>членами </a:t>
            </a:r>
            <a:r>
              <a:rPr lang="ru-RU" dirty="0" smtClean="0"/>
              <a:t>группы: </a:t>
            </a:r>
          </a:p>
          <a:p>
            <a:r>
              <a:rPr lang="ru-RU" dirty="0" smtClean="0"/>
              <a:t>деловые</a:t>
            </a:r>
            <a:r>
              <a:rPr lang="ru-RU" dirty="0"/>
              <a:t>, </a:t>
            </a:r>
            <a:endParaRPr lang="ru-RU" dirty="0" smtClean="0"/>
          </a:p>
          <a:p>
            <a:r>
              <a:rPr lang="ru-RU" dirty="0" smtClean="0"/>
              <a:t>дружеские</a:t>
            </a:r>
            <a:r>
              <a:rPr lang="ru-RU" dirty="0"/>
              <a:t>, </a:t>
            </a:r>
            <a:endParaRPr lang="ru-RU" dirty="0" smtClean="0"/>
          </a:p>
          <a:p>
            <a:r>
              <a:rPr lang="ru-RU" dirty="0" smtClean="0"/>
              <a:t>по </a:t>
            </a:r>
            <a:r>
              <a:rPr lang="ru-RU" dirty="0"/>
              <a:t>увлечениями и т.п. </a:t>
            </a:r>
            <a:endParaRPr lang="ru-RU" dirty="0" smtClean="0"/>
          </a:p>
          <a:p>
            <a:pPr marL="0" indent="0">
              <a:buNone/>
            </a:pPr>
            <a:endParaRPr lang="ru-RU" b="1" dirty="0" smtClean="0"/>
          </a:p>
          <a:p>
            <a:pPr marL="0" indent="0">
              <a:buNone/>
            </a:pPr>
            <a:r>
              <a:rPr lang="ru-RU" b="1" dirty="0" smtClean="0"/>
              <a:t>Соревнование</a:t>
            </a:r>
            <a:r>
              <a:rPr lang="ru-RU" dirty="0" smtClean="0"/>
              <a:t> </a:t>
            </a:r>
            <a:r>
              <a:rPr lang="ru-RU" dirty="0"/>
              <a:t>проявляется в стремлении людей к успеху</a:t>
            </a:r>
            <a:r>
              <a:rPr lang="ru-RU" dirty="0" smtClean="0"/>
              <a:t>, первенству</a:t>
            </a:r>
            <a:r>
              <a:rPr lang="ru-RU" dirty="0"/>
              <a:t>, достижениям и самоутверждению. Принципы </a:t>
            </a:r>
            <a:r>
              <a:rPr lang="ru-RU" dirty="0" smtClean="0"/>
              <a:t>соревнования нашли </a:t>
            </a:r>
            <a:r>
              <a:rPr lang="ru-RU" dirty="0"/>
              <a:t>отражение в современных теориях «Y» и «Z» мотивации персонала.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20</a:t>
            </a:fld>
            <a:endParaRPr lang="ru-RU"/>
          </a:p>
        </p:txBody>
      </p:sp>
    </p:spTree>
    <p:extLst>
      <p:ext uri="{BB962C8B-B14F-4D97-AF65-F5344CB8AC3E}">
        <p14:creationId xmlns:p14="http://schemas.microsoft.com/office/powerpoint/2010/main" val="3423322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Психологические методы</a:t>
            </a:r>
          </a:p>
        </p:txBody>
      </p:sp>
      <p:sp>
        <p:nvSpPr>
          <p:cNvPr id="3" name="Объект 2"/>
          <p:cNvSpPr>
            <a:spLocks noGrp="1"/>
          </p:cNvSpPr>
          <p:nvPr>
            <p:ph idx="1"/>
          </p:nvPr>
        </p:nvSpPr>
        <p:spPr/>
        <p:txBody>
          <a:bodyPr>
            <a:normAutofit fontScale="77500" lnSpcReduction="20000"/>
          </a:bodyPr>
          <a:lstStyle/>
          <a:p>
            <a:pPr marL="0" indent="0">
              <a:buNone/>
            </a:pPr>
            <a:r>
              <a:rPr lang="ru-RU" dirty="0"/>
              <a:t>направлены на внутренний мир человека, </a:t>
            </a:r>
            <a:r>
              <a:rPr lang="ru-RU" dirty="0" smtClean="0"/>
              <a:t>его личность</a:t>
            </a:r>
            <a:r>
              <a:rPr lang="ru-RU" dirty="0"/>
              <a:t>, интеллект, чувства, образы, поведение и </a:t>
            </a:r>
            <a:r>
              <a:rPr lang="ru-RU" dirty="0" smtClean="0"/>
              <a:t>позволяют сосредоточить </a:t>
            </a:r>
            <a:r>
              <a:rPr lang="ru-RU" dirty="0"/>
              <a:t>внутренний потенциал сотрудника на решении </a:t>
            </a:r>
            <a:r>
              <a:rPr lang="ru-RU" dirty="0" smtClean="0"/>
              <a:t>конкретных производственных </a:t>
            </a:r>
            <a:r>
              <a:rPr lang="ru-RU" dirty="0"/>
              <a:t>задач. </a:t>
            </a:r>
            <a:endParaRPr lang="ru-RU" dirty="0" smtClean="0"/>
          </a:p>
          <a:p>
            <a:pPr marL="0" indent="0">
              <a:buNone/>
            </a:pPr>
            <a:r>
              <a:rPr lang="ru-RU" dirty="0" smtClean="0"/>
              <a:t>Наиболее важные результаты применения: </a:t>
            </a:r>
          </a:p>
          <a:p>
            <a:r>
              <a:rPr lang="ru-RU" dirty="0" smtClean="0"/>
              <a:t>минимизация психологических конфликтов </a:t>
            </a:r>
            <a:r>
              <a:rPr lang="ru-RU" dirty="0"/>
              <a:t>(скандалов, обид, стрессов и т.д.), </a:t>
            </a:r>
            <a:endParaRPr lang="ru-RU" dirty="0" smtClean="0"/>
          </a:p>
          <a:p>
            <a:r>
              <a:rPr lang="ru-RU" dirty="0" smtClean="0"/>
              <a:t>управление формированием карьеры </a:t>
            </a:r>
            <a:r>
              <a:rPr lang="ru-RU" dirty="0"/>
              <a:t>на основе психологических особенностей каждого сотрудника</a:t>
            </a:r>
            <a:r>
              <a:rPr lang="ru-RU" dirty="0" smtClean="0"/>
              <a:t>, </a:t>
            </a:r>
          </a:p>
          <a:p>
            <a:r>
              <a:rPr lang="ru-RU" dirty="0" smtClean="0"/>
              <a:t>обеспечение </a:t>
            </a:r>
            <a:r>
              <a:rPr lang="ru-RU" dirty="0"/>
              <a:t>здорового климата, </a:t>
            </a:r>
            <a:endParaRPr lang="ru-RU" dirty="0" smtClean="0"/>
          </a:p>
          <a:p>
            <a:r>
              <a:rPr lang="ru-RU" dirty="0" smtClean="0"/>
              <a:t>формирование </a:t>
            </a:r>
            <a:r>
              <a:rPr lang="ru-RU" dirty="0"/>
              <a:t>организационной </a:t>
            </a:r>
            <a:r>
              <a:rPr lang="ru-RU" dirty="0" smtClean="0"/>
              <a:t>культуры на </a:t>
            </a:r>
            <a:r>
              <a:rPr lang="ru-RU" dirty="0"/>
              <a:t>основе норм поведения и образа идеального сотрудника.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21</a:t>
            </a:fld>
            <a:endParaRPr lang="ru-RU"/>
          </a:p>
        </p:txBody>
      </p:sp>
    </p:spTree>
    <p:extLst>
      <p:ext uri="{BB962C8B-B14F-4D97-AF65-F5344CB8AC3E}">
        <p14:creationId xmlns:p14="http://schemas.microsoft.com/office/powerpoint/2010/main" val="1854019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Психологическое планирование</a:t>
            </a:r>
          </a:p>
        </p:txBody>
      </p:sp>
      <p:sp>
        <p:nvSpPr>
          <p:cNvPr id="3" name="Объект 2"/>
          <p:cNvSpPr>
            <a:spLocks noGrp="1"/>
          </p:cNvSpPr>
          <p:nvPr>
            <p:ph idx="1"/>
          </p:nvPr>
        </p:nvSpPr>
        <p:spPr/>
        <p:txBody>
          <a:bodyPr>
            <a:normAutofit fontScale="55000" lnSpcReduction="20000"/>
          </a:bodyPr>
          <a:lstStyle/>
          <a:p>
            <a:pPr marL="0" indent="0">
              <a:buNone/>
            </a:pPr>
            <a:r>
              <a:rPr lang="ru-RU" dirty="0"/>
              <a:t>включает в </a:t>
            </a:r>
            <a:r>
              <a:rPr lang="ru-RU" dirty="0" smtClean="0"/>
              <a:t>себя </a:t>
            </a:r>
            <a:r>
              <a:rPr lang="ru-RU" dirty="0"/>
              <a:t>постановку целей развития </a:t>
            </a:r>
            <a:r>
              <a:rPr lang="ru-RU" dirty="0" smtClean="0"/>
              <a:t>и разработку </a:t>
            </a:r>
            <a:r>
              <a:rPr lang="ru-RU" dirty="0"/>
              <a:t>критериев эффективности производственной деятельности</a:t>
            </a:r>
            <a:r>
              <a:rPr lang="ru-RU" dirty="0" smtClean="0"/>
              <a:t>, обоснование </a:t>
            </a:r>
            <a:r>
              <a:rPr lang="ru-RU" dirty="0"/>
              <a:t>психологических нормативов, создание </a:t>
            </a:r>
            <a:r>
              <a:rPr lang="ru-RU" dirty="0" smtClean="0"/>
              <a:t>методов планирования </a:t>
            </a:r>
            <a:r>
              <a:rPr lang="ru-RU" dirty="0"/>
              <a:t>социально-психологического климата и </a:t>
            </a:r>
            <a:r>
              <a:rPr lang="ru-RU" dirty="0" smtClean="0"/>
              <a:t>достижения конечных </a:t>
            </a:r>
            <a:r>
              <a:rPr lang="ru-RU" dirty="0"/>
              <a:t>результатов. </a:t>
            </a:r>
            <a:endParaRPr lang="ru-RU" dirty="0" smtClean="0"/>
          </a:p>
          <a:p>
            <a:pPr marL="0" indent="265113">
              <a:buNone/>
            </a:pPr>
            <a:r>
              <a:rPr lang="ru-RU" dirty="0" smtClean="0"/>
              <a:t>Результатами </a:t>
            </a:r>
            <a:r>
              <a:rPr lang="ru-RU" dirty="0"/>
              <a:t>психологического </a:t>
            </a:r>
            <a:r>
              <a:rPr lang="ru-RU" dirty="0" smtClean="0"/>
              <a:t>планирования являются</a:t>
            </a:r>
            <a:r>
              <a:rPr lang="ru-RU" dirty="0"/>
              <a:t>:</a:t>
            </a:r>
          </a:p>
          <a:p>
            <a:pPr marL="0" indent="265113">
              <a:buNone/>
            </a:pPr>
            <a:r>
              <a:rPr lang="ru-RU" dirty="0"/>
              <a:t>• формирование подразделений (групп) с учетом </a:t>
            </a:r>
            <a:r>
              <a:rPr lang="ru-RU" dirty="0" smtClean="0"/>
              <a:t>психологической совместимости </a:t>
            </a:r>
            <a:r>
              <a:rPr lang="ru-RU" dirty="0"/>
              <a:t>сотрудников;</a:t>
            </a:r>
          </a:p>
          <a:p>
            <a:pPr marL="0" indent="265113">
              <a:buNone/>
            </a:pPr>
            <a:r>
              <a:rPr lang="ru-RU" dirty="0"/>
              <a:t>• создание комфортного социально-психологического климата </a:t>
            </a:r>
            <a:r>
              <a:rPr lang="ru-RU" dirty="0" smtClean="0"/>
              <a:t>в коллективе</a:t>
            </a:r>
            <a:r>
              <a:rPr lang="ru-RU" dirty="0"/>
              <a:t>;</a:t>
            </a:r>
          </a:p>
          <a:p>
            <a:pPr marL="0" indent="265113">
              <a:buNone/>
            </a:pPr>
            <a:r>
              <a:rPr lang="ru-RU" dirty="0"/>
              <a:t>• формирование личной мотивации сотрудников исходя из </a:t>
            </a:r>
            <a:r>
              <a:rPr lang="ru-RU" dirty="0" smtClean="0"/>
              <a:t>философии организации</a:t>
            </a:r>
            <a:r>
              <a:rPr lang="ru-RU" dirty="0"/>
              <a:t>;</a:t>
            </a:r>
          </a:p>
          <a:p>
            <a:pPr marL="0" indent="265113">
              <a:buNone/>
            </a:pPr>
            <a:r>
              <a:rPr lang="ru-RU" dirty="0"/>
              <a:t>• минимизация межличностных конфликтов;</a:t>
            </a:r>
          </a:p>
          <a:p>
            <a:pPr marL="0" indent="265113">
              <a:buNone/>
            </a:pPr>
            <a:r>
              <a:rPr lang="ru-RU" dirty="0"/>
              <a:t>• разработка моделей профессионального продвижения </a:t>
            </a:r>
            <a:r>
              <a:rPr lang="ru-RU" dirty="0" smtClean="0"/>
              <a:t>сотрудников на </a:t>
            </a:r>
            <a:r>
              <a:rPr lang="ru-RU" dirty="0"/>
              <a:t>основе психологической ориентации;</a:t>
            </a:r>
          </a:p>
          <a:p>
            <a:pPr marL="0" indent="265113">
              <a:buNone/>
            </a:pPr>
            <a:r>
              <a:rPr lang="ru-RU" dirty="0"/>
              <a:t>• рост интеллектуальных способностей и уровня </a:t>
            </a:r>
            <a:r>
              <a:rPr lang="ru-RU" dirty="0" smtClean="0"/>
              <a:t>квалификации персонала</a:t>
            </a:r>
            <a:r>
              <a:rPr lang="ru-RU" dirty="0"/>
              <a:t>;</a:t>
            </a:r>
          </a:p>
          <a:p>
            <a:pPr marL="0" indent="265113">
              <a:buNone/>
            </a:pPr>
            <a:r>
              <a:rPr lang="ru-RU" dirty="0"/>
              <a:t>• формирование организационной культуры на основе норм </a:t>
            </a:r>
            <a:r>
              <a:rPr lang="ru-RU" dirty="0" smtClean="0"/>
              <a:t>поведения и </a:t>
            </a:r>
            <a:r>
              <a:rPr lang="ru-RU" dirty="0"/>
              <a:t>образов «эффективных» сотрудников.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22</a:t>
            </a:fld>
            <a:endParaRPr lang="ru-RU"/>
          </a:p>
        </p:txBody>
      </p:sp>
    </p:spTree>
    <p:extLst>
      <p:ext uri="{BB962C8B-B14F-4D97-AF65-F5344CB8AC3E}">
        <p14:creationId xmlns:p14="http://schemas.microsoft.com/office/powerpoint/2010/main" val="3211409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Способы психологического воздействия </a:t>
            </a:r>
          </a:p>
        </p:txBody>
      </p:sp>
      <p:sp>
        <p:nvSpPr>
          <p:cNvPr id="3" name="Объект 2"/>
          <p:cNvSpPr>
            <a:spLocks noGrp="1"/>
          </p:cNvSpPr>
          <p:nvPr>
            <p:ph idx="1"/>
          </p:nvPr>
        </p:nvSpPr>
        <p:spPr/>
        <p:txBody>
          <a:bodyPr>
            <a:normAutofit/>
          </a:bodyPr>
          <a:lstStyle/>
          <a:p>
            <a:pPr marL="0" indent="0">
              <a:buNone/>
            </a:pPr>
            <a:r>
              <a:rPr lang="ru-RU" dirty="0" smtClean="0"/>
              <a:t>обобщают необходимые </a:t>
            </a:r>
            <a:r>
              <a:rPr lang="ru-RU" dirty="0"/>
              <a:t>и разрешенные законодательно приемы </a:t>
            </a:r>
            <a:r>
              <a:rPr lang="ru-RU" dirty="0" smtClean="0"/>
              <a:t>психологического воздействия </a:t>
            </a:r>
            <a:r>
              <a:rPr lang="ru-RU" dirty="0"/>
              <a:t>на персонал для координации действий сотрудников </a:t>
            </a:r>
            <a:r>
              <a:rPr lang="ru-RU" dirty="0" smtClean="0"/>
              <a:t>в процессе </a:t>
            </a:r>
            <a:r>
              <a:rPr lang="ru-RU" dirty="0"/>
              <a:t>совместной производственной </a:t>
            </a:r>
            <a:r>
              <a:rPr lang="ru-RU" dirty="0" smtClean="0"/>
              <a:t>деятельности:</a:t>
            </a:r>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23</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val="215944636"/>
              </p:ext>
            </p:extLst>
          </p:nvPr>
        </p:nvGraphicFramePr>
        <p:xfrm>
          <a:off x="1331640" y="4221088"/>
          <a:ext cx="6434646" cy="2011680"/>
        </p:xfrm>
        <a:graphic>
          <a:graphicData uri="http://schemas.openxmlformats.org/drawingml/2006/table">
            <a:tbl>
              <a:tblPr firstRow="1" bandRow="1">
                <a:tableStyleId>{5C22544A-7EE6-4342-B048-85BDC9FD1C3A}</a:tableStyleId>
              </a:tblPr>
              <a:tblGrid>
                <a:gridCol w="2032000"/>
                <a:gridCol w="2370646"/>
                <a:gridCol w="2032000"/>
              </a:tblGrid>
              <a:tr h="370840">
                <a:tc>
                  <a:txBody>
                    <a:bodyPr/>
                    <a:lstStyle/>
                    <a:p>
                      <a:pPr marL="285750" indent="-285750">
                        <a:buFont typeface="Arial" pitchFamily="34" charset="0"/>
                        <a:buChar char="•"/>
                      </a:pPr>
                      <a:r>
                        <a:rPr lang="ru-RU" dirty="0" smtClean="0"/>
                        <a:t>внушение, </a:t>
                      </a:r>
                    </a:p>
                    <a:p>
                      <a:pPr marL="285750" indent="-285750">
                        <a:buFont typeface="Arial" pitchFamily="34" charset="0"/>
                        <a:buChar char="•"/>
                      </a:pPr>
                      <a:r>
                        <a:rPr lang="ru-RU" dirty="0" smtClean="0"/>
                        <a:t>убеждение, </a:t>
                      </a:r>
                    </a:p>
                    <a:p>
                      <a:pPr marL="285750" indent="-285750">
                        <a:buFont typeface="Arial" pitchFamily="34" charset="0"/>
                        <a:buChar char="•"/>
                      </a:pPr>
                      <a:r>
                        <a:rPr lang="ru-RU" dirty="0" smtClean="0"/>
                        <a:t>подражание, </a:t>
                      </a:r>
                    </a:p>
                    <a:p>
                      <a:pPr marL="285750" indent="-285750">
                        <a:buFont typeface="Arial" pitchFamily="34" charset="0"/>
                        <a:buChar char="•"/>
                      </a:pPr>
                      <a:r>
                        <a:rPr lang="ru-RU" dirty="0" smtClean="0"/>
                        <a:t>вовлечение, </a:t>
                      </a:r>
                    </a:p>
                    <a:p>
                      <a:pPr marL="285750" indent="-285750">
                        <a:buFont typeface="Arial" pitchFamily="34" charset="0"/>
                        <a:buChar char="•"/>
                      </a:pPr>
                      <a:r>
                        <a:rPr lang="ru-RU" dirty="0" smtClean="0"/>
                        <a:t>побуждение,</a:t>
                      </a:r>
                    </a:p>
                    <a:p>
                      <a:pPr marL="285750" indent="-285750">
                        <a:buFont typeface="Arial" pitchFamily="34" charset="0"/>
                        <a:buChar char="•"/>
                      </a:pPr>
                      <a:r>
                        <a:rPr lang="ru-RU" dirty="0" smtClean="0"/>
                        <a:t>принуждение, </a:t>
                      </a:r>
                    </a:p>
                    <a:p>
                      <a:endParaRPr lang="ru-RU" dirty="0"/>
                    </a:p>
                  </a:txBody>
                  <a:tcPr/>
                </a:tc>
                <a:tc>
                  <a:txBody>
                    <a:bodyPr/>
                    <a:lstStyle/>
                    <a:p>
                      <a:pPr marL="285750" indent="-285750">
                        <a:buFont typeface="Arial" pitchFamily="34" charset="0"/>
                        <a:buChar char="•"/>
                      </a:pPr>
                      <a:r>
                        <a:rPr lang="ru-RU" dirty="0" smtClean="0"/>
                        <a:t>осуждение, </a:t>
                      </a:r>
                    </a:p>
                    <a:p>
                      <a:pPr marL="285750" indent="-285750">
                        <a:buFont typeface="Arial" pitchFamily="34" charset="0"/>
                        <a:buChar char="•"/>
                      </a:pPr>
                      <a:r>
                        <a:rPr lang="ru-RU" dirty="0" smtClean="0"/>
                        <a:t>требование, </a:t>
                      </a:r>
                    </a:p>
                    <a:p>
                      <a:pPr marL="285750" indent="-285750">
                        <a:buFont typeface="Arial" pitchFamily="34" charset="0"/>
                        <a:buChar char="•"/>
                      </a:pPr>
                      <a:r>
                        <a:rPr lang="ru-RU" dirty="0" smtClean="0"/>
                        <a:t>запрещение, </a:t>
                      </a:r>
                    </a:p>
                    <a:p>
                      <a:pPr marL="285750" indent="-285750">
                        <a:buFont typeface="Arial" pitchFamily="34" charset="0"/>
                        <a:buChar char="•"/>
                      </a:pPr>
                      <a:r>
                        <a:rPr lang="ru-RU" dirty="0" smtClean="0"/>
                        <a:t>порицание,</a:t>
                      </a:r>
                    </a:p>
                    <a:p>
                      <a:pPr marL="285750" indent="-285750">
                        <a:buFont typeface="Arial" pitchFamily="34" charset="0"/>
                        <a:buChar char="•"/>
                      </a:pPr>
                      <a:r>
                        <a:rPr lang="ru-RU" dirty="0" smtClean="0"/>
                        <a:t>командование, </a:t>
                      </a:r>
                    </a:p>
                    <a:p>
                      <a:pPr marL="285750" indent="-285750">
                        <a:buFont typeface="Arial" pitchFamily="34" charset="0"/>
                        <a:buChar char="•"/>
                      </a:pPr>
                      <a:r>
                        <a:rPr lang="ru-RU" dirty="0" smtClean="0"/>
                        <a:t>обман ожиданий, </a:t>
                      </a:r>
                    </a:p>
                    <a:p>
                      <a:endParaRPr lang="ru-RU" dirty="0"/>
                    </a:p>
                  </a:txBody>
                  <a:tcPr/>
                </a:tc>
                <a:tc>
                  <a:txBody>
                    <a:bodyPr/>
                    <a:lstStyle/>
                    <a:p>
                      <a:pPr marL="285750" indent="-285750">
                        <a:buFont typeface="Arial" pitchFamily="34" charset="0"/>
                        <a:buChar char="•"/>
                      </a:pPr>
                      <a:r>
                        <a:rPr lang="ru-RU" dirty="0" smtClean="0"/>
                        <a:t>намек, </a:t>
                      </a:r>
                    </a:p>
                    <a:p>
                      <a:pPr marL="285750" indent="-285750">
                        <a:buFont typeface="Arial" pitchFamily="34" charset="0"/>
                        <a:buChar char="•"/>
                      </a:pPr>
                      <a:r>
                        <a:rPr lang="ru-RU" dirty="0" smtClean="0"/>
                        <a:t>комплимент, </a:t>
                      </a:r>
                    </a:p>
                    <a:p>
                      <a:pPr marL="285750" indent="-285750">
                        <a:buFont typeface="Arial" pitchFamily="34" charset="0"/>
                        <a:buChar char="•"/>
                      </a:pPr>
                      <a:r>
                        <a:rPr lang="ru-RU" dirty="0" smtClean="0"/>
                        <a:t>похвала, </a:t>
                      </a:r>
                    </a:p>
                    <a:p>
                      <a:pPr marL="285750" indent="-285750">
                        <a:buFont typeface="Arial" pitchFamily="34" charset="0"/>
                        <a:buChar char="•"/>
                      </a:pPr>
                      <a:r>
                        <a:rPr lang="ru-RU" dirty="0" smtClean="0"/>
                        <a:t>просьба,</a:t>
                      </a:r>
                    </a:p>
                    <a:p>
                      <a:pPr marL="285750" indent="-285750">
                        <a:buFont typeface="Arial" pitchFamily="34" charset="0"/>
                        <a:buChar char="•"/>
                      </a:pPr>
                      <a:r>
                        <a:rPr lang="ru-RU" dirty="0" smtClean="0"/>
                        <a:t>совет и т.д.</a:t>
                      </a:r>
                    </a:p>
                    <a:p>
                      <a:endParaRPr lang="ru-RU" dirty="0"/>
                    </a:p>
                  </a:txBody>
                  <a:tcPr/>
                </a:tc>
              </a:tr>
            </a:tbl>
          </a:graphicData>
        </a:graphic>
      </p:graphicFrame>
    </p:spTree>
    <p:extLst>
      <p:ext uri="{BB962C8B-B14F-4D97-AF65-F5344CB8AC3E}">
        <p14:creationId xmlns:p14="http://schemas.microsoft.com/office/powerpoint/2010/main" val="425506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marL="0" indent="265113">
              <a:buNone/>
            </a:pPr>
            <a:r>
              <a:rPr lang="ru-RU" dirty="0"/>
              <a:t>Ответной реакцией на психологические приемы и </a:t>
            </a:r>
            <a:r>
              <a:rPr lang="ru-RU" dirty="0" smtClean="0"/>
              <a:t>способы управления </a:t>
            </a:r>
            <a:r>
              <a:rPr lang="ru-RU" dirty="0"/>
              <a:t>являются настроение, чувства и поведение.</a:t>
            </a:r>
          </a:p>
          <a:p>
            <a:pPr marL="0" indent="265113">
              <a:buNone/>
            </a:pPr>
            <a:r>
              <a:rPr lang="ru-RU" b="1" i="1" dirty="0"/>
              <a:t>Настроение</a:t>
            </a:r>
            <a:r>
              <a:rPr lang="ru-RU" dirty="0"/>
              <a:t> представляет собой слабо выраженное </a:t>
            </a:r>
            <a:r>
              <a:rPr lang="ru-RU" dirty="0" smtClean="0"/>
              <a:t>эмоциональное переживание</a:t>
            </a:r>
            <a:r>
              <a:rPr lang="ru-RU" dirty="0"/>
              <a:t>, еще не достигшее устойчивой и осознанной определенности.</a:t>
            </a:r>
          </a:p>
          <a:p>
            <a:pPr marL="0" indent="265113">
              <a:buNone/>
            </a:pPr>
            <a:r>
              <a:rPr lang="ru-RU" b="1" i="1" dirty="0"/>
              <a:t>Чувство</a:t>
            </a:r>
            <a:r>
              <a:rPr lang="ru-RU" dirty="0"/>
              <a:t> — это особый вид эмоциональных переживаний, </a:t>
            </a:r>
            <a:r>
              <a:rPr lang="ru-RU" dirty="0" smtClean="0"/>
              <a:t>носящих отчетливо </a:t>
            </a:r>
            <a:r>
              <a:rPr lang="ru-RU" dirty="0"/>
              <a:t>выраженный предметный характер и </a:t>
            </a:r>
            <a:r>
              <a:rPr lang="ru-RU" dirty="0" smtClean="0"/>
              <a:t>отличающихся сравнительной </a:t>
            </a:r>
            <a:r>
              <a:rPr lang="ru-RU" dirty="0"/>
              <a:t>устойчивостью</a:t>
            </a:r>
            <a:r>
              <a:rPr lang="ru-RU" dirty="0" smtClean="0"/>
              <a:t>. Они </a:t>
            </a:r>
            <a:r>
              <a:rPr lang="ru-RU" dirty="0"/>
              <a:t>отражают нравственные переживания реальных </a:t>
            </a:r>
            <a:r>
              <a:rPr lang="ru-RU" dirty="0" smtClean="0"/>
              <a:t>отношений человека </a:t>
            </a:r>
            <a:r>
              <a:rPr lang="ru-RU" dirty="0"/>
              <a:t>с окружающей средой в виде эмоций. </a:t>
            </a:r>
            <a:endParaRPr lang="ru-RU" dirty="0" smtClean="0"/>
          </a:p>
          <a:p>
            <a:pPr marL="0" indent="265113">
              <a:buNone/>
            </a:pPr>
            <a:r>
              <a:rPr lang="ru-RU" dirty="0" smtClean="0"/>
              <a:t>Различают</a:t>
            </a:r>
            <a:r>
              <a:rPr lang="ru-RU" dirty="0"/>
              <a:t>: нравственные</a:t>
            </a:r>
            <a:r>
              <a:rPr lang="ru-RU" dirty="0" smtClean="0"/>
              <a:t>, эстетические</a:t>
            </a:r>
            <a:r>
              <a:rPr lang="ru-RU" dirty="0"/>
              <a:t>, патриотические и интеллектуальные чувства. </a:t>
            </a:r>
            <a:endParaRPr lang="ru-RU" dirty="0" smtClean="0"/>
          </a:p>
          <a:p>
            <a:pPr marL="0" indent="265113">
              <a:buNone/>
            </a:pPr>
            <a:r>
              <a:rPr lang="ru-RU" dirty="0" smtClean="0"/>
              <a:t>По степени </a:t>
            </a:r>
            <a:r>
              <a:rPr lang="ru-RU" dirty="0"/>
              <a:t>проявления чувств выделяют эмоциональные состояния</a:t>
            </a:r>
            <a:r>
              <a:rPr lang="ru-RU" dirty="0" smtClean="0"/>
              <a:t>: умиротворения</a:t>
            </a:r>
            <a:r>
              <a:rPr lang="ru-RU" dirty="0"/>
              <a:t>, причастности, переживания, угрозы, ужаса.</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24</a:t>
            </a:fld>
            <a:endParaRPr lang="ru-RU"/>
          </a:p>
        </p:txBody>
      </p:sp>
    </p:spTree>
    <p:extLst>
      <p:ext uri="{BB962C8B-B14F-4D97-AF65-F5344CB8AC3E}">
        <p14:creationId xmlns:p14="http://schemas.microsoft.com/office/powerpoint/2010/main" val="424821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29600" cy="5073427"/>
          </a:xfrm>
        </p:spPr>
        <p:txBody>
          <a:bodyPr>
            <a:noAutofit/>
          </a:bodyPr>
          <a:lstStyle/>
          <a:p>
            <a:pPr marL="0" indent="265113">
              <a:buNone/>
            </a:pPr>
            <a:r>
              <a:rPr lang="ru-RU" sz="1800" b="1" i="1" dirty="0"/>
              <a:t>Эмоции</a:t>
            </a:r>
            <a:r>
              <a:rPr lang="ru-RU" sz="1800" dirty="0"/>
              <a:t> — это конкретные переживания тех или иных событий </a:t>
            </a:r>
            <a:r>
              <a:rPr lang="ru-RU" sz="1800" dirty="0" smtClean="0"/>
              <a:t>в жизни </a:t>
            </a:r>
            <a:r>
              <a:rPr lang="ru-RU" sz="1800" dirty="0"/>
              <a:t>человека, зависящие от его склонностей, привычек </a:t>
            </a:r>
            <a:r>
              <a:rPr lang="ru-RU" sz="1800" dirty="0" smtClean="0"/>
              <a:t>и психологического </a:t>
            </a:r>
            <a:r>
              <a:rPr lang="ru-RU" sz="1800" dirty="0"/>
              <a:t>состояния. В зависимости от реакции эмоции </a:t>
            </a:r>
            <a:r>
              <a:rPr lang="ru-RU" sz="1800" dirty="0" smtClean="0"/>
              <a:t>могут быть</a:t>
            </a:r>
            <a:r>
              <a:rPr lang="ru-RU" sz="1800" dirty="0"/>
              <a:t>:</a:t>
            </a:r>
          </a:p>
          <a:p>
            <a:pPr marL="0" indent="265113">
              <a:buNone/>
            </a:pPr>
            <a:r>
              <a:rPr lang="ru-RU" sz="1800" dirty="0"/>
              <a:t>• положительные (радость, удивление, удовольствие и т.п.), </a:t>
            </a:r>
          </a:p>
          <a:p>
            <a:pPr marL="0" indent="265113">
              <a:buNone/>
            </a:pPr>
            <a:r>
              <a:rPr lang="ru-RU" sz="1800" dirty="0" smtClean="0"/>
              <a:t>• </a:t>
            </a:r>
            <a:r>
              <a:rPr lang="ru-RU" sz="1800" dirty="0"/>
              <a:t>отрицательные (гнев, злость, раздражение, зависть, обида</a:t>
            </a:r>
            <a:r>
              <a:rPr lang="ru-RU" sz="1800" dirty="0" smtClean="0"/>
              <a:t>, печаль</a:t>
            </a:r>
            <a:r>
              <a:rPr lang="ru-RU" sz="1800" dirty="0"/>
              <a:t>, досада и т.п.),</a:t>
            </a:r>
          </a:p>
          <a:p>
            <a:pPr marL="0" indent="265113">
              <a:buNone/>
            </a:pPr>
            <a:r>
              <a:rPr lang="ru-RU" sz="1800" dirty="0"/>
              <a:t>• амбивалентные (противоречивые — ревность, соперничество</a:t>
            </a:r>
            <a:r>
              <a:rPr lang="ru-RU" sz="1800" dirty="0" smtClean="0"/>
              <a:t>, намек </a:t>
            </a:r>
            <a:r>
              <a:rPr lang="ru-RU" sz="1800" dirty="0"/>
              <a:t>и т.п.).</a:t>
            </a:r>
          </a:p>
          <a:p>
            <a:pPr marL="0" indent="265113">
              <a:buNone/>
            </a:pPr>
            <a:r>
              <a:rPr lang="ru-RU" sz="1800" b="1" i="1" dirty="0"/>
              <a:t>Поведение</a:t>
            </a:r>
            <a:r>
              <a:rPr lang="ru-RU" sz="1800" dirty="0"/>
              <a:t> выражается в совокупности взаимосвязанных реакций</a:t>
            </a:r>
            <a:r>
              <a:rPr lang="ru-RU" sz="1800" dirty="0" smtClean="0"/>
              <a:t>, осуществляемых </a:t>
            </a:r>
            <a:r>
              <a:rPr lang="ru-RU" sz="1800" dirty="0"/>
              <a:t>человеком для приспособления к окружающей среде</a:t>
            </a:r>
            <a:r>
              <a:rPr lang="ru-RU" sz="1800" dirty="0" smtClean="0"/>
              <a:t>. </a:t>
            </a:r>
          </a:p>
          <a:p>
            <a:pPr marL="0" indent="265113">
              <a:buNone/>
            </a:pPr>
            <a:r>
              <a:rPr lang="ru-RU" sz="1800" dirty="0" smtClean="0"/>
              <a:t>Основные формы поведения </a:t>
            </a:r>
            <a:r>
              <a:rPr lang="ru-RU" sz="1800" dirty="0"/>
              <a:t>человека в социальной среде:</a:t>
            </a:r>
          </a:p>
          <a:p>
            <a:pPr marL="0" indent="265113">
              <a:buNone/>
            </a:pPr>
            <a:r>
              <a:rPr lang="ru-RU" sz="1800" dirty="0"/>
              <a:t>• «</a:t>
            </a:r>
            <a:r>
              <a:rPr lang="ru-RU" sz="1800" i="1" dirty="0"/>
              <a:t>ангельское</a:t>
            </a:r>
            <a:r>
              <a:rPr lang="ru-RU" sz="1800" dirty="0"/>
              <a:t>», в форме полного отрицания зла и насилия;</a:t>
            </a:r>
          </a:p>
          <a:p>
            <a:pPr marL="0" indent="265113">
              <a:buNone/>
            </a:pPr>
            <a:r>
              <a:rPr lang="ru-RU" sz="1800" dirty="0"/>
              <a:t>• </a:t>
            </a:r>
            <a:r>
              <a:rPr lang="ru-RU" sz="1800" i="1" dirty="0"/>
              <a:t>высокоморальное</a:t>
            </a:r>
            <a:r>
              <a:rPr lang="ru-RU" sz="1800" dirty="0"/>
              <a:t>, провозглашающее </a:t>
            </a:r>
            <a:r>
              <a:rPr lang="ru-RU" sz="1800" dirty="0" smtClean="0"/>
              <a:t>неукоснительное соблюдение </a:t>
            </a:r>
            <a:r>
              <a:rPr lang="ru-RU" sz="1800" dirty="0"/>
              <a:t>высоких принципов поведения (честность</a:t>
            </a:r>
            <a:r>
              <a:rPr lang="ru-RU" sz="1800" dirty="0" smtClean="0"/>
              <a:t>, бескорыстие</a:t>
            </a:r>
            <a:r>
              <a:rPr lang="ru-RU" sz="1800" dirty="0"/>
              <a:t>, щедрость, мудрость, искренность и т.п.);</a:t>
            </a:r>
          </a:p>
          <a:p>
            <a:pPr marL="0" indent="265113">
              <a:buNone/>
            </a:pPr>
            <a:r>
              <a:rPr lang="ru-RU" sz="1800" dirty="0"/>
              <a:t>• </a:t>
            </a:r>
            <a:r>
              <a:rPr lang="ru-RU" sz="1800" i="1" dirty="0"/>
              <a:t>нормальное</a:t>
            </a:r>
            <a:r>
              <a:rPr lang="ru-RU" sz="1800" dirty="0"/>
              <a:t>, основанное на приверженности к </a:t>
            </a:r>
            <a:r>
              <a:rPr lang="ru-RU" sz="1800" dirty="0" smtClean="0"/>
              <a:t>принципам общественной </a:t>
            </a:r>
            <a:r>
              <a:rPr lang="ru-RU" sz="1800" dirty="0"/>
              <a:t>морали, допускающей отклонения и недостатки</a:t>
            </a:r>
            <a:r>
              <a:rPr lang="ru-RU" sz="1800" dirty="0" smtClean="0"/>
              <a:t>, на </a:t>
            </a:r>
            <a:r>
              <a:rPr lang="ru-RU" sz="1800" dirty="0"/>
              <a:t>диалектическом единстве добра и зла;</a:t>
            </a:r>
          </a:p>
          <a:p>
            <a:pPr marL="0" indent="265113">
              <a:buNone/>
            </a:pPr>
            <a:r>
              <a:rPr lang="ru-RU" sz="1800" dirty="0"/>
              <a:t>• </a:t>
            </a:r>
            <a:r>
              <a:rPr lang="ru-RU" sz="1800" i="1" dirty="0"/>
              <a:t>аморальное</a:t>
            </a:r>
            <a:r>
              <a:rPr lang="ru-RU" sz="1800" dirty="0"/>
              <a:t>, когда личные интересы, мотивы и </a:t>
            </a:r>
            <a:r>
              <a:rPr lang="ru-RU" sz="1800" dirty="0" smtClean="0"/>
              <a:t>потребности ставятся </a:t>
            </a:r>
            <a:r>
              <a:rPr lang="ru-RU" sz="1800" dirty="0"/>
              <a:t>выше принятых норм поведения в социальной группе;</a:t>
            </a:r>
          </a:p>
          <a:p>
            <a:pPr marL="0" indent="265113">
              <a:buNone/>
            </a:pPr>
            <a:r>
              <a:rPr lang="ru-RU" sz="1800" dirty="0"/>
              <a:t>• </a:t>
            </a:r>
            <a:r>
              <a:rPr lang="ru-RU" sz="1800" dirty="0" smtClean="0"/>
              <a:t>«</a:t>
            </a:r>
            <a:r>
              <a:rPr lang="ru-RU" sz="1800" i="1" dirty="0"/>
              <a:t>дьявольское</a:t>
            </a:r>
            <a:r>
              <a:rPr lang="ru-RU" sz="1800" dirty="0"/>
              <a:t>», т.е. абсолютно аморальное, противоправное </a:t>
            </a:r>
            <a:r>
              <a:rPr lang="ru-RU" sz="1800" dirty="0" smtClean="0"/>
              <a:t>и противоречащее </a:t>
            </a:r>
            <a:r>
              <a:rPr lang="ru-RU" sz="1800" dirty="0"/>
              <a:t>законам, общественной морали и нормам.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25</a:t>
            </a:fld>
            <a:endParaRPr lang="ru-RU"/>
          </a:p>
        </p:txBody>
      </p:sp>
    </p:spTree>
    <p:extLst>
      <p:ext uri="{BB962C8B-B14F-4D97-AF65-F5344CB8AC3E}">
        <p14:creationId xmlns:p14="http://schemas.microsoft.com/office/powerpoint/2010/main" val="418579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5</a:t>
            </a:r>
            <a:r>
              <a:rPr lang="ru-RU" dirty="0"/>
              <a:t>. Принципы </a:t>
            </a:r>
            <a:r>
              <a:rPr lang="ru-RU" dirty="0" smtClean="0"/>
              <a:t>УП</a:t>
            </a:r>
            <a:endParaRPr lang="ru-RU" dirty="0"/>
          </a:p>
        </p:txBody>
      </p:sp>
      <p:sp>
        <p:nvSpPr>
          <p:cNvPr id="3" name="Объект 2"/>
          <p:cNvSpPr>
            <a:spLocks noGrp="1"/>
          </p:cNvSpPr>
          <p:nvPr>
            <p:ph idx="1"/>
          </p:nvPr>
        </p:nvSpPr>
        <p:spPr/>
        <p:txBody>
          <a:bodyPr>
            <a:normAutofit fontScale="92500" lnSpcReduction="10000"/>
          </a:bodyPr>
          <a:lstStyle/>
          <a:p>
            <a:pPr marL="0" indent="360363">
              <a:buNone/>
            </a:pPr>
            <a:r>
              <a:rPr lang="ru-RU" b="1" dirty="0"/>
              <a:t>Принципы управления </a:t>
            </a:r>
            <a:r>
              <a:rPr lang="ru-RU" dirty="0"/>
              <a:t>- основополагающие идеи </a:t>
            </a:r>
            <a:r>
              <a:rPr lang="ru-RU" dirty="0" smtClean="0"/>
              <a:t>управленческой деятельности </a:t>
            </a:r>
            <a:r>
              <a:rPr lang="ru-RU" dirty="0"/>
              <a:t>непосредственно вытекают из законов и </a:t>
            </a:r>
            <a:r>
              <a:rPr lang="ru-RU" dirty="0" smtClean="0"/>
              <a:t>закономерностей управления </a:t>
            </a:r>
            <a:r>
              <a:rPr lang="ru-RU" dirty="0"/>
              <a:t>и отражают объективную реальность, </a:t>
            </a:r>
            <a:r>
              <a:rPr lang="ru-RU" dirty="0" smtClean="0"/>
              <a:t>существующую независимо </a:t>
            </a:r>
            <a:r>
              <a:rPr lang="ru-RU" dirty="0"/>
              <a:t>от сознания человека.</a:t>
            </a:r>
          </a:p>
          <a:p>
            <a:pPr marL="0" indent="360363">
              <a:buNone/>
            </a:pPr>
            <a:r>
              <a:rPr lang="ru-RU" b="1" dirty="0"/>
              <a:t>Принципы </a:t>
            </a:r>
            <a:r>
              <a:rPr lang="ru-RU" b="1" dirty="0" smtClean="0"/>
              <a:t>УП </a:t>
            </a:r>
            <a:r>
              <a:rPr lang="ru-RU" dirty="0" smtClean="0"/>
              <a:t>- </a:t>
            </a:r>
            <a:r>
              <a:rPr lang="ru-RU" dirty="0"/>
              <a:t>правила, </a:t>
            </a:r>
            <a:r>
              <a:rPr lang="ru-RU" dirty="0" smtClean="0"/>
              <a:t>основные положения </a:t>
            </a:r>
            <a:r>
              <a:rPr lang="ru-RU" dirty="0"/>
              <a:t>и нормы, которым должны следовать руководители и </a:t>
            </a:r>
            <a:r>
              <a:rPr lang="ru-RU" dirty="0" smtClean="0"/>
              <a:t>специалисты </a:t>
            </a:r>
            <a:r>
              <a:rPr lang="ru-RU" dirty="0"/>
              <a:t>в процессе управления персоналом</a:t>
            </a:r>
            <a:r>
              <a:rPr lang="ru-RU" dirty="0" smtClean="0"/>
              <a:t>..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26</a:t>
            </a:fld>
            <a:endParaRPr lang="ru-RU"/>
          </a:p>
        </p:txBody>
      </p:sp>
    </p:spTree>
    <p:extLst>
      <p:ext uri="{BB962C8B-B14F-4D97-AF65-F5344CB8AC3E}">
        <p14:creationId xmlns:p14="http://schemas.microsoft.com/office/powerpoint/2010/main" val="3062786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принципы УП</a:t>
            </a:r>
            <a:endParaRPr lang="ru-RU" dirty="0"/>
          </a:p>
        </p:txBody>
      </p:sp>
      <p:sp>
        <p:nvSpPr>
          <p:cNvPr id="3" name="Объект 2"/>
          <p:cNvSpPr>
            <a:spLocks noGrp="1"/>
          </p:cNvSpPr>
          <p:nvPr>
            <p:ph idx="1"/>
          </p:nvPr>
        </p:nvSpPr>
        <p:spPr>
          <a:xfrm>
            <a:off x="457200" y="1196752"/>
            <a:ext cx="8229600" cy="5184576"/>
          </a:xfrm>
        </p:spPr>
        <p:txBody>
          <a:bodyPr>
            <a:normAutofit fontScale="55000" lnSpcReduction="20000"/>
          </a:bodyPr>
          <a:lstStyle/>
          <a:p>
            <a:pPr marL="180975" indent="-180975">
              <a:buNone/>
            </a:pPr>
            <a:r>
              <a:rPr lang="ru-RU" dirty="0"/>
              <a:t>• </a:t>
            </a:r>
            <a:r>
              <a:rPr lang="ru-RU" b="1" dirty="0" smtClean="0"/>
              <a:t>научности</a:t>
            </a:r>
            <a:r>
              <a:rPr lang="ru-RU" dirty="0"/>
              <a:t>: все управленческие действия в </a:t>
            </a:r>
            <a:r>
              <a:rPr lang="ru-RU" dirty="0" smtClean="0"/>
              <a:t>организации должны </a:t>
            </a:r>
            <a:r>
              <a:rPr lang="ru-RU" dirty="0"/>
              <a:t>осуществляться на базе применения научных методов </a:t>
            </a:r>
            <a:r>
              <a:rPr lang="ru-RU" dirty="0" smtClean="0"/>
              <a:t>и подходов</a:t>
            </a:r>
            <a:r>
              <a:rPr lang="ru-RU" dirty="0"/>
              <a:t>;</a:t>
            </a:r>
          </a:p>
          <a:p>
            <a:pPr marL="180975" indent="-180975">
              <a:buNone/>
            </a:pPr>
            <a:r>
              <a:rPr lang="ru-RU" dirty="0"/>
              <a:t>• </a:t>
            </a:r>
            <a:r>
              <a:rPr lang="ru-RU" b="1" dirty="0" smtClean="0"/>
              <a:t>оптимальности</a:t>
            </a:r>
            <a:r>
              <a:rPr lang="ru-RU" dirty="0"/>
              <a:t>: сочетание централизации и </a:t>
            </a:r>
            <a:r>
              <a:rPr lang="ru-RU" dirty="0" smtClean="0"/>
              <a:t>децентрализации в </a:t>
            </a:r>
            <a:r>
              <a:rPr lang="ru-RU" dirty="0"/>
              <a:t>управлении, а также делегирование (распределение) полномочий </a:t>
            </a:r>
            <a:r>
              <a:rPr lang="ru-RU" dirty="0" smtClean="0"/>
              <a:t>при принятии </a:t>
            </a:r>
            <a:r>
              <a:rPr lang="ru-RU" dirty="0"/>
              <a:t>управленческих решений;</a:t>
            </a:r>
          </a:p>
          <a:p>
            <a:pPr marL="180975" indent="-180975">
              <a:buNone/>
            </a:pPr>
            <a:r>
              <a:rPr lang="ru-RU" dirty="0"/>
              <a:t>• </a:t>
            </a:r>
            <a:r>
              <a:rPr lang="ru-RU" b="1" dirty="0" smtClean="0"/>
              <a:t>сочетания </a:t>
            </a:r>
            <a:r>
              <a:rPr lang="ru-RU" b="1" dirty="0"/>
              <a:t>единоначалия и коллегиальности в управлении</a:t>
            </a:r>
            <a:r>
              <a:rPr lang="ru-RU" dirty="0" smtClean="0"/>
              <a:t>: коллегиальность </a:t>
            </a:r>
            <a:r>
              <a:rPr lang="ru-RU" dirty="0"/>
              <a:t>предполагает выработку коллегиального </a:t>
            </a:r>
            <a:r>
              <a:rPr lang="ru-RU" dirty="0" smtClean="0"/>
              <a:t>или коллективного </a:t>
            </a:r>
            <a:r>
              <a:rPr lang="ru-RU" dirty="0"/>
              <a:t>решения на основе мнений руководителей </a:t>
            </a:r>
            <a:r>
              <a:rPr lang="ru-RU" dirty="0" smtClean="0"/>
              <a:t>разного уровня</a:t>
            </a:r>
            <a:r>
              <a:rPr lang="ru-RU" dirty="0"/>
              <a:t>, а также исполнителей конкретных решений;</a:t>
            </a:r>
          </a:p>
          <a:p>
            <a:pPr marL="180975" indent="-180975">
              <a:buNone/>
            </a:pPr>
            <a:r>
              <a:rPr lang="ru-RU" dirty="0"/>
              <a:t>• </a:t>
            </a:r>
            <a:r>
              <a:rPr lang="ru-RU" b="1" dirty="0" smtClean="0"/>
              <a:t>плановости</a:t>
            </a:r>
            <a:r>
              <a:rPr lang="ru-RU" dirty="0"/>
              <a:t>: определение основных направлений, задач </a:t>
            </a:r>
            <a:r>
              <a:rPr lang="ru-RU" dirty="0" smtClean="0"/>
              <a:t>и планов </a:t>
            </a:r>
            <a:r>
              <a:rPr lang="ru-RU" dirty="0"/>
              <a:t>развития организации в перспективе;</a:t>
            </a:r>
          </a:p>
          <a:p>
            <a:pPr marL="180975" indent="-180975">
              <a:buNone/>
            </a:pPr>
            <a:r>
              <a:rPr lang="ru-RU" dirty="0"/>
              <a:t>• </a:t>
            </a:r>
            <a:r>
              <a:rPr lang="ru-RU" b="1" dirty="0" smtClean="0"/>
              <a:t>сочетания </a:t>
            </a:r>
            <a:r>
              <a:rPr lang="ru-RU" b="1" dirty="0"/>
              <a:t>прав, обязанностей и ответственности</a:t>
            </a:r>
            <a:r>
              <a:rPr lang="ru-RU" dirty="0"/>
              <a:t>: </a:t>
            </a:r>
            <a:r>
              <a:rPr lang="ru-RU" dirty="0" smtClean="0"/>
              <a:t>каждый работник </a:t>
            </a:r>
            <a:r>
              <a:rPr lang="ru-RU" dirty="0"/>
              <a:t>в организации наделяется конкретными полномочиями </a:t>
            </a:r>
            <a:r>
              <a:rPr lang="ru-RU" dirty="0" smtClean="0"/>
              <a:t>за определенную </a:t>
            </a:r>
            <a:r>
              <a:rPr lang="ru-RU" dirty="0"/>
              <a:t>область деятельности, несет ответственность </a:t>
            </a:r>
            <a:r>
              <a:rPr lang="ru-RU" dirty="0" smtClean="0"/>
              <a:t>за выполнение </a:t>
            </a:r>
            <a:r>
              <a:rPr lang="ru-RU" dirty="0"/>
              <a:t>возложенных на него задач;</a:t>
            </a:r>
          </a:p>
          <a:p>
            <a:pPr marL="180975" indent="-180975">
              <a:buNone/>
            </a:pPr>
            <a:r>
              <a:rPr lang="ru-RU" dirty="0"/>
              <a:t>• </a:t>
            </a:r>
            <a:r>
              <a:rPr lang="ru-RU" b="1" dirty="0" smtClean="0"/>
              <a:t>мотивации</a:t>
            </a:r>
            <a:r>
              <a:rPr lang="ru-RU" dirty="0"/>
              <a:t>: разработка программы мотивации работников </a:t>
            </a:r>
            <a:r>
              <a:rPr lang="ru-RU" dirty="0" smtClean="0"/>
              <a:t>к деятельности </a:t>
            </a:r>
            <a:r>
              <a:rPr lang="ru-RU" dirty="0"/>
              <a:t>для достижения целей организации;</a:t>
            </a:r>
          </a:p>
          <a:p>
            <a:pPr marL="180975" indent="-180975">
              <a:buNone/>
            </a:pPr>
            <a:r>
              <a:rPr lang="ru-RU" dirty="0"/>
              <a:t>• </a:t>
            </a:r>
            <a:r>
              <a:rPr lang="ru-RU" b="1" dirty="0" smtClean="0"/>
              <a:t>демократизации </a:t>
            </a:r>
            <a:r>
              <a:rPr lang="ru-RU" b="1" dirty="0"/>
              <a:t>управления</a:t>
            </a:r>
            <a:r>
              <a:rPr lang="ru-RU" dirty="0"/>
              <a:t>: участие всех сотрудников </a:t>
            </a:r>
            <a:r>
              <a:rPr lang="ru-RU" dirty="0" smtClean="0"/>
              <a:t>в управлении </a:t>
            </a:r>
            <a:r>
              <a:rPr lang="ru-RU" dirty="0"/>
              <a:t>организацией;</a:t>
            </a:r>
          </a:p>
          <a:p>
            <a:pPr marL="180975" indent="-180975">
              <a:buNone/>
            </a:pPr>
            <a:r>
              <a:rPr lang="ru-RU" dirty="0"/>
              <a:t>• </a:t>
            </a:r>
            <a:r>
              <a:rPr lang="ru-RU" b="1" dirty="0" smtClean="0"/>
              <a:t>эффективности</a:t>
            </a:r>
            <a:r>
              <a:rPr lang="ru-RU" dirty="0"/>
              <a:t>: достижение поставленных целей в </a:t>
            </a:r>
            <a:r>
              <a:rPr lang="ru-RU" dirty="0" smtClean="0"/>
              <a:t>короткий срок </a:t>
            </a:r>
            <a:r>
              <a:rPr lang="ru-RU" dirty="0"/>
              <a:t>и с наименьшими потерями человеческой энергии.</a:t>
            </a:r>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27</a:t>
            </a:fld>
            <a:endParaRPr lang="ru-RU"/>
          </a:p>
        </p:txBody>
      </p:sp>
    </p:spTree>
    <p:extLst>
      <p:ext uri="{BB962C8B-B14F-4D97-AF65-F5344CB8AC3E}">
        <p14:creationId xmlns:p14="http://schemas.microsoft.com/office/powerpoint/2010/main" val="585986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Контрольные вопросы</a:t>
            </a:r>
            <a:endParaRPr lang="ru-RU"/>
          </a:p>
        </p:txBody>
      </p:sp>
      <p:sp>
        <p:nvSpPr>
          <p:cNvPr id="3" name="Объект 2"/>
          <p:cNvSpPr>
            <a:spLocks noGrp="1"/>
          </p:cNvSpPr>
          <p:nvPr>
            <p:ph idx="1"/>
          </p:nvPr>
        </p:nvSpPr>
        <p:spPr/>
        <p:txBody>
          <a:bodyPr>
            <a:normAutofit fontScale="55000" lnSpcReduction="20000"/>
          </a:bodyPr>
          <a:lstStyle/>
          <a:p>
            <a:pPr marL="360363" indent="-360363">
              <a:buNone/>
            </a:pPr>
            <a:r>
              <a:rPr lang="ru-RU" dirty="0"/>
              <a:t>1. Что такое «метод» и в чем его отличие от «инструмента»?</a:t>
            </a:r>
          </a:p>
          <a:p>
            <a:pPr marL="360363" indent="-360363">
              <a:buNone/>
            </a:pPr>
            <a:r>
              <a:rPr lang="ru-RU" dirty="0"/>
              <a:t>2. Дайте определение понятия «методы управления»? </a:t>
            </a:r>
            <a:r>
              <a:rPr lang="ru-RU" dirty="0" smtClean="0"/>
              <a:t>Приведите примеры</a:t>
            </a:r>
            <a:r>
              <a:rPr lang="ru-RU" dirty="0"/>
              <a:t>.</a:t>
            </a:r>
          </a:p>
          <a:p>
            <a:pPr marL="360363" indent="-360363">
              <a:buNone/>
            </a:pPr>
            <a:r>
              <a:rPr lang="ru-RU" dirty="0"/>
              <a:t>3. Каково отличие методического инструментария </a:t>
            </a:r>
            <a:r>
              <a:rPr lang="ru-RU" dirty="0" smtClean="0"/>
              <a:t>от индивидуального</a:t>
            </a:r>
            <a:r>
              <a:rPr lang="ru-RU" dirty="0"/>
              <a:t>»? Приведите примеры.</a:t>
            </a:r>
          </a:p>
          <a:p>
            <a:pPr marL="360363" indent="-360363">
              <a:buNone/>
            </a:pPr>
            <a:r>
              <a:rPr lang="ru-RU" dirty="0"/>
              <a:t>4. Что такое организационно-правовые методы управления, какова </a:t>
            </a:r>
            <a:r>
              <a:rPr lang="ru-RU" dirty="0" smtClean="0"/>
              <a:t>их характеристика </a:t>
            </a:r>
            <a:r>
              <a:rPr lang="ru-RU" dirty="0"/>
              <a:t>и целевая установка?</a:t>
            </a:r>
          </a:p>
          <a:p>
            <a:pPr marL="360363" indent="-360363">
              <a:buNone/>
            </a:pPr>
            <a:r>
              <a:rPr lang="ru-RU" dirty="0"/>
              <a:t>5. Какие формы воздействия организационно-правовых </a:t>
            </a:r>
            <a:r>
              <a:rPr lang="ru-RU" dirty="0" smtClean="0"/>
              <a:t>методов выделяют</a:t>
            </a:r>
            <a:r>
              <a:rPr lang="ru-RU" dirty="0"/>
              <a:t>»? Приведите примеры.</a:t>
            </a:r>
          </a:p>
          <a:p>
            <a:pPr marL="360363" indent="-360363">
              <a:buNone/>
            </a:pPr>
            <a:r>
              <a:rPr lang="ru-RU" dirty="0"/>
              <a:t>6. Что такое экономико-математические методы управления, какова </a:t>
            </a:r>
            <a:r>
              <a:rPr lang="ru-RU" dirty="0" smtClean="0"/>
              <a:t>их характеристика </a:t>
            </a:r>
            <a:r>
              <a:rPr lang="ru-RU" dirty="0"/>
              <a:t>и целевая установка?</a:t>
            </a:r>
          </a:p>
          <a:p>
            <a:pPr marL="360363" indent="-360363">
              <a:buNone/>
            </a:pPr>
            <a:r>
              <a:rPr lang="ru-RU" dirty="0"/>
              <a:t>7. Приведите примеры экономико-математические методы управления.</a:t>
            </a:r>
          </a:p>
          <a:p>
            <a:pPr marL="360363" indent="-360363">
              <a:buNone/>
            </a:pPr>
            <a:r>
              <a:rPr lang="ru-RU" dirty="0"/>
              <a:t>8. Что такое социально-психологические методы управления, какова </a:t>
            </a:r>
            <a:r>
              <a:rPr lang="ru-RU" dirty="0" smtClean="0"/>
              <a:t>их характеристика </a:t>
            </a:r>
            <a:r>
              <a:rPr lang="ru-RU" dirty="0"/>
              <a:t>и целевая установка?</a:t>
            </a:r>
          </a:p>
          <a:p>
            <a:pPr marL="360363" indent="-360363">
              <a:buNone/>
            </a:pPr>
            <a:r>
              <a:rPr lang="ru-RU" dirty="0"/>
              <a:t>9. В чем состоит отличие психологических методов от социальных?</a:t>
            </a:r>
          </a:p>
          <a:p>
            <a:pPr marL="360363" indent="-360363">
              <a:buNone/>
            </a:pPr>
            <a:r>
              <a:rPr lang="ru-RU" dirty="0"/>
              <a:t>10. Какие из описанных методов на Ваш взгляд наиболее эффективны</a:t>
            </a:r>
            <a:r>
              <a:rPr lang="ru-RU" dirty="0" smtClean="0"/>
              <a:t>. Ответ </a:t>
            </a:r>
            <a:r>
              <a:rPr lang="ru-RU" dirty="0"/>
              <a:t>аргументируйте.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28</a:t>
            </a:fld>
            <a:endParaRPr lang="ru-RU"/>
          </a:p>
        </p:txBody>
      </p:sp>
    </p:spTree>
    <p:extLst>
      <p:ext uri="{BB962C8B-B14F-4D97-AF65-F5344CB8AC3E}">
        <p14:creationId xmlns:p14="http://schemas.microsoft.com/office/powerpoint/2010/main" val="33100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143000"/>
          </a:xfrm>
        </p:spPr>
        <p:txBody>
          <a:bodyPr>
            <a:normAutofit fontScale="90000"/>
          </a:bodyPr>
          <a:lstStyle/>
          <a:p>
            <a:r>
              <a:rPr lang="ru-RU" sz="4000" dirty="0" smtClean="0"/>
              <a:t>Признаки классификации </a:t>
            </a:r>
            <a:r>
              <a:rPr lang="ru-RU" sz="4000" dirty="0"/>
              <a:t>методического инструментария </a:t>
            </a:r>
            <a:r>
              <a:rPr lang="ru-RU" sz="4000" dirty="0" smtClean="0"/>
              <a:t>управления</a:t>
            </a:r>
            <a:endParaRPr lang="ru-RU" dirty="0"/>
          </a:p>
        </p:txBody>
      </p:sp>
      <p:sp>
        <p:nvSpPr>
          <p:cNvPr id="3" name="Объект 2"/>
          <p:cNvSpPr>
            <a:spLocks noGrp="1"/>
          </p:cNvSpPr>
          <p:nvPr>
            <p:ph idx="1"/>
          </p:nvPr>
        </p:nvSpPr>
        <p:spPr/>
        <p:txBody>
          <a:bodyPr>
            <a:normAutofit fontScale="85000" lnSpcReduction="10000"/>
          </a:bodyPr>
          <a:lstStyle/>
          <a:p>
            <a:pPr marL="514350" indent="-514350">
              <a:buFont typeface="+mj-lt"/>
              <a:buAutoNum type="arabicPeriod"/>
            </a:pPr>
            <a:r>
              <a:rPr lang="ru-RU" b="1" i="1" dirty="0" smtClean="0"/>
              <a:t>по </a:t>
            </a:r>
            <a:r>
              <a:rPr lang="ru-RU" b="1" i="1" dirty="0"/>
              <a:t>уровням декомпозиции управленческой </a:t>
            </a:r>
            <a:r>
              <a:rPr lang="ru-RU" b="1" i="1" dirty="0" smtClean="0"/>
              <a:t>деятельности </a:t>
            </a:r>
            <a:r>
              <a:rPr lang="ru-RU" dirty="0" smtClean="0"/>
              <a:t>(методы, способы</a:t>
            </a:r>
            <a:r>
              <a:rPr lang="ru-RU" dirty="0"/>
              <a:t>, процедуры, </a:t>
            </a:r>
            <a:r>
              <a:rPr lang="ru-RU" dirty="0" smtClean="0"/>
              <a:t>приемы);</a:t>
            </a:r>
            <a:endParaRPr lang="ru-RU" dirty="0"/>
          </a:p>
          <a:p>
            <a:pPr marL="514350" indent="-514350">
              <a:buFont typeface="+mj-lt"/>
              <a:buAutoNum type="arabicPeriod"/>
            </a:pPr>
            <a:r>
              <a:rPr lang="ru-RU" b="1" i="1" dirty="0" smtClean="0"/>
              <a:t>различные </a:t>
            </a:r>
            <a:r>
              <a:rPr lang="ru-RU" b="1" i="1" dirty="0"/>
              <a:t>способы повышения эффективности </a:t>
            </a:r>
            <a:r>
              <a:rPr lang="ru-RU" b="1" i="1" dirty="0" smtClean="0"/>
              <a:t>деятельности организации </a:t>
            </a:r>
            <a:r>
              <a:rPr lang="ru-RU" dirty="0" smtClean="0"/>
              <a:t>(«</a:t>
            </a:r>
            <a:r>
              <a:rPr lang="ru-RU" dirty="0"/>
              <a:t>всеобщее» управление качеством</a:t>
            </a:r>
            <a:r>
              <a:rPr lang="ru-RU" dirty="0" smtClean="0"/>
              <a:t>, реинжиниринг</a:t>
            </a:r>
            <a:r>
              <a:rPr lang="ru-RU" dirty="0"/>
              <a:t>, управление по целям и т. п</a:t>
            </a:r>
            <a:r>
              <a:rPr lang="ru-RU" dirty="0" smtClean="0"/>
              <a:t>.);</a:t>
            </a:r>
            <a:endParaRPr lang="ru-RU" dirty="0"/>
          </a:p>
          <a:p>
            <a:pPr marL="514350" indent="-514350">
              <a:buFont typeface="+mj-lt"/>
              <a:buAutoNum type="arabicPeriod"/>
            </a:pPr>
            <a:r>
              <a:rPr lang="ru-RU" b="1" i="1" dirty="0" smtClean="0"/>
              <a:t>по </a:t>
            </a:r>
            <a:r>
              <a:rPr lang="ru-RU" b="1" i="1" dirty="0"/>
              <a:t>основным функциональным подсистемам </a:t>
            </a:r>
            <a:r>
              <a:rPr lang="ru-RU" b="1" i="1" dirty="0" smtClean="0"/>
              <a:t>системы управления </a:t>
            </a:r>
            <a:r>
              <a:rPr lang="ru-RU" dirty="0"/>
              <a:t>(основная деятельность, персонал, финансы</a:t>
            </a:r>
            <a:r>
              <a:rPr lang="ru-RU" dirty="0" smtClean="0"/>
              <a:t>, снабжение</a:t>
            </a:r>
            <a:r>
              <a:rPr lang="ru-RU" dirty="0"/>
              <a:t>, сбыт и т. п. </a:t>
            </a:r>
            <a:r>
              <a:rPr lang="ru-RU" dirty="0" smtClean="0"/>
              <a:t>).</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a:t>
            </a:fld>
            <a:endParaRPr lang="ru-RU"/>
          </a:p>
        </p:txBody>
      </p:sp>
    </p:spTree>
    <p:extLst>
      <p:ext uri="{BB962C8B-B14F-4D97-AF65-F5344CB8AC3E}">
        <p14:creationId xmlns:p14="http://schemas.microsoft.com/office/powerpoint/2010/main" val="1766556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Методы управления персоналом </a:t>
            </a:r>
          </a:p>
        </p:txBody>
      </p:sp>
      <p:sp>
        <p:nvSpPr>
          <p:cNvPr id="3" name="Объект 2"/>
          <p:cNvSpPr>
            <a:spLocks noGrp="1"/>
          </p:cNvSpPr>
          <p:nvPr>
            <p:ph idx="1"/>
          </p:nvPr>
        </p:nvSpPr>
        <p:spPr/>
        <p:txBody>
          <a:bodyPr>
            <a:normAutofit fontScale="62500" lnSpcReduction="20000"/>
          </a:bodyPr>
          <a:lstStyle/>
          <a:p>
            <a:pPr marL="0" indent="355600">
              <a:buNone/>
            </a:pPr>
            <a:r>
              <a:rPr lang="ru-RU" dirty="0" smtClean="0"/>
              <a:t>– </a:t>
            </a:r>
            <a:r>
              <a:rPr lang="ru-RU" dirty="0"/>
              <a:t>это способы </a:t>
            </a:r>
            <a:r>
              <a:rPr lang="ru-RU" dirty="0" smtClean="0"/>
              <a:t>осуществления управленческих </a:t>
            </a:r>
            <a:r>
              <a:rPr lang="ru-RU" dirty="0"/>
              <a:t>воздействий на персонал для достижения </a:t>
            </a:r>
            <a:r>
              <a:rPr lang="ru-RU" dirty="0" smtClean="0"/>
              <a:t>целей управления предприятием. </a:t>
            </a:r>
          </a:p>
          <a:p>
            <a:pPr marL="0" indent="355600">
              <a:buNone/>
            </a:pPr>
            <a:r>
              <a:rPr lang="ru-RU" dirty="0" smtClean="0"/>
              <a:t>Направления мотивационного воздействия:</a:t>
            </a:r>
            <a:endParaRPr lang="ru-RU" dirty="0"/>
          </a:p>
          <a:p>
            <a:r>
              <a:rPr lang="ru-RU" b="1" i="1" dirty="0" smtClean="0"/>
              <a:t>на </a:t>
            </a:r>
            <a:r>
              <a:rPr lang="ru-RU" b="1" i="1" dirty="0"/>
              <a:t>чувство долга</a:t>
            </a:r>
            <a:r>
              <a:rPr lang="ru-RU" dirty="0"/>
              <a:t>, </a:t>
            </a:r>
            <a:r>
              <a:rPr lang="ru-RU" dirty="0" smtClean="0"/>
              <a:t>осознанную необходимость </a:t>
            </a:r>
            <a:r>
              <a:rPr lang="ru-RU" dirty="0"/>
              <a:t>соблюдения дисциплины труда, подчинение </a:t>
            </a:r>
            <a:r>
              <a:rPr lang="ru-RU" dirty="0" smtClean="0"/>
              <a:t>своей деятельности </a:t>
            </a:r>
            <a:r>
              <a:rPr lang="ru-RU" dirty="0"/>
              <a:t>общим целям организации, стремление работать в </a:t>
            </a:r>
            <a:r>
              <a:rPr lang="ru-RU" dirty="0" smtClean="0"/>
              <a:t>данной организации (базируется </a:t>
            </a:r>
            <a:r>
              <a:rPr lang="ru-RU" dirty="0"/>
              <a:t>на власти, ответственности, </a:t>
            </a:r>
            <a:r>
              <a:rPr lang="ru-RU" dirty="0" smtClean="0"/>
              <a:t>дисциплине </a:t>
            </a:r>
            <a:r>
              <a:rPr lang="ru-RU" dirty="0"/>
              <a:t>и формирует единство взглядов, интересов и </a:t>
            </a:r>
            <a:r>
              <a:rPr lang="ru-RU" dirty="0" smtClean="0"/>
              <a:t>действий персонала);</a:t>
            </a:r>
            <a:endParaRPr lang="ru-RU" dirty="0"/>
          </a:p>
          <a:p>
            <a:r>
              <a:rPr lang="ru-RU" b="1" i="1" dirty="0" smtClean="0"/>
              <a:t>воздействие </a:t>
            </a:r>
            <a:r>
              <a:rPr lang="ru-RU" b="1" i="1" dirty="0"/>
              <a:t>на материальные интересы</a:t>
            </a:r>
            <a:r>
              <a:rPr lang="ru-RU" dirty="0"/>
              <a:t>, при </a:t>
            </a:r>
            <a:r>
              <a:rPr lang="ru-RU" dirty="0" smtClean="0"/>
              <a:t>использовании материальной мотивации (материальное вознаграждение </a:t>
            </a:r>
            <a:r>
              <a:rPr lang="ru-RU" dirty="0"/>
              <a:t>и материальные </a:t>
            </a:r>
            <a:r>
              <a:rPr lang="ru-RU" dirty="0" smtClean="0"/>
              <a:t>санкции);</a:t>
            </a:r>
            <a:endParaRPr lang="ru-RU" dirty="0"/>
          </a:p>
          <a:p>
            <a:r>
              <a:rPr lang="ru-RU" b="1" i="1" dirty="0" smtClean="0"/>
              <a:t>нравственное </a:t>
            </a:r>
            <a:r>
              <a:rPr lang="ru-RU" b="1" i="1" dirty="0"/>
              <a:t>воздействие</a:t>
            </a:r>
            <a:r>
              <a:rPr lang="ru-RU" dirty="0"/>
              <a:t>, воздействие на духовные интересы</a:t>
            </a:r>
            <a:r>
              <a:rPr lang="ru-RU" dirty="0" smtClean="0"/>
              <a:t>. Социальная </a:t>
            </a:r>
            <a:r>
              <a:rPr lang="ru-RU" dirty="0"/>
              <a:t>мотивация опирается на политические, моральные</a:t>
            </a:r>
            <a:r>
              <a:rPr lang="ru-RU" dirty="0" smtClean="0"/>
              <a:t>, национальные</a:t>
            </a:r>
            <a:r>
              <a:rPr lang="ru-RU" dirty="0"/>
              <a:t>, семейные, идеологические и другие социальные интересы</a:t>
            </a:r>
            <a:r>
              <a:rPr lang="ru-RU" dirty="0" smtClean="0"/>
              <a:t>.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a:t>
            </a:fld>
            <a:endParaRPr lang="ru-RU"/>
          </a:p>
        </p:txBody>
      </p:sp>
    </p:spTree>
    <p:extLst>
      <p:ext uri="{BB962C8B-B14F-4D97-AF65-F5344CB8AC3E}">
        <p14:creationId xmlns:p14="http://schemas.microsoft.com/office/powerpoint/2010/main" val="79061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Методы управления персоналом</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196752"/>
            <a:ext cx="7632848" cy="552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a:t>
            </a:fld>
            <a:endParaRPr lang="ru-RU"/>
          </a:p>
        </p:txBody>
      </p:sp>
    </p:spTree>
    <p:extLst>
      <p:ext uri="{BB962C8B-B14F-4D97-AF65-F5344CB8AC3E}">
        <p14:creationId xmlns:p14="http://schemas.microsoft.com/office/powerpoint/2010/main" val="262236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Организационно-распорядительные </a:t>
            </a:r>
            <a:r>
              <a:rPr lang="ru-RU" sz="3600" dirty="0"/>
              <a:t>или административные методы управления </a:t>
            </a:r>
          </a:p>
        </p:txBody>
      </p:sp>
      <p:sp>
        <p:nvSpPr>
          <p:cNvPr id="3" name="Объект 2"/>
          <p:cNvSpPr>
            <a:spLocks noGrp="1"/>
          </p:cNvSpPr>
          <p:nvPr>
            <p:ph idx="1"/>
          </p:nvPr>
        </p:nvSpPr>
        <p:spPr>
          <a:xfrm>
            <a:off x="457200" y="1600200"/>
            <a:ext cx="8229600" cy="4637112"/>
          </a:xfrm>
        </p:spPr>
        <p:txBody>
          <a:bodyPr>
            <a:normAutofit fontScale="85000" lnSpcReduction="20000"/>
          </a:bodyPr>
          <a:lstStyle/>
          <a:p>
            <a:pPr marL="0" indent="355600">
              <a:buNone/>
            </a:pPr>
            <a:r>
              <a:rPr lang="ru-RU" dirty="0" smtClean="0"/>
              <a:t>ориентированы </a:t>
            </a:r>
            <a:r>
              <a:rPr lang="ru-RU" dirty="0"/>
              <a:t>на </a:t>
            </a:r>
            <a:r>
              <a:rPr lang="ru-RU" dirty="0" smtClean="0"/>
              <a:t>первую группу </a:t>
            </a:r>
            <a:r>
              <a:rPr lang="ru-RU" dirty="0"/>
              <a:t>мотивов поведения людей в </a:t>
            </a:r>
            <a:r>
              <a:rPr lang="ru-RU" dirty="0" smtClean="0"/>
              <a:t>организации, их </a:t>
            </a:r>
            <a:r>
              <a:rPr lang="ru-RU" dirty="0"/>
              <a:t>отличает </a:t>
            </a:r>
            <a:r>
              <a:rPr lang="ru-RU" dirty="0" smtClean="0"/>
              <a:t>прямой характер воздействия (в </a:t>
            </a:r>
            <a:r>
              <a:rPr lang="ru-RU" dirty="0"/>
              <a:t>форме приказов</a:t>
            </a:r>
            <a:r>
              <a:rPr lang="ru-RU" dirty="0" smtClean="0"/>
              <a:t>, распоряжений</a:t>
            </a:r>
            <a:r>
              <a:rPr lang="ru-RU" dirty="0"/>
              <a:t>, норм, правил, принципов, команд, регламентирующих </a:t>
            </a:r>
            <a:r>
              <a:rPr lang="ru-RU" dirty="0" smtClean="0"/>
              <a:t>и административных актов). </a:t>
            </a:r>
          </a:p>
          <a:p>
            <a:pPr marL="0" indent="355600">
              <a:buNone/>
            </a:pPr>
            <a:r>
              <a:rPr lang="ru-RU" dirty="0" smtClean="0"/>
              <a:t>Эти </a:t>
            </a:r>
            <a:r>
              <a:rPr lang="ru-RU" dirty="0"/>
              <a:t>методы определяют место работников </a:t>
            </a:r>
            <a:r>
              <a:rPr lang="ru-RU" dirty="0" smtClean="0"/>
              <a:t>в процессе </a:t>
            </a:r>
            <a:r>
              <a:rPr lang="ru-RU" dirty="0"/>
              <a:t>производства и управления, их права, обязанности</a:t>
            </a:r>
            <a:r>
              <a:rPr lang="ru-RU" dirty="0" smtClean="0"/>
              <a:t>, ответственность</a:t>
            </a:r>
            <a:r>
              <a:rPr lang="ru-RU" dirty="0"/>
              <a:t>, взаимосвязи в процессе производства и управления</a:t>
            </a:r>
            <a:r>
              <a:rPr lang="ru-RU" dirty="0" smtClean="0"/>
              <a:t>, координацию </a:t>
            </a:r>
            <a:r>
              <a:rPr lang="ru-RU" dirty="0"/>
              <a:t>действий, оценку эффективности труда. </a:t>
            </a:r>
            <a:endParaRPr lang="ru-RU" dirty="0" smtClean="0"/>
          </a:p>
          <a:p>
            <a:pPr marL="0" indent="355600">
              <a:buNone/>
            </a:pPr>
            <a:r>
              <a:rPr lang="ru-RU" dirty="0" smtClean="0"/>
              <a:t>Реализация данных методов </a:t>
            </a:r>
            <a:r>
              <a:rPr lang="ru-RU" dirty="0"/>
              <a:t>предполагает наличие организационной структуры с </a:t>
            </a:r>
            <a:r>
              <a:rPr lang="ru-RU" dirty="0" smtClean="0"/>
              <a:t>каналами прямого </a:t>
            </a:r>
            <a:r>
              <a:rPr lang="ru-RU" dirty="0"/>
              <a:t>и обратного воздействия.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6</a:t>
            </a:fld>
            <a:endParaRPr lang="ru-RU"/>
          </a:p>
        </p:txBody>
      </p:sp>
    </p:spTree>
    <p:extLst>
      <p:ext uri="{BB962C8B-B14F-4D97-AF65-F5344CB8AC3E}">
        <p14:creationId xmlns:p14="http://schemas.microsoft.com/office/powerpoint/2010/main" val="1928601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Экономические методы УП</a:t>
            </a:r>
            <a:endParaRPr lang="ru-RU" sz="3600" dirty="0"/>
          </a:p>
        </p:txBody>
      </p:sp>
      <p:sp>
        <p:nvSpPr>
          <p:cNvPr id="3" name="Объект 2"/>
          <p:cNvSpPr>
            <a:spLocks noGrp="1"/>
          </p:cNvSpPr>
          <p:nvPr>
            <p:ph idx="1"/>
          </p:nvPr>
        </p:nvSpPr>
        <p:spPr/>
        <p:txBody>
          <a:bodyPr>
            <a:normAutofit/>
          </a:bodyPr>
          <a:lstStyle/>
          <a:p>
            <a:pPr marL="0" indent="0">
              <a:buNone/>
            </a:pPr>
            <a:r>
              <a:rPr lang="ru-RU" dirty="0" smtClean="0"/>
              <a:t>- имеют косвенный характер </a:t>
            </a:r>
            <a:r>
              <a:rPr lang="ru-RU" dirty="0"/>
              <a:t>воздействия на объект </a:t>
            </a:r>
            <a:r>
              <a:rPr lang="ru-RU" dirty="0" smtClean="0"/>
              <a:t>управления и создают </a:t>
            </a:r>
            <a:r>
              <a:rPr lang="ru-RU" dirty="0"/>
              <a:t>благоприятные условия для проявления творческой активности персонала </a:t>
            </a:r>
            <a:r>
              <a:rPr lang="ru-RU" dirty="0" smtClean="0"/>
              <a:t>(все </a:t>
            </a:r>
            <a:r>
              <a:rPr lang="ru-RU" dirty="0"/>
              <a:t>формы материального </a:t>
            </a:r>
            <a:r>
              <a:rPr lang="ru-RU" dirty="0" smtClean="0"/>
              <a:t>стимулирования).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7</a:t>
            </a:fld>
            <a:endParaRPr lang="ru-RU"/>
          </a:p>
        </p:txBody>
      </p:sp>
    </p:spTree>
    <p:extLst>
      <p:ext uri="{BB962C8B-B14F-4D97-AF65-F5344CB8AC3E}">
        <p14:creationId xmlns:p14="http://schemas.microsoft.com/office/powerpoint/2010/main" val="426729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Социально-психологические </a:t>
            </a:r>
            <a:r>
              <a:rPr lang="ru-RU" sz="3600" dirty="0"/>
              <a:t>методы </a:t>
            </a:r>
            <a:r>
              <a:rPr lang="ru-RU" sz="3600" dirty="0" smtClean="0"/>
              <a:t>УП</a:t>
            </a:r>
            <a:endParaRPr lang="ru-RU" sz="3600"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основаны </a:t>
            </a:r>
            <a:r>
              <a:rPr lang="ru-RU" dirty="0"/>
              <a:t>на использовании социального </a:t>
            </a:r>
            <a:r>
              <a:rPr lang="ru-RU" dirty="0" smtClean="0"/>
              <a:t>механизма коллектива - неформальных групп, роли </a:t>
            </a:r>
            <a:r>
              <a:rPr lang="ru-RU" dirty="0"/>
              <a:t>и </a:t>
            </a:r>
            <a:r>
              <a:rPr lang="ru-RU" dirty="0" smtClean="0"/>
              <a:t>статуса личности</a:t>
            </a:r>
            <a:r>
              <a:rPr lang="ru-RU" dirty="0"/>
              <a:t>, системы взаимоотношений, </a:t>
            </a:r>
            <a:r>
              <a:rPr lang="ru-RU" dirty="0" smtClean="0"/>
              <a:t>социальных потребностей </a:t>
            </a:r>
            <a:r>
              <a:rPr lang="ru-RU" dirty="0"/>
              <a:t>и </a:t>
            </a:r>
            <a:r>
              <a:rPr lang="ru-RU" dirty="0" smtClean="0"/>
              <a:t>других социальные аспектов (направлены </a:t>
            </a:r>
            <a:r>
              <a:rPr lang="ru-RU" dirty="0"/>
              <a:t>на повышение творческой активности и </a:t>
            </a:r>
            <a:r>
              <a:rPr lang="ru-RU" dirty="0" err="1" smtClean="0"/>
              <a:t>инициативывсех</a:t>
            </a:r>
            <a:r>
              <a:rPr lang="ru-RU" dirty="0" smtClean="0"/>
              <a:t> </a:t>
            </a:r>
            <a:r>
              <a:rPr lang="ru-RU" dirty="0"/>
              <a:t>работающих в </a:t>
            </a:r>
            <a:r>
              <a:rPr lang="ru-RU" dirty="0" smtClean="0"/>
              <a:t>организации - поощрение </a:t>
            </a:r>
            <a:r>
              <a:rPr lang="ru-RU" dirty="0"/>
              <a:t>изобретательской </a:t>
            </a:r>
            <a:r>
              <a:rPr lang="ru-RU" dirty="0" smtClean="0"/>
              <a:t>и рационализаторской </a:t>
            </a:r>
            <a:r>
              <a:rPr lang="ru-RU" dirty="0"/>
              <a:t>деятельности, воспитание группового </a:t>
            </a:r>
            <a:r>
              <a:rPr lang="ru-RU" dirty="0" smtClean="0"/>
              <a:t>самосознания коллектива</a:t>
            </a:r>
            <a:r>
              <a:rPr lang="ru-RU" dirty="0"/>
              <a:t>, сохранение и развитие традиций и обычаев </a:t>
            </a:r>
            <a:r>
              <a:rPr lang="ru-RU" dirty="0" smtClean="0"/>
              <a:t>данной организации</a:t>
            </a:r>
            <a:r>
              <a:rPr lang="ru-RU" dirty="0"/>
              <a:t>, установление в коллективе благоприятной </a:t>
            </a:r>
            <a:r>
              <a:rPr lang="ru-RU" dirty="0" smtClean="0"/>
              <a:t>психологической атмосферы</a:t>
            </a:r>
            <a:r>
              <a:rPr lang="ru-RU" dirty="0"/>
              <a:t>, вовлечение работников в управление, комфортные </a:t>
            </a:r>
            <a:r>
              <a:rPr lang="ru-RU" dirty="0" smtClean="0"/>
              <a:t>условия труда</a:t>
            </a:r>
            <a:r>
              <a:rPr lang="ru-RU" dirty="0"/>
              <a:t>, обучение работников и т. д</a:t>
            </a:r>
            <a:r>
              <a:rPr lang="ru-RU" dirty="0" smtClean="0"/>
              <a:t>.).</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8</a:t>
            </a:fld>
            <a:endParaRPr lang="ru-RU"/>
          </a:p>
        </p:txBody>
      </p:sp>
    </p:spTree>
    <p:extLst>
      <p:ext uri="{BB962C8B-B14F-4D97-AF65-F5344CB8AC3E}">
        <p14:creationId xmlns:p14="http://schemas.microsoft.com/office/powerpoint/2010/main" val="273067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2. Организационно-административные методы </a:t>
            </a:r>
            <a:r>
              <a:rPr lang="ru-RU" dirty="0" smtClean="0"/>
              <a:t>УП</a:t>
            </a:r>
            <a:endParaRPr lang="ru-RU" dirty="0"/>
          </a:p>
        </p:txBody>
      </p:sp>
      <p:sp>
        <p:nvSpPr>
          <p:cNvPr id="3" name="Объект 2"/>
          <p:cNvSpPr>
            <a:spLocks noGrp="1"/>
          </p:cNvSpPr>
          <p:nvPr>
            <p:ph idx="1"/>
          </p:nvPr>
        </p:nvSpPr>
        <p:spPr>
          <a:xfrm>
            <a:off x="467544" y="1556792"/>
            <a:ext cx="8229600" cy="4525963"/>
          </a:xfrm>
        </p:spPr>
        <p:txBody>
          <a:bodyPr>
            <a:noAutofit/>
          </a:bodyPr>
          <a:lstStyle/>
          <a:p>
            <a:r>
              <a:rPr lang="ru-RU" sz="1400" b="1" dirty="0"/>
              <a:t>1. Организационное воздействие </a:t>
            </a:r>
            <a:r>
              <a:rPr lang="ru-RU" sz="1400" dirty="0"/>
              <a:t>направлено на </a:t>
            </a:r>
            <a:r>
              <a:rPr lang="ru-RU" sz="1400" dirty="0" smtClean="0"/>
              <a:t>организацию процесса </a:t>
            </a:r>
            <a:r>
              <a:rPr lang="ru-RU" sz="1400" dirty="0"/>
              <a:t>производства и управления и </a:t>
            </a:r>
            <a:r>
              <a:rPr lang="ru-RU" sz="1400" dirty="0" smtClean="0"/>
              <a:t>включает: </a:t>
            </a:r>
          </a:p>
          <a:p>
            <a:r>
              <a:rPr lang="ru-RU" sz="1400" b="1" i="1" dirty="0" smtClean="0"/>
              <a:t>организационное </a:t>
            </a:r>
            <a:r>
              <a:rPr lang="ru-RU" sz="1400" b="1" i="1" dirty="0"/>
              <a:t>регламентирование </a:t>
            </a:r>
            <a:r>
              <a:rPr lang="ru-RU" sz="1400" dirty="0" smtClean="0"/>
              <a:t>- то</a:t>
            </a:r>
            <a:r>
              <a:rPr lang="ru-RU" sz="1400" dirty="0"/>
              <a:t>, чем </a:t>
            </a:r>
            <a:r>
              <a:rPr lang="ru-RU" sz="1400" dirty="0" smtClean="0"/>
              <a:t>должен заниматься </a:t>
            </a:r>
            <a:r>
              <a:rPr lang="ru-RU" sz="1400" dirty="0"/>
              <a:t>руководитель, </a:t>
            </a:r>
            <a:r>
              <a:rPr lang="ru-RU" sz="1400" dirty="0" smtClean="0"/>
              <a:t>представлено </a:t>
            </a:r>
            <a:r>
              <a:rPr lang="ru-RU" sz="1400" dirty="0"/>
              <a:t>положениями о </a:t>
            </a:r>
            <a:r>
              <a:rPr lang="ru-RU" sz="1400" dirty="0" smtClean="0"/>
              <a:t>структурных подразделениях</a:t>
            </a:r>
            <a:r>
              <a:rPr lang="ru-RU" sz="1400" dirty="0"/>
              <a:t>, </a:t>
            </a:r>
            <a:r>
              <a:rPr lang="ru-RU" sz="1400" dirty="0" smtClean="0"/>
              <a:t>штатное расписание. </a:t>
            </a:r>
            <a:r>
              <a:rPr lang="ru-RU" sz="1400" dirty="0"/>
              <a:t>Применение положений </a:t>
            </a:r>
            <a:r>
              <a:rPr lang="ru-RU" sz="1400" dirty="0" smtClean="0"/>
              <a:t>позволяет оценивать </a:t>
            </a:r>
            <a:r>
              <a:rPr lang="ru-RU" sz="1400" dirty="0"/>
              <a:t>результаты деятельности структурного подразделения</a:t>
            </a:r>
            <a:r>
              <a:rPr lang="ru-RU" sz="1400" dirty="0" smtClean="0"/>
              <a:t>, принимать </a:t>
            </a:r>
            <a:r>
              <a:rPr lang="ru-RU" sz="1400" dirty="0"/>
              <a:t>решения о моральном и материальном стимулировании </a:t>
            </a:r>
            <a:r>
              <a:rPr lang="ru-RU" sz="1400" dirty="0" smtClean="0"/>
              <a:t>его работников;</a:t>
            </a:r>
            <a:endParaRPr lang="ru-RU" sz="1400" dirty="0"/>
          </a:p>
          <a:p>
            <a:r>
              <a:rPr lang="ru-RU" sz="1400" b="1" i="1" dirty="0" smtClean="0"/>
              <a:t>организационное нормирование  -</a:t>
            </a:r>
            <a:r>
              <a:rPr lang="ru-RU" sz="1400" dirty="0" smtClean="0"/>
              <a:t> большое </a:t>
            </a:r>
            <a:r>
              <a:rPr lang="ru-RU" sz="1400" dirty="0"/>
              <a:t>количество нормативов</a:t>
            </a:r>
            <a:r>
              <a:rPr lang="ru-RU" sz="1400" dirty="0" smtClean="0"/>
              <a:t>, включающее</a:t>
            </a:r>
            <a:r>
              <a:rPr lang="ru-RU" sz="1400" dirty="0"/>
              <a:t>: качественно-технические; эксплуатационно-ремонтные</a:t>
            </a:r>
            <a:r>
              <a:rPr lang="ru-RU" sz="1400" dirty="0" smtClean="0"/>
              <a:t>; трудовые </a:t>
            </a:r>
            <a:r>
              <a:rPr lang="ru-RU" sz="1400" dirty="0"/>
              <a:t>нормативы; финансово-кредитные; нормативы рентабельности </a:t>
            </a:r>
            <a:r>
              <a:rPr lang="ru-RU" sz="1400" dirty="0" smtClean="0"/>
              <a:t>и взаимоотношений </a:t>
            </a:r>
            <a:r>
              <a:rPr lang="ru-RU" sz="1400" dirty="0"/>
              <a:t>с бюджетом; нормативу </a:t>
            </a:r>
            <a:r>
              <a:rPr lang="ru-RU" sz="1400" dirty="0" smtClean="0"/>
              <a:t>экономического стимулирования</a:t>
            </a:r>
            <a:r>
              <a:rPr lang="ru-RU" sz="1400" dirty="0"/>
              <a:t>; материально-снабженческие и транспортные</a:t>
            </a:r>
            <a:r>
              <a:rPr lang="ru-RU" sz="1400" dirty="0" smtClean="0"/>
              <a:t>; организационно-управленческие нормативы, нормирование </a:t>
            </a:r>
            <a:r>
              <a:rPr lang="ru-RU" sz="1400" dirty="0"/>
              <a:t>информации, </a:t>
            </a:r>
            <a:r>
              <a:rPr lang="ru-RU" sz="1400" dirty="0" smtClean="0"/>
              <a:t>организуются </a:t>
            </a:r>
            <a:r>
              <a:rPr lang="ru-RU" sz="1400" dirty="0"/>
              <a:t>массивы норм и нормативов </a:t>
            </a:r>
            <a:r>
              <a:rPr lang="ru-RU" sz="1400" dirty="0" smtClean="0"/>
              <a:t>на информационных </a:t>
            </a:r>
            <a:r>
              <a:rPr lang="ru-RU" sz="1400" dirty="0"/>
              <a:t>носителях ЭВМ, в </a:t>
            </a:r>
            <a:r>
              <a:rPr lang="ru-RU" sz="1400" dirty="0" smtClean="0"/>
              <a:t>информационно-вычислительном центре </a:t>
            </a:r>
            <a:r>
              <a:rPr lang="ru-RU" sz="1400" dirty="0"/>
              <a:t>(ИВЦ</a:t>
            </a:r>
            <a:r>
              <a:rPr lang="ru-RU" sz="1400" dirty="0" smtClean="0"/>
              <a:t>);</a:t>
            </a:r>
            <a:endParaRPr lang="ru-RU" sz="1400" dirty="0"/>
          </a:p>
          <a:p>
            <a:r>
              <a:rPr lang="ru-RU" sz="1400" b="1" i="1" dirty="0" smtClean="0"/>
              <a:t>организационно-методическое </a:t>
            </a:r>
            <a:r>
              <a:rPr lang="ru-RU" sz="1400" b="1" i="1" dirty="0"/>
              <a:t>инструктирование </a:t>
            </a:r>
            <a:r>
              <a:rPr lang="ru-RU" sz="1400" dirty="0" smtClean="0"/>
              <a:t>- должностные </a:t>
            </a:r>
            <a:r>
              <a:rPr lang="ru-RU" sz="1400" dirty="0"/>
              <a:t>инструкции, </a:t>
            </a:r>
            <a:r>
              <a:rPr lang="ru-RU" sz="1400" dirty="0" smtClean="0"/>
              <a:t>устанавливающие права </a:t>
            </a:r>
            <a:r>
              <a:rPr lang="ru-RU" sz="1400" dirty="0"/>
              <a:t>и функциональные обязанности лиц </a:t>
            </a:r>
            <a:r>
              <a:rPr lang="ru-RU" sz="1400" dirty="0" smtClean="0"/>
              <a:t>административно-управленческого </a:t>
            </a:r>
            <a:r>
              <a:rPr lang="ru-RU" sz="1400" dirty="0"/>
              <a:t>и инженерно-технического персонала всех служб</a:t>
            </a:r>
            <a:r>
              <a:rPr lang="ru-RU" sz="1400" dirty="0" smtClean="0"/>
              <a:t>; методические </a:t>
            </a:r>
            <a:r>
              <a:rPr lang="ru-RU" sz="1400" dirty="0"/>
              <a:t>указания (рекомендации) описывают </a:t>
            </a:r>
            <a:r>
              <a:rPr lang="ru-RU" sz="1400" dirty="0" smtClean="0"/>
              <a:t>выполнение комплексов </a:t>
            </a:r>
            <a:r>
              <a:rPr lang="ru-RU" sz="1400" dirty="0"/>
              <a:t>работ, связанных между собой и имеющих общие </a:t>
            </a:r>
            <a:r>
              <a:rPr lang="ru-RU" sz="1400" dirty="0" smtClean="0"/>
              <a:t>целевые назначения</a:t>
            </a:r>
            <a:r>
              <a:rPr lang="ru-RU" sz="1400" dirty="0"/>
              <a:t>; методические инструкции, которые определяют порядок</a:t>
            </a:r>
            <a:r>
              <a:rPr lang="ru-RU" sz="1400" dirty="0" smtClean="0"/>
              <a:t>, методы </a:t>
            </a:r>
            <a:r>
              <a:rPr lang="ru-RU" sz="1400" dirty="0"/>
              <a:t>и формы работы для выполнения отдельной </a:t>
            </a:r>
            <a:r>
              <a:rPr lang="ru-RU" sz="1400" dirty="0" smtClean="0"/>
              <a:t>технико-экономическое </a:t>
            </a:r>
            <a:r>
              <a:rPr lang="ru-RU" sz="1400" dirty="0"/>
              <a:t>задачи; рабочие инструкции, </a:t>
            </a:r>
            <a:r>
              <a:rPr lang="ru-RU" sz="1400" dirty="0" smtClean="0"/>
              <a:t>определяющие последовательность </a:t>
            </a:r>
            <a:r>
              <a:rPr lang="ru-RU" sz="1400" dirty="0"/>
              <a:t>действий, из которых состоит </a:t>
            </a:r>
            <a:r>
              <a:rPr lang="ru-RU" sz="1400" dirty="0" smtClean="0"/>
              <a:t>управленческий процесс</a:t>
            </a:r>
            <a:r>
              <a:rPr lang="ru-RU" sz="1400" dirty="0"/>
              <a:t>.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9</a:t>
            </a:fld>
            <a:endParaRPr lang="ru-RU"/>
          </a:p>
        </p:txBody>
      </p:sp>
    </p:spTree>
    <p:extLst>
      <p:ext uri="{BB962C8B-B14F-4D97-AF65-F5344CB8AC3E}">
        <p14:creationId xmlns:p14="http://schemas.microsoft.com/office/powerpoint/2010/main" val="41523503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2894</Words>
  <Application>Microsoft Office PowerPoint</Application>
  <PresentationFormat>Экран (4:3)</PresentationFormat>
  <Paragraphs>199</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ЛЕКЦИЯ 3. ИНСТРУМЕНТЫ УПРАВЛЕНИЯ ПЕРСОНАЛОМ ОРГАНИЗАЦИИ (2) </vt:lpstr>
      <vt:lpstr>1. Инструментарий управления: сущность и содержание</vt:lpstr>
      <vt:lpstr>Признаки классификации методического инструментария управления</vt:lpstr>
      <vt:lpstr>Методы управления персоналом </vt:lpstr>
      <vt:lpstr>Методы управления персоналом</vt:lpstr>
      <vt:lpstr>Организационно-распорядительные или административные методы управления </vt:lpstr>
      <vt:lpstr>Экономические методы УП</vt:lpstr>
      <vt:lpstr>Социально-психологические методы УП</vt:lpstr>
      <vt:lpstr>2. Организационно-административные методы УП</vt:lpstr>
      <vt:lpstr>Презентация PowerPoint</vt:lpstr>
      <vt:lpstr>Упражнения для прокачки навыков управления сотрудниками</vt:lpstr>
      <vt:lpstr>3. Экономические методы УП</vt:lpstr>
      <vt:lpstr>Методы стимулирования</vt:lpstr>
      <vt:lpstr>4. Социально-психологические методы УП</vt:lpstr>
      <vt:lpstr>Социальные методы </vt:lpstr>
      <vt:lpstr>Социальное планирование </vt:lpstr>
      <vt:lpstr>Социальные исследования </vt:lpstr>
      <vt:lpstr>Личностные качества </vt:lpstr>
      <vt:lpstr>Мораль </vt:lpstr>
      <vt:lpstr>Партнерство </vt:lpstr>
      <vt:lpstr>Психологические методы</vt:lpstr>
      <vt:lpstr>Психологическое планирование</vt:lpstr>
      <vt:lpstr>Способы психологического воздействия </vt:lpstr>
      <vt:lpstr>Презентация PowerPoint</vt:lpstr>
      <vt:lpstr>Презентация PowerPoint</vt:lpstr>
      <vt:lpstr>5. Принципы УП</vt:lpstr>
      <vt:lpstr>Основные принципы УП</vt:lpstr>
      <vt:lpstr>Контрольные вопросы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Интеллектуальный капитал организации</dc:title>
  <dc:creator>Admin</dc:creator>
  <cp:lastModifiedBy>Admin</cp:lastModifiedBy>
  <cp:revision>13</cp:revision>
  <dcterms:created xsi:type="dcterms:W3CDTF">2022-01-04T03:30:07Z</dcterms:created>
  <dcterms:modified xsi:type="dcterms:W3CDTF">2023-03-07T03:05:51Z</dcterms:modified>
</cp:coreProperties>
</file>