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5F0D2B-0A59-4060-AC46-94BDA1569A42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97C1B8-F1E0-4C7B-9913-9DC3D17CD4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425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97C1B8-F1E0-4C7B-9913-9DC3D17CD4F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151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97D984B-5A77-4475-90AB-94874EE3DE17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1B2D68D-C336-42D0-9A59-FF3269CEAB6A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5947952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984B-5A77-4475-90AB-94874EE3DE17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D68D-C336-42D0-9A59-FF3269CEA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878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984B-5A77-4475-90AB-94874EE3DE17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D68D-C336-42D0-9A59-FF3269CEA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192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984B-5A77-4475-90AB-94874EE3DE17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D68D-C336-42D0-9A59-FF3269CEA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394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7D984B-5A77-4475-90AB-94874EE3DE17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1B2D68D-C336-42D0-9A59-FF3269CEAB6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8980574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984B-5A77-4475-90AB-94874EE3DE17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D68D-C336-42D0-9A59-FF3269CEA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055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984B-5A77-4475-90AB-94874EE3DE17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D68D-C336-42D0-9A59-FF3269CEA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680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984B-5A77-4475-90AB-94874EE3DE17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D68D-C336-42D0-9A59-FF3269CEA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826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D984B-5A77-4475-90AB-94874EE3DE17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2D68D-C336-42D0-9A59-FF3269CEA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9997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7D984B-5A77-4475-90AB-94874EE3DE17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1B2D68D-C336-42D0-9A59-FF3269CEAB6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02956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7D984B-5A77-4475-90AB-94874EE3DE17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1B2D68D-C336-42D0-9A59-FF3269CEAB6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1705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797D984B-5A77-4475-90AB-94874EE3DE17}" type="datetimeFigureOut">
              <a:rPr lang="ru-RU" smtClean="0"/>
              <a:t>28.01.2024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11B2D68D-C336-42D0-9A59-FF3269CEAB6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01625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15128" y="3370512"/>
            <a:ext cx="8361229" cy="2098226"/>
          </a:xfrm>
        </p:spPr>
        <p:txBody>
          <a:bodyPr/>
          <a:lstStyle/>
          <a:p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ОБЪЕМНЫЕ И КАЧЕСТВЕННЫЕ ПОКАЗАТЕЛИ ПЕРЕВОЗОК ПАССАЖИРОВ. ПОКАЗАТЕЛИ ПЕРЕВОЗОК БАГАЖА</a:t>
            </a:r>
          </a:p>
        </p:txBody>
      </p:sp>
    </p:spTree>
    <p:extLst>
      <p:ext uri="{BB962C8B-B14F-4D97-AF65-F5344CB8AC3E}">
        <p14:creationId xmlns:p14="http://schemas.microsoft.com/office/powerpoint/2010/main" val="32281476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2576286"/>
            <a:ext cx="9601200" cy="358140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Перевозка багажа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учитывается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станцией отправления по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моменту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приёма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его к перевозке.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Единицей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наблюдения (учёта) багажа служит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багажная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отправка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По каждой отправке регистрируют следующие признаки: месяц отправления, станция и дороги отправления и назначения, масса отправки, вид сообщения, провозная плата.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81727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теоретические сведения и вопросы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79705" algn="just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Главные задачи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статистики  перевозок пассажиров заключаются в получении сведений об объёме и структуре пассажирских перевозок, а также в выявлении основных закономерностей их развития.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Объектом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наблюдения являются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пассажиры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совершающие поездки в вагонах пассажирского парка и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моторвагонного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подвижного состава,  в грузовых вагонах, выделенных для перевозки пассажиров, в дизель-поездах и автомотрисах по платному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пассажирскому билету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бесплатному ученическому билету для проезда к месту обучения, проживающих в сельской местности, разовым железнодорожным билетам в пригородном сообщении, грузовым документам в вагонах пассажирского парка и др.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8095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9705" algn="just">
              <a:spcAft>
                <a:spcPts val="0"/>
              </a:spcAft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«Отправлено пассажиров»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 </a:t>
            </a:r>
            <a:r>
              <a:rPr lang="en-US" b="1" i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b="1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gr</a:t>
            </a:r>
            <a:r>
              <a:rPr lang="ru-RU" b="1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число пассажиров, приобретших в отчётном периоде билеты на проезд от станций эксплуатируемой сети железных дорог.</a:t>
            </a:r>
            <a:endParaRPr lang="ru-RU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«Перевезено пассажиров»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 </a:t>
            </a:r>
            <a:r>
              <a:rPr lang="en-US" b="1" i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это число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пассажиров, перевезенных железными дорогами за отчётный период.</a:t>
            </a:r>
            <a:endParaRPr lang="ru-RU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сети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ж.д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«перевезено пассажиров»  =  «отправлено пассажиров», т.е.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 </a:t>
            </a:r>
            <a:r>
              <a:rPr lang="en-US" b="1" i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b="1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gr</a:t>
            </a:r>
            <a:r>
              <a:rPr lang="ru-RU" b="1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=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 </a:t>
            </a:r>
            <a:r>
              <a:rPr lang="en-US" b="1" i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endParaRPr lang="ru-RU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8428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970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отдельной дороги перевезено пассажиров получается путём суммирования отправленных и принятых пассажиров для дальнейшей перевозки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 </a:t>
            </a:r>
            <a:r>
              <a:rPr lang="en-US" b="1" i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 </a:t>
            </a:r>
            <a:r>
              <a:rPr lang="en-US" b="1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b="1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т.е.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 </a:t>
            </a:r>
            <a:r>
              <a:rPr lang="en-US" b="1" i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 </a:t>
            </a:r>
            <a:r>
              <a:rPr lang="ru-RU" b="1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дороги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= </a:t>
            </a:r>
            <a:r>
              <a:rPr lang="ru-RU" b="1" i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 </a:t>
            </a:r>
            <a:r>
              <a:rPr lang="en-US" b="1" i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b="1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gr</a:t>
            </a:r>
            <a:r>
              <a:rPr lang="ru-RU" b="1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 </a:t>
            </a:r>
            <a:r>
              <a:rPr lang="en-US" b="1" i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 </a:t>
            </a:r>
            <a:r>
              <a:rPr lang="en-US" b="1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b="1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  .</a:t>
            </a:r>
            <a:endParaRPr lang="ru-RU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	Перемещение пассажиров - объём</a:t>
            </a:r>
            <a:r>
              <a:rPr lang="ru-RU" b="1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выполненной работы с учётом расстояния, на которое были перевезены пассажиры, - характеризуется показателем «пассажирооборот»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b="1" i="1" baseline="30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,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измеряемым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пассажиро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-километрах.</a:t>
            </a:r>
            <a:endParaRPr lang="ru-RU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	Пассажирооборот по сети определяется  на каждой дороге умножением количества перевезенных  пассажиров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b="1" i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b="1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b="1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расстояние перевозки </a:t>
            </a:r>
            <a:r>
              <a:rPr lang="ru-RU" b="1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b="1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 каждой позиции:</a:t>
            </a:r>
            <a:endParaRPr lang="ru-RU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b="1" i="1" baseline="30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=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</a:t>
            </a:r>
            <a:r>
              <a:rPr lang="en-US" b="1" i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b="1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b="1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b="1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endParaRPr lang="ru-RU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9700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Связь между показателями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376057"/>
          </a:xfrm>
        </p:spPr>
        <p:txBody>
          <a:bodyPr>
            <a:normAutofit fontScale="92500" lnSpcReduction="10000"/>
          </a:bodyPr>
          <a:lstStyle/>
          <a:p>
            <a:pPr marL="179705" algn="just">
              <a:spcAft>
                <a:spcPts val="0"/>
              </a:spcAft>
            </a:pP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перевезено пассажиров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пригородное + местное + вывоз + ввоз + транзит = отправлено пассажиров + принято пассажиров;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принято пассажиров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ввоз + транзит.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данных по видам сообщения  можно рассчитать величину показателя «прибыло пассажиров»: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прибыло пассажиров = пригородное сообщение + местное + ввоз.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Пассажирооборот дороги определяется как сумма величин показателя по видам сообщения: 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800" b="1" i="1" baseline="30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= 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800" b="1" i="1" baseline="30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800" b="1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prg</a:t>
            </a:r>
            <a:r>
              <a:rPr lang="en-US" sz="2800" b="1" i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l   + 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800" b="1" i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800" b="1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2800" b="1" i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l   + 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800" b="1" i="1" baseline="30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800" b="1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n-US" sz="2800" b="1" i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l   + 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800" b="1" i="1" baseline="30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800" b="1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</a:t>
            </a:r>
            <a:r>
              <a:rPr lang="en-US" sz="2800" b="1" i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l   + 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800" b="1" i="1" baseline="30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800" b="1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</a:t>
            </a:r>
            <a:r>
              <a:rPr lang="en-US" sz="2800" b="1" i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l .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5959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дальность перевозки пассажира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9705" algn="just">
              <a:spcAft>
                <a:spcPts val="0"/>
              </a:spcAft>
            </a:pPr>
            <a:r>
              <a:rPr lang="ru-RU" sz="3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¯</a:t>
            </a:r>
            <a:r>
              <a:rPr lang="en-US" sz="3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l </a:t>
            </a:r>
            <a:r>
              <a:rPr lang="en-US" sz="3200" b="1" i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3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расстояние, на которое в среднем совершает поездку пассажир. Определяется как агрегатная средняя для сети, дорог и отделений дорог  делением пассажирооборота   </a:t>
            </a:r>
            <a:r>
              <a:rPr lang="ru-RU" sz="3200" b="1" i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32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3200" b="1" i="1" baseline="30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32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sz="3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численность перевезенных пассажиров </a:t>
            </a:r>
            <a:r>
              <a:rPr lang="ru-RU" sz="3200" b="1" i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3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3200" b="1" i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3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" algn="just"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</a:t>
            </a:r>
            <a:r>
              <a:rPr lang="ru-RU" sz="3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¯</a:t>
            </a:r>
            <a:r>
              <a:rPr lang="en-US" sz="3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l </a:t>
            </a:r>
            <a:r>
              <a:rPr lang="en-US" sz="3200" b="1" i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 </a:t>
            </a:r>
            <a:r>
              <a:rPr lang="ru-RU" sz="3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= </a:t>
            </a:r>
            <a:r>
              <a:rPr lang="ru-RU" sz="3200" b="1" i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32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3200" b="1" i="1" baseline="30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32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sz="3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/</a:t>
            </a:r>
            <a:r>
              <a:rPr lang="ru-RU" sz="3200" b="1" i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ru-RU" sz="3200" b="1" i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ru-RU" sz="3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3200" b="1" i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3200" b="1" i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6992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Густота перевозок пассажиров 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b="1" i="1" baseline="30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b="1" i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79705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Показатель интенсивности пассажиропотока на участках эксплуатируемой сети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ж.д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за период (год).  Уровень его выражается числом пассажиров, проследовавших в единицу времени по каждому км пути.  На участках сети она определяется по направлениям, аналогично густоте перевозок грузов.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Средняя густота перевозок пассажиров  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¯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800" b="1" i="1" baseline="30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определяют делением пассажирооборота  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800" b="1" i="1" baseline="30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эксплуатационную длину участка  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28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134067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Неравномерность перевозок пассажиров по направлениям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9705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Вызывается миграцией, сменой одного вида транспорта на другой (обратно самолётом),  несинхронность перевозки.  Коэффициент неравномерности  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n-US" sz="2800" b="1" i="1" baseline="30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800" b="1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по направлениям близок к единице  по сети, дорогам и направлениям. По периодам времени неравномерность значительно возрастает (весна и лето все едут на юг и запад, лето и осень обратно). 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794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Средняя населённость пассажирского вагона  </a:t>
            </a:r>
            <a:r>
              <a:rPr lang="en-US" sz="48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</a:t>
            </a:r>
            <a:r>
              <a:rPr lang="en-US" sz="4800" b="1" i="1" baseline="30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4800" b="1" i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2518229"/>
            <a:ext cx="9601200" cy="3581400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Характеризует использование пассажирских вагонов.  Она показывает, сколько пассажиров в среднем находилось в вагоне на всём пути следования и определяется как агрегатная средняя делением пассажирооборота 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800" b="1" i="1" baseline="30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пробег пассажирских вагонов  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2800" b="1" i="1" baseline="30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28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, км.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Рассчитывается для всех видов сообщения: пригородного и дальнего следования.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449805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9</TotalTime>
  <Words>648</Words>
  <Application>Microsoft Office PowerPoint</Application>
  <PresentationFormat>Широкоэкранный</PresentationFormat>
  <Paragraphs>31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Calibri</vt:lpstr>
      <vt:lpstr>Franklin Gothic Book</vt:lpstr>
      <vt:lpstr>Times New Roman</vt:lpstr>
      <vt:lpstr>Crop</vt:lpstr>
      <vt:lpstr>ОБЪЕМНЫЕ И КАЧЕСТВЕННЫЕ ПОКАЗАТЕЛИ ПЕРЕВОЗОК ПАССАЖИРОВ. ПОКАЗАТЕЛИ ПЕРЕВОЗОК БАГАЖА</vt:lpstr>
      <vt:lpstr>Основные теоретические сведения и вопросы</vt:lpstr>
      <vt:lpstr>Презентация PowerPoint</vt:lpstr>
      <vt:lpstr>Презентация PowerPoint</vt:lpstr>
      <vt:lpstr>Связь между показателями</vt:lpstr>
      <vt:lpstr>Средняя дальность перевозки пассажира</vt:lpstr>
      <vt:lpstr>Густота перевозок пассажиров fp </vt:lpstr>
      <vt:lpstr>Неравномерность перевозок пассажиров по направлениям </vt:lpstr>
      <vt:lpstr>Средняя населённость пассажирского вагона  qp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ОБЪЕМНЫЕ И КАЧЕСТВЕННЫЕ ПОКАЗАТЕЛИ ПЕРЕВОЗОК ПАССАЖИРОВ. ПОКАЗАТЕЛИ ПЕРЕВОЗОК БАГАЖА</dc:title>
  <dc:creator>Boss</dc:creator>
  <cp:lastModifiedBy>Серикова Олеся Юрьевна</cp:lastModifiedBy>
  <cp:revision>2</cp:revision>
  <dcterms:created xsi:type="dcterms:W3CDTF">2024-01-27T10:02:14Z</dcterms:created>
  <dcterms:modified xsi:type="dcterms:W3CDTF">2024-01-28T07:45:39Z</dcterms:modified>
</cp:coreProperties>
</file>