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2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Лекция 1.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Основные </a:t>
            </a:r>
            <a:r>
              <a:rPr lang="ru-RU" dirty="0">
                <a:solidFill>
                  <a:srgbClr val="0070C0"/>
                </a:solidFill>
              </a:rPr>
              <a:t>подходы к проектированию в кадровом менеджменте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21350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План</a:t>
            </a:r>
          </a:p>
          <a:p>
            <a:pPr algn="l"/>
            <a:r>
              <a:rPr lang="ru-RU" dirty="0" smtClean="0"/>
              <a:t>1.1 Функционально-целевая </a:t>
            </a:r>
            <a:r>
              <a:rPr lang="ru-RU" dirty="0"/>
              <a:t>модель как основа проектирования эффективных систем и технологий управления персоналом. </a:t>
            </a:r>
            <a:endParaRPr lang="ru-RU" dirty="0" smtClean="0"/>
          </a:p>
          <a:p>
            <a:pPr algn="l"/>
            <a:r>
              <a:rPr lang="ru-RU" dirty="0" smtClean="0"/>
              <a:t>1.2 Методы </a:t>
            </a:r>
            <a:r>
              <a:rPr lang="ru-RU" dirty="0"/>
              <a:t>построения эффективных систем управления персоналом (СУП).</a:t>
            </a:r>
          </a:p>
        </p:txBody>
      </p:sp>
    </p:spTree>
    <p:extLst>
      <p:ext uri="{BB962C8B-B14F-4D97-AF65-F5344CB8AC3E}">
        <p14:creationId xmlns:p14="http://schemas.microsoft.com/office/powerpoint/2010/main" val="3270154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Подсистема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Управление </a:t>
            </a:r>
            <a:r>
              <a:rPr lang="ru-RU" dirty="0" smtClean="0"/>
              <a:t>планированием </a:t>
            </a:r>
            <a:r>
              <a:rPr lang="ru-RU" dirty="0"/>
              <a:t>и </a:t>
            </a:r>
            <a:r>
              <a:rPr lang="ru-RU" dirty="0" smtClean="0"/>
              <a:t>маркетингом </a:t>
            </a:r>
            <a:r>
              <a:rPr lang="ru-RU" dirty="0"/>
              <a:t>персонала </a:t>
            </a:r>
            <a:endParaRPr lang="ru-RU" dirty="0" smtClean="0"/>
          </a:p>
          <a:p>
            <a:r>
              <a:rPr lang="ru-RU" dirty="0" smtClean="0"/>
              <a:t>Управление наймом </a:t>
            </a:r>
            <a:r>
              <a:rPr lang="ru-RU" dirty="0"/>
              <a:t>и учетом персонала </a:t>
            </a:r>
            <a:endParaRPr lang="ru-RU" dirty="0" smtClean="0"/>
          </a:p>
          <a:p>
            <a:r>
              <a:rPr lang="ru-RU" dirty="0" smtClean="0"/>
              <a:t>Управление трудовыми </a:t>
            </a:r>
            <a:r>
              <a:rPr lang="ru-RU" dirty="0"/>
              <a:t>отношениями </a:t>
            </a:r>
            <a:endParaRPr lang="ru-RU" dirty="0" smtClean="0"/>
          </a:p>
          <a:p>
            <a:r>
              <a:rPr lang="ru-RU" dirty="0" smtClean="0"/>
              <a:t>Управление условиями </a:t>
            </a:r>
            <a:r>
              <a:rPr lang="ru-RU" dirty="0"/>
              <a:t>труда </a:t>
            </a:r>
            <a:endParaRPr lang="ru-RU" dirty="0" smtClean="0"/>
          </a:p>
          <a:p>
            <a:r>
              <a:rPr lang="ru-RU" dirty="0" smtClean="0"/>
              <a:t>Управление развитием </a:t>
            </a:r>
            <a:r>
              <a:rPr lang="ru-RU" dirty="0"/>
              <a:t>персонала </a:t>
            </a:r>
            <a:endParaRPr lang="ru-RU" dirty="0" smtClean="0"/>
          </a:p>
          <a:p>
            <a:r>
              <a:rPr lang="ru-RU" dirty="0" smtClean="0"/>
              <a:t>Управление мотивацией </a:t>
            </a:r>
            <a:r>
              <a:rPr lang="ru-RU" dirty="0"/>
              <a:t>трудовой деятельности персонала </a:t>
            </a:r>
            <a:endParaRPr lang="ru-RU" dirty="0" smtClean="0"/>
          </a:p>
          <a:p>
            <a:r>
              <a:rPr lang="ru-RU" dirty="0" smtClean="0"/>
              <a:t>Управление социальным </a:t>
            </a:r>
            <a:r>
              <a:rPr lang="ru-RU" dirty="0"/>
              <a:t>развитием </a:t>
            </a:r>
            <a:endParaRPr lang="ru-RU" dirty="0" smtClean="0"/>
          </a:p>
          <a:p>
            <a:r>
              <a:rPr lang="ru-RU" dirty="0" smtClean="0"/>
              <a:t>Управление развитием организационных </a:t>
            </a:r>
            <a:r>
              <a:rPr lang="ru-RU" dirty="0"/>
              <a:t>структур </a:t>
            </a:r>
            <a:r>
              <a:rPr lang="ru-RU" dirty="0" smtClean="0"/>
              <a:t>управления</a:t>
            </a:r>
            <a:endParaRPr lang="ru-RU" dirty="0"/>
          </a:p>
          <a:p>
            <a:r>
              <a:rPr lang="ru-RU" dirty="0"/>
              <a:t>Управление </a:t>
            </a:r>
            <a:r>
              <a:rPr lang="ru-RU" dirty="0" smtClean="0"/>
              <a:t>правовым </a:t>
            </a:r>
            <a:r>
              <a:rPr lang="ru-RU" dirty="0"/>
              <a:t>обеспечением </a:t>
            </a:r>
            <a:endParaRPr lang="ru-RU" dirty="0" smtClean="0"/>
          </a:p>
          <a:p>
            <a:r>
              <a:rPr lang="ru-RU" dirty="0" smtClean="0"/>
              <a:t>Управление информационным обеспечением </a:t>
            </a:r>
            <a:r>
              <a:rPr lang="ru-RU" dirty="0"/>
              <a:t>системы управления </a:t>
            </a:r>
            <a:r>
              <a:rPr lang="ru-RU" dirty="0" smtClean="0"/>
              <a:t>персонала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971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Проектируются элементы, составляющие подсистему линейного руководства, функциональные, целевые и обеспечивающие </a:t>
            </a:r>
            <a:r>
              <a:rPr lang="ru-RU" dirty="0" smtClean="0"/>
              <a:t>подсистемы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функции </a:t>
            </a:r>
            <a:r>
              <a:rPr lang="ru-RU" dirty="0"/>
              <a:t>управления; </a:t>
            </a:r>
            <a:endParaRPr lang="ru-RU" dirty="0" smtClean="0"/>
          </a:p>
          <a:p>
            <a:r>
              <a:rPr lang="ru-RU" dirty="0" smtClean="0"/>
              <a:t>организационная </a:t>
            </a:r>
            <a:r>
              <a:rPr lang="ru-RU" dirty="0"/>
              <a:t>структура управления; </a:t>
            </a:r>
            <a:endParaRPr lang="ru-RU" dirty="0" smtClean="0"/>
          </a:p>
          <a:p>
            <a:r>
              <a:rPr lang="ru-RU" dirty="0" smtClean="0"/>
              <a:t>кадры </a:t>
            </a:r>
            <a:r>
              <a:rPr lang="ru-RU" dirty="0"/>
              <a:t>управления; </a:t>
            </a:r>
            <a:endParaRPr lang="ru-RU" dirty="0" smtClean="0"/>
          </a:p>
          <a:p>
            <a:r>
              <a:rPr lang="ru-RU" dirty="0" smtClean="0"/>
              <a:t>технические </a:t>
            </a:r>
            <a:r>
              <a:rPr lang="ru-RU" dirty="0"/>
              <a:t>средства управления; </a:t>
            </a:r>
            <a:endParaRPr lang="ru-RU" dirty="0" smtClean="0"/>
          </a:p>
          <a:p>
            <a:r>
              <a:rPr lang="ru-RU" dirty="0" smtClean="0"/>
              <a:t>информация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методы </a:t>
            </a:r>
            <a:r>
              <a:rPr lang="ru-RU" dirty="0"/>
              <a:t>организации управления; </a:t>
            </a:r>
            <a:endParaRPr lang="ru-RU" dirty="0" smtClean="0"/>
          </a:p>
          <a:p>
            <a:r>
              <a:rPr lang="ru-RU" dirty="0" smtClean="0"/>
              <a:t>технология </a:t>
            </a:r>
            <a:r>
              <a:rPr lang="ru-RU" dirty="0"/>
              <a:t>управления; </a:t>
            </a:r>
            <a:endParaRPr lang="ru-RU" dirty="0" smtClean="0"/>
          </a:p>
          <a:p>
            <a:r>
              <a:rPr lang="ru-RU" dirty="0" smtClean="0"/>
              <a:t>решения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351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Проектируются взаимосвязи подсистем и элементов целостной системы внутри подсистемы с элементами производственной системы, а также взаимосвязи с внешней средой.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65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проекта </a:t>
            </a:r>
            <a:r>
              <a:rPr lang="ru-RU" dirty="0"/>
              <a:t>системы управления организацией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технико-экономическое обоснование </a:t>
            </a:r>
            <a:r>
              <a:rPr lang="ru-RU" dirty="0"/>
              <a:t>(ТЭО) целесообразности и необходимости совершенствования системы управления, </a:t>
            </a:r>
            <a:endParaRPr lang="ru-RU" dirty="0" smtClean="0"/>
          </a:p>
          <a:p>
            <a:r>
              <a:rPr lang="ru-RU" dirty="0" smtClean="0"/>
              <a:t>задание </a:t>
            </a:r>
            <a:r>
              <a:rPr lang="ru-RU" dirty="0"/>
              <a:t>на </a:t>
            </a:r>
            <a:r>
              <a:rPr lang="ru-RU" dirty="0" err="1"/>
              <a:t>оргпроектирование</a:t>
            </a:r>
            <a:r>
              <a:rPr lang="ru-RU" dirty="0"/>
              <a:t> (ЗО), </a:t>
            </a:r>
            <a:endParaRPr lang="ru-RU" dirty="0" smtClean="0"/>
          </a:p>
          <a:p>
            <a:r>
              <a:rPr lang="ru-RU" dirty="0" smtClean="0"/>
              <a:t>организационный общий проект </a:t>
            </a:r>
            <a:r>
              <a:rPr lang="ru-RU" dirty="0"/>
              <a:t>(ООП), </a:t>
            </a:r>
            <a:endParaRPr lang="ru-RU" dirty="0" smtClean="0"/>
          </a:p>
          <a:p>
            <a:r>
              <a:rPr lang="ru-RU" dirty="0" smtClean="0"/>
              <a:t>организационный рабочий проект </a:t>
            </a:r>
            <a:r>
              <a:rPr lang="ru-RU" dirty="0"/>
              <a:t>(ОРП).</a:t>
            </a:r>
          </a:p>
        </p:txBody>
      </p:sp>
    </p:spTree>
    <p:extLst>
      <p:ext uri="{BB962C8B-B14F-4D97-AF65-F5344CB8AC3E}">
        <p14:creationId xmlns:p14="http://schemas.microsoft.com/office/powerpoint/2010/main" val="2786259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Разделы ТЭО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введение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b="1" dirty="0" smtClean="0"/>
              <a:t>характеристика </a:t>
            </a:r>
            <a:r>
              <a:rPr lang="ru-RU" b="1" dirty="0"/>
              <a:t>существующей производственной системы и системы управления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цели </a:t>
            </a:r>
            <a:r>
              <a:rPr lang="ru-RU" dirty="0"/>
              <a:t>и критерии совершенствования системы управления; </a:t>
            </a:r>
            <a:endParaRPr lang="ru-RU" dirty="0" smtClean="0"/>
          </a:p>
          <a:p>
            <a:r>
              <a:rPr lang="ru-RU" dirty="0" smtClean="0"/>
              <a:t>ожидаемые </a:t>
            </a:r>
            <a:r>
              <a:rPr lang="ru-RU" dirty="0"/>
              <a:t>технико-экономические результаты </a:t>
            </a:r>
            <a:r>
              <a:rPr lang="ru-RU" dirty="0" smtClean="0"/>
              <a:t>совершенствования </a:t>
            </a:r>
            <a:r>
              <a:rPr lang="ru-RU" dirty="0"/>
              <a:t>системы управления; </a:t>
            </a:r>
            <a:endParaRPr lang="ru-RU" dirty="0" smtClean="0"/>
          </a:p>
          <a:p>
            <a:r>
              <a:rPr lang="ru-RU" dirty="0" smtClean="0"/>
              <a:t>выводы </a:t>
            </a:r>
            <a:r>
              <a:rPr lang="ru-RU" dirty="0"/>
              <a:t>и 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98320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Содержимое раздела «Характеристика </a:t>
            </a:r>
            <a:r>
              <a:rPr lang="ru-RU" sz="2800" dirty="0"/>
              <a:t>существующей производственной системы и системы управления</a:t>
            </a:r>
            <a:r>
              <a:rPr lang="ru-RU" sz="2800" dirty="0" smtClean="0"/>
              <a:t>»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	результаты анализа производственной системы и ее основных элементов;</a:t>
            </a:r>
          </a:p>
          <a:p>
            <a:pPr marL="0" indent="0">
              <a:buNone/>
            </a:pPr>
            <a:r>
              <a:rPr lang="ru-RU" dirty="0"/>
              <a:t>•	результаты анализа системы управления организацией и ее </a:t>
            </a:r>
            <a:r>
              <a:rPr lang="ru-RU" dirty="0" smtClean="0"/>
              <a:t>составных </a:t>
            </a:r>
            <a:r>
              <a:rPr lang="ru-RU" dirty="0"/>
              <a:t>частей — подсистем линейного руководства, а также целевых, функциональных, обеспечивающих подсистем и их </a:t>
            </a:r>
            <a:r>
              <a:rPr lang="ru-RU" dirty="0" smtClean="0"/>
              <a:t>основных </a:t>
            </a:r>
            <a:r>
              <a:rPr lang="ru-RU" dirty="0"/>
              <a:t>элементов;</a:t>
            </a:r>
          </a:p>
          <a:p>
            <a:pPr marL="0" indent="0">
              <a:buNone/>
            </a:pPr>
            <a:r>
              <a:rPr lang="ru-RU" dirty="0"/>
              <a:t>•	перечень и характеристика недостатков, резервов, узких мест в производственной системе и системе управления (в том числе по отдельным составляющим элементам);</a:t>
            </a:r>
          </a:p>
          <a:p>
            <a:pPr marL="0" indent="0">
              <a:buNone/>
            </a:pPr>
            <a:r>
              <a:rPr lang="ru-RU" dirty="0"/>
              <a:t>•	оценка производственных потерь, возникающих из-за </a:t>
            </a:r>
            <a:r>
              <a:rPr lang="ru-RU" dirty="0" smtClean="0"/>
              <a:t>недостатков </a:t>
            </a:r>
            <a:r>
              <a:rPr lang="ru-RU" dirty="0"/>
              <a:t>в производственной системе и системе управления в целом и по составляющим элементам, а также ухудшения технико-экономических и социальных показателей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925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Разделы ЗО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основание разработки проекта совершенствования системы управления;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цель разработки проекта;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) результаты анализа состояния производства и управления организацией;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b="1" dirty="0"/>
              <a:t>требования к построению системы управления организацией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</a:t>
            </a:r>
            <a:r>
              <a:rPr lang="ru-RU" dirty="0"/>
              <a:t>) предложения по совершенствованию производственной системы и системы управления;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</a:t>
            </a:r>
            <a:r>
              <a:rPr lang="ru-RU" dirty="0"/>
              <a:t>) </a:t>
            </a:r>
            <a:r>
              <a:rPr lang="ru-RU" dirty="0" smtClean="0"/>
              <a:t>технико-экономические </a:t>
            </a:r>
            <a:r>
              <a:rPr lang="ru-RU" dirty="0"/>
              <a:t>результаты разработки и внедрения проекта </a:t>
            </a:r>
            <a:r>
              <a:rPr lang="ru-RU" dirty="0" smtClean="0"/>
              <a:t>совершенствования </a:t>
            </a:r>
            <a:r>
              <a:rPr lang="ru-RU" dirty="0"/>
              <a:t>системы управления;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ж</a:t>
            </a:r>
            <a:r>
              <a:rPr lang="ru-RU" dirty="0"/>
              <a:t>) состав, содержание и организация работы по разработке и внедрению проекта;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</a:t>
            </a:r>
            <a:r>
              <a:rPr lang="ru-RU" dirty="0"/>
              <a:t>) порядок приемки </a:t>
            </a:r>
            <a:r>
              <a:rPr lang="ru-RU" dirty="0" smtClean="0"/>
              <a:t>проекта </a:t>
            </a:r>
            <a:r>
              <a:rPr lang="ru-RU" dirty="0"/>
              <a:t>совершенствования системы управления организацией;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</a:t>
            </a:r>
            <a:r>
              <a:rPr lang="ru-RU" dirty="0"/>
              <a:t>) </a:t>
            </a:r>
            <a:r>
              <a:rPr lang="ru-RU" dirty="0" smtClean="0"/>
              <a:t>источники </a:t>
            </a:r>
            <a:r>
              <a:rPr lang="ru-RU" dirty="0"/>
              <a:t>информации, используемые при разработке проекта;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</a:t>
            </a:r>
            <a:r>
              <a:rPr lang="ru-RU" dirty="0"/>
              <a:t>) сроки разработки проекта и источники финансирования.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149648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Содержимое раздела «Требования </a:t>
            </a:r>
            <a:r>
              <a:rPr lang="ru-RU" sz="3200" dirty="0"/>
              <a:t>к </a:t>
            </a:r>
            <a:r>
              <a:rPr lang="ru-RU" sz="3200" dirty="0" smtClean="0"/>
              <a:t>построению </a:t>
            </a:r>
            <a:r>
              <a:rPr lang="ru-RU" sz="3200" dirty="0"/>
              <a:t>системы управления организацией</a:t>
            </a:r>
            <a:r>
              <a:rPr lang="ru-RU" sz="3200" dirty="0" smtClean="0"/>
              <a:t>»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формулировка </a:t>
            </a:r>
            <a:r>
              <a:rPr lang="ru-RU" dirty="0"/>
              <a:t>требований к системе управления в целом, а также к под-системам и элементам системы </a:t>
            </a:r>
            <a:r>
              <a:rPr lang="ru-RU" dirty="0" smtClean="0"/>
              <a:t>управления;</a:t>
            </a:r>
          </a:p>
          <a:p>
            <a:r>
              <a:rPr lang="ru-RU" dirty="0" smtClean="0"/>
              <a:t>излагаются важнейшие </a:t>
            </a:r>
            <a:r>
              <a:rPr lang="ru-RU" dirty="0"/>
              <a:t>закономерности, принципы и методы построения системы управления и отдельных ее частей (подсистем, элементов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приводятся </a:t>
            </a:r>
            <a:r>
              <a:rPr lang="ru-RU" dirty="0"/>
              <a:t>требования к качеству выполнения функций системы управления организацией.</a:t>
            </a:r>
          </a:p>
        </p:txBody>
      </p:sp>
    </p:spTree>
    <p:extLst>
      <p:ext uri="{BB962C8B-B14F-4D97-AF65-F5344CB8AC3E}">
        <p14:creationId xmlns:p14="http://schemas.microsoft.com/office/powerpoint/2010/main" val="1386514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Документация этапа 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1) общесистемной </a:t>
            </a:r>
            <a:r>
              <a:rPr lang="ru-RU" dirty="0" smtClean="0"/>
              <a:t>документации (</a:t>
            </a:r>
            <a:r>
              <a:rPr lang="ru-RU" dirty="0"/>
              <a:t>ведомость документов проекта; проект специализации организаций и цехов основного про­изводства; схему проектируемой производственной структуры с опи­санием; схему организационной структуры управления с описанием; основной стандарт организации на систему управления; пояснитель­ную записку к проекту; проект плана мероприятий по подготовке к внедрению проекта; расчет ожидаемого экономического эффекта от внедрения </a:t>
            </a:r>
            <a:r>
              <a:rPr lang="ru-RU" dirty="0" smtClean="0"/>
              <a:t>проекта); </a:t>
            </a:r>
          </a:p>
          <a:p>
            <a:r>
              <a:rPr lang="ru-RU" dirty="0" smtClean="0"/>
              <a:t>2</a:t>
            </a:r>
            <a:r>
              <a:rPr lang="ru-RU" dirty="0"/>
              <a:t>) документации подсистемы линейного руководства;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smtClean="0"/>
              <a:t>целевых </a:t>
            </a:r>
            <a:r>
              <a:rPr lang="ru-RU" dirty="0"/>
              <a:t>подсистем;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функциональных подсистем;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) подсистем </a:t>
            </a:r>
            <a:r>
              <a:rPr lang="ru-RU" dirty="0" smtClean="0"/>
              <a:t>обеспечения.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452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719138">
              <a:buNone/>
            </a:pPr>
            <a:r>
              <a:rPr lang="ru-RU" dirty="0"/>
              <a:t>Цель рабочего проекта — разработка </a:t>
            </a:r>
            <a:r>
              <a:rPr lang="ru-RU" dirty="0" smtClean="0"/>
              <a:t>рабочей </a:t>
            </a:r>
            <a:r>
              <a:rPr lang="ru-RU" dirty="0"/>
              <a:t>документации, необходимой для внедрения системы </a:t>
            </a:r>
            <a:r>
              <a:rPr lang="ru-RU" dirty="0" smtClean="0"/>
              <a:t>управления</a:t>
            </a:r>
            <a:r>
              <a:rPr lang="ru-RU" dirty="0"/>
              <a:t>, проведения приемо-сдаточных работ, а также обеспечение нормального функционирования системы управления </a:t>
            </a:r>
            <a:r>
              <a:rPr lang="ru-RU" dirty="0" smtClean="0"/>
              <a:t>организацией</a:t>
            </a:r>
            <a:r>
              <a:rPr lang="ru-RU" dirty="0"/>
              <a:t>.</a:t>
            </a:r>
          </a:p>
          <a:p>
            <a:pPr marL="0" indent="719138">
              <a:buNone/>
            </a:pPr>
            <a:r>
              <a:rPr lang="ru-RU" dirty="0" smtClean="0"/>
              <a:t>Содержание </a:t>
            </a:r>
            <a:r>
              <a:rPr lang="ru-RU" dirty="0"/>
              <a:t>пояснительной записки к рабочему проекту </a:t>
            </a:r>
            <a:r>
              <a:rPr lang="ru-RU" dirty="0" smtClean="0"/>
              <a:t>отличается </a:t>
            </a:r>
            <a:r>
              <a:rPr lang="ru-RU" dirty="0"/>
              <a:t>от содержания пояснительной записки к общему проекту более глубокой детализацией проектных решений по совершенствованию управления и дополнительными сведениями о составе проекта, </a:t>
            </a:r>
            <a:r>
              <a:rPr lang="ru-RU" dirty="0" smtClean="0"/>
              <a:t>отзывах </a:t>
            </a:r>
            <a:r>
              <a:rPr lang="ru-RU" dirty="0"/>
              <a:t>на проект и источниках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96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Организационное проектирование </a:t>
            </a:r>
            <a:r>
              <a:rPr lang="ru-RU" dirty="0"/>
              <a:t>— это процесс разработки проектов организации производственных систем и систем управления.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Его цель - придание </a:t>
            </a:r>
            <a:r>
              <a:rPr lang="ru-RU" dirty="0"/>
              <a:t>процессу создания новых систем или развитию действующих целенаправленности и научной </a:t>
            </a:r>
            <a:r>
              <a:rPr lang="ru-RU" dirty="0" smtClean="0"/>
              <a:t>обоснованности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8365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Стадии этапа </a:t>
            </a:r>
            <a:r>
              <a:rPr lang="ru-RU" sz="3600" dirty="0"/>
              <a:t>внедрения проекта совершенствования системы управления 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материально-техническая подготовка; </a:t>
            </a:r>
          </a:p>
          <a:p>
            <a:r>
              <a:rPr lang="ru-RU" dirty="0" smtClean="0"/>
              <a:t>профессиональная подготовка </a:t>
            </a:r>
            <a:r>
              <a:rPr lang="ru-RU" dirty="0"/>
              <a:t>управленческих работников; </a:t>
            </a:r>
            <a:endParaRPr lang="ru-RU" dirty="0" smtClean="0"/>
          </a:p>
          <a:p>
            <a:r>
              <a:rPr lang="ru-RU" dirty="0" smtClean="0"/>
              <a:t>социально-психологическая подготовка </a:t>
            </a:r>
            <a:r>
              <a:rPr lang="ru-RU" dirty="0"/>
              <a:t>работников организации; </a:t>
            </a:r>
            <a:endParaRPr lang="ru-RU" dirty="0" smtClean="0"/>
          </a:p>
          <a:p>
            <a:r>
              <a:rPr lang="ru-RU" dirty="0" smtClean="0"/>
              <a:t>разработка системы </a:t>
            </a:r>
            <a:r>
              <a:rPr lang="ru-RU" dirty="0"/>
              <a:t>стимулирования внедрения проекта; </a:t>
            </a:r>
            <a:endParaRPr lang="ru-RU" dirty="0" smtClean="0"/>
          </a:p>
          <a:p>
            <a:r>
              <a:rPr lang="ru-RU" dirty="0" smtClean="0"/>
              <a:t>опытное </a:t>
            </a:r>
            <a:r>
              <a:rPr lang="ru-RU" dirty="0"/>
              <a:t>внедрение и внедрение проекта; </a:t>
            </a:r>
            <a:endParaRPr lang="ru-RU" dirty="0" smtClean="0"/>
          </a:p>
          <a:p>
            <a:r>
              <a:rPr lang="ru-RU" dirty="0" smtClean="0"/>
              <a:t>контроль </a:t>
            </a:r>
            <a:r>
              <a:rPr lang="ru-RU" dirty="0"/>
              <a:t>за ходом внедрения; </a:t>
            </a:r>
            <a:endParaRPr lang="ru-RU" dirty="0" smtClean="0"/>
          </a:p>
          <a:p>
            <a:r>
              <a:rPr lang="ru-RU" dirty="0" smtClean="0"/>
              <a:t>расчет </a:t>
            </a:r>
            <a:r>
              <a:rPr lang="ru-RU" dirty="0"/>
              <a:t>фактического экономического эффекта от внедрения проекта;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приемо-сдаточных работ.</a:t>
            </a:r>
          </a:p>
        </p:txBody>
      </p:sp>
    </p:spTree>
    <p:extLst>
      <p:ext uri="{BB962C8B-B14F-4D97-AF65-F5344CB8AC3E}">
        <p14:creationId xmlns:p14="http://schemas.microsoft.com/office/powerpoint/2010/main" val="2662213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Методы построения системы управления персоналом </a:t>
            </a:r>
            <a:r>
              <a:rPr lang="ru-RU" dirty="0"/>
              <a:t>— это </a:t>
            </a:r>
            <a:r>
              <a:rPr lang="ru-RU" dirty="0" smtClean="0"/>
              <a:t>выработанный </a:t>
            </a:r>
            <a:r>
              <a:rPr lang="ru-RU" dirty="0"/>
              <a:t>наукой и практикой инструментарий изучения состояния </a:t>
            </a:r>
            <a:r>
              <a:rPr lang="ru-RU" dirty="0" smtClean="0"/>
              <a:t>действующей </a:t>
            </a:r>
            <a:r>
              <a:rPr lang="ru-RU" dirty="0"/>
              <a:t>системы управления персоналом, проектирования, </a:t>
            </a:r>
            <a:r>
              <a:rPr lang="ru-RU" dirty="0" smtClean="0"/>
              <a:t>обоснования </a:t>
            </a:r>
            <a:r>
              <a:rPr lang="ru-RU" dirty="0"/>
              <a:t>и формирования новой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604280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Методы построения </a:t>
            </a:r>
            <a:r>
              <a:rPr lang="ru-RU" dirty="0" smtClean="0"/>
              <a:t>СУП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 numCol="2"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Системный анализ;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декомпозиции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последовательной подстановки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сравнений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Динамический метод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структуризации целей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Экспертно-аналитический метод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Нормативный метод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Параметрический метод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функционально-стоимостного анализа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главных компонентов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Балансовый метод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Корреляционный и регрессионный анализ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Опытный метод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аналогий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Блочный метод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Метод творческих совещаний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Метод коллективного блокнота (банка идей)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контрольных вопросов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 6-5-3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Морфологический анализ.</a:t>
            </a:r>
          </a:p>
        </p:txBody>
      </p:sp>
    </p:spTree>
    <p:extLst>
      <p:ext uri="{BB962C8B-B14F-4D97-AF65-F5344CB8AC3E}">
        <p14:creationId xmlns:p14="http://schemas.microsoft.com/office/powerpoint/2010/main" val="3993501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Кибанов</a:t>
            </a:r>
            <a:r>
              <a:rPr lang="ru-RU" dirty="0"/>
              <a:t>, </a:t>
            </a:r>
            <a:r>
              <a:rPr lang="ru-RU" dirty="0" err="1"/>
              <a:t>Ардальон</a:t>
            </a:r>
            <a:r>
              <a:rPr lang="ru-RU" dirty="0"/>
              <a:t> Яковлевич. Экономика управления персоналом: Учебник/ </a:t>
            </a:r>
            <a:r>
              <a:rPr lang="ru-RU" dirty="0" err="1"/>
              <a:t>Кибанов</a:t>
            </a:r>
            <a:r>
              <a:rPr lang="ru-RU" dirty="0"/>
              <a:t> А.Я., Митрофанова Е.А., </a:t>
            </a:r>
            <a:r>
              <a:rPr lang="ru-RU" dirty="0" err="1"/>
              <a:t>Эсаулова</a:t>
            </a:r>
            <a:r>
              <a:rPr lang="ru-RU" dirty="0"/>
              <a:t> И.А; под ред. А.Я. </a:t>
            </a:r>
            <a:r>
              <a:rPr lang="ru-RU" dirty="0" err="1"/>
              <a:t>Кибанова</a:t>
            </a:r>
            <a:r>
              <a:rPr lang="ru-RU" dirty="0"/>
              <a:t> - М.: НИЦ ИНФРА-М, 2016. - 427 с. - Режим доступа: http://znanium.com/catalog.php?bookinfo=537868],  Глава 1. §  1.5-1.6 (</a:t>
            </a:r>
            <a:r>
              <a:rPr lang="ru-RU" b="1" dirty="0"/>
              <a:t>стр. 28-41</a:t>
            </a:r>
            <a:r>
              <a:rPr lang="ru-RU" dirty="0"/>
              <a:t>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405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Контрольные </a:t>
            </a:r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6093296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и охарактеризуйте подсистемы системы управления персоналом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Дайте определение и приведите примеры общих и конкретных функций управления персоналом.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 такое процесс труда?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элементы процесса труда производственного и управленческого персонала.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Охарактеризуйте элементы производственной системы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Охарактеризуйте элементы системы управления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Охарактеризуйте взаимосвязи между элементами производственной системы и между элементами системы управления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систему показателей, характеризующих элементы производственной системы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систему показателей, характеризующих элементы системы управления организации.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Что </a:t>
            </a:r>
            <a:r>
              <a:rPr lang="ru-RU" dirty="0">
                <a:solidFill>
                  <a:srgbClr val="0070C0"/>
                </a:solidFill>
              </a:rPr>
              <a:t>такое функционально-целевая модель системы управления персоналом </a:t>
            </a:r>
            <a:r>
              <a:rPr lang="ru-RU" dirty="0" smtClean="0">
                <a:solidFill>
                  <a:srgbClr val="0070C0"/>
                </a:solidFill>
              </a:rPr>
              <a:t>организации</a:t>
            </a:r>
            <a:r>
              <a:rPr lang="ru-RU" dirty="0">
                <a:solidFill>
                  <a:srgbClr val="0070C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Что </a:t>
            </a:r>
            <a:r>
              <a:rPr lang="ru-RU" dirty="0">
                <a:solidFill>
                  <a:srgbClr val="0070C0"/>
                </a:solidFill>
              </a:rPr>
              <a:t>такое организационное проектирование систем управления?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Назовите </a:t>
            </a:r>
            <a:r>
              <a:rPr lang="ru-RU" dirty="0">
                <a:solidFill>
                  <a:srgbClr val="0070C0"/>
                </a:solidFill>
              </a:rPr>
              <a:t>подсистемы комплексной подсистемы управления научно-технической деятельностью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Назовите </a:t>
            </a:r>
            <a:r>
              <a:rPr lang="ru-RU" dirty="0">
                <a:solidFill>
                  <a:srgbClr val="0070C0"/>
                </a:solidFill>
              </a:rPr>
              <a:t>подсистемы комплексной подсистемы управления производственной деятельностью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Назовите </a:t>
            </a:r>
            <a:r>
              <a:rPr lang="ru-RU" dirty="0">
                <a:solidFill>
                  <a:srgbClr val="0070C0"/>
                </a:solidFill>
              </a:rPr>
              <a:t>подсистемы комплексной подсистемы управления экономической </a:t>
            </a:r>
            <a:r>
              <a:rPr lang="ru-RU" dirty="0" smtClean="0">
                <a:solidFill>
                  <a:srgbClr val="0070C0"/>
                </a:solidFill>
              </a:rPr>
              <a:t>деятельностью </a:t>
            </a:r>
            <a:r>
              <a:rPr lang="ru-RU" dirty="0">
                <a:solidFill>
                  <a:srgbClr val="0070C0"/>
                </a:solidFill>
              </a:rPr>
              <a:t>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Назовите </a:t>
            </a:r>
            <a:r>
              <a:rPr lang="ru-RU" dirty="0">
                <a:solidFill>
                  <a:srgbClr val="0070C0"/>
                </a:solidFill>
              </a:rPr>
              <a:t>подсистемы комплексной подсистемы управления </a:t>
            </a:r>
            <a:r>
              <a:rPr lang="ru-RU" dirty="0" err="1" smtClean="0">
                <a:solidFill>
                  <a:srgbClr val="0070C0"/>
                </a:solidFill>
              </a:rPr>
              <a:t>внешнехозяйственной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деятельностью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Охарактеризуйте </a:t>
            </a:r>
            <a:r>
              <a:rPr lang="ru-RU" dirty="0">
                <a:solidFill>
                  <a:srgbClr val="0070C0"/>
                </a:solidFill>
              </a:rPr>
              <a:t>содержание стадий и этапов организационного </a:t>
            </a:r>
            <a:r>
              <a:rPr lang="ru-RU" dirty="0" smtClean="0">
                <a:solidFill>
                  <a:srgbClr val="0070C0"/>
                </a:solidFill>
              </a:rPr>
              <a:t>проектирования </a:t>
            </a:r>
            <a:r>
              <a:rPr lang="ru-RU" dirty="0">
                <a:solidFill>
                  <a:srgbClr val="0070C0"/>
                </a:solidFill>
              </a:rPr>
              <a:t>системы управления персоналом организацией.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Охарактеризуйте </a:t>
            </a:r>
            <a:r>
              <a:rPr lang="ru-RU" dirty="0">
                <a:solidFill>
                  <a:srgbClr val="0070C0"/>
                </a:solidFill>
              </a:rPr>
              <a:t>систему показателей построения системы управления </a:t>
            </a:r>
            <a:r>
              <a:rPr lang="ru-RU" dirty="0" smtClean="0">
                <a:solidFill>
                  <a:srgbClr val="0070C0"/>
                </a:solidFill>
              </a:rPr>
              <a:t>персоналом </a:t>
            </a:r>
            <a:r>
              <a:rPr lang="ru-RU" dirty="0">
                <a:solidFill>
                  <a:srgbClr val="0070C0"/>
                </a:solidFill>
              </a:rPr>
              <a:t>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Раскройте </a:t>
            </a:r>
            <a:r>
              <a:rPr lang="ru-RU" dirty="0">
                <a:solidFill>
                  <a:srgbClr val="0070C0"/>
                </a:solidFill>
              </a:rPr>
              <a:t>сущность важнейших показателей построения системы управления персоналом </a:t>
            </a:r>
            <a:r>
              <a:rPr lang="ru-RU" dirty="0" smtClean="0">
                <a:solidFill>
                  <a:srgbClr val="0070C0"/>
                </a:solidFill>
              </a:rPr>
              <a:t>организации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080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Системный функционально-целевой подход </a:t>
            </a:r>
            <a:r>
              <a:rPr lang="ru-RU" dirty="0" smtClean="0"/>
              <a:t>предусматривает </a:t>
            </a:r>
            <a:r>
              <a:rPr lang="ru-RU" dirty="0"/>
              <a:t>решение организационных вопросов одновременно для производственной системы и системы управления проектируемой организации, для каждой составляющей их подсистемы и элемента, а также </a:t>
            </a:r>
            <a:r>
              <a:rPr lang="ru-RU" dirty="0" smtClean="0"/>
              <a:t>организации </a:t>
            </a:r>
            <a:r>
              <a:rPr lang="ru-RU" dirty="0"/>
              <a:t>в целом как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81315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3" y="476671"/>
            <a:ext cx="9096817" cy="5936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114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/>
              <a:t>Состав комплексных функциональных подсистем </a:t>
            </a:r>
            <a:r>
              <a:rPr lang="ru-RU" sz="3100" dirty="0" smtClean="0"/>
              <a:t>системы управления организацией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307587"/>
              </p:ext>
            </p:extLst>
          </p:nvPr>
        </p:nvGraphicFramePr>
        <p:xfrm>
          <a:off x="395536" y="2204864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</a:t>
                      </a:r>
                    </a:p>
                    <a:p>
                      <a:pPr algn="ctr"/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 подсистем комплексной под­системы управ­ления научно-тех­нической деятель­ностью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 </a:t>
                      </a:r>
                    </a:p>
                    <a:p>
                      <a:pPr algn="ctr"/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 подсистем комплексной под­системы управ­ления </a:t>
                      </a:r>
                      <a:r>
                        <a:rPr lang="ru-RU" sz="1800" b="0" i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производст</a:t>
                      </a:r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-венной деятель-</a:t>
                      </a:r>
                      <a:r>
                        <a:rPr lang="ru-RU" sz="1800" b="0" i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ностью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3.</a:t>
                      </a:r>
                    </a:p>
                    <a:p>
                      <a:pPr algn="ctr"/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 подсистем комплексной под­системы управления </a:t>
                      </a:r>
                      <a:r>
                        <a:rPr lang="ru-RU" sz="1800" b="0" i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экономичес</a:t>
                      </a:r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-кой деятель-</a:t>
                      </a:r>
                      <a:r>
                        <a:rPr lang="ru-RU" sz="1800" b="0" i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ностью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4. </a:t>
                      </a:r>
                    </a:p>
                    <a:p>
                      <a:pPr algn="ctr"/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 подсистем комплексной под­системы управ­ления </a:t>
                      </a:r>
                      <a:r>
                        <a:rPr lang="ru-RU" sz="1800" b="0" i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внешнехозяй-ственной</a:t>
                      </a:r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деятель-</a:t>
                      </a:r>
                      <a:r>
                        <a:rPr lang="ru-RU" sz="1800" b="0" i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ностью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5.</a:t>
                      </a:r>
                    </a:p>
                    <a:p>
                      <a:pPr algn="ctr"/>
                      <a:r>
                        <a:rPr lang="ru-RU" sz="1800" b="0" i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 подсистем комплексной под­системы управления персоналом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61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Подсистема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Управление научными исследованиями</a:t>
            </a:r>
          </a:p>
          <a:p>
            <a:r>
              <a:rPr lang="ru-RU" dirty="0" smtClean="0"/>
              <a:t>Управление конструкторской подготовкой производства</a:t>
            </a:r>
          </a:p>
          <a:p>
            <a:r>
              <a:rPr lang="ru-RU" dirty="0" smtClean="0"/>
              <a:t>Управление технологической подготовкой производства</a:t>
            </a:r>
          </a:p>
          <a:p>
            <a:r>
              <a:rPr lang="ru-RU" dirty="0" smtClean="0"/>
              <a:t>Управление инструментальной подготовкой производства</a:t>
            </a:r>
          </a:p>
          <a:p>
            <a:r>
              <a:rPr lang="ru-RU" dirty="0" smtClean="0"/>
              <a:t>Управление ремонтным обслуживанием производства Управление энергетическим обслуживанием производства</a:t>
            </a:r>
          </a:p>
          <a:p>
            <a:r>
              <a:rPr lang="ru-RU" dirty="0" smtClean="0"/>
              <a:t>Управление стандартизацией Управление метрологическим обеспечением производства</a:t>
            </a:r>
          </a:p>
          <a:p>
            <a:r>
              <a:rPr lang="ru-RU" dirty="0" smtClean="0"/>
              <a:t>Управление рационализацией, изобретательством и </a:t>
            </a:r>
            <a:r>
              <a:rPr lang="ru-RU" dirty="0" err="1" smtClean="0"/>
              <a:t>патентоведением</a:t>
            </a:r>
            <a:r>
              <a:rPr lang="ru-RU" dirty="0" smtClean="0"/>
              <a:t> </a:t>
            </a:r>
          </a:p>
          <a:p>
            <a:r>
              <a:rPr lang="ru-RU" dirty="0" smtClean="0"/>
              <a:t>Управление механизацией и автоматизацией производства</a:t>
            </a:r>
          </a:p>
          <a:p>
            <a:r>
              <a:rPr lang="ru-RU" dirty="0" smtClean="0"/>
              <a:t>Управление техническим контролем и испытанием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Подсистема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Оперативное </a:t>
            </a:r>
            <a:r>
              <a:rPr lang="ru-RU" dirty="0" smtClean="0"/>
              <a:t>управление производством</a:t>
            </a:r>
            <a:endParaRPr lang="ru-RU" dirty="0"/>
          </a:p>
          <a:p>
            <a:r>
              <a:rPr lang="ru-RU" dirty="0"/>
              <a:t>Оперативное </a:t>
            </a:r>
            <a:r>
              <a:rPr lang="ru-RU" dirty="0" smtClean="0"/>
              <a:t>планирование производства</a:t>
            </a:r>
            <a:endParaRPr lang="ru-RU" dirty="0"/>
          </a:p>
          <a:p>
            <a:r>
              <a:rPr lang="ru-RU" dirty="0"/>
              <a:t>Оперативное </a:t>
            </a:r>
            <a:r>
              <a:rPr lang="ru-RU" dirty="0" smtClean="0"/>
              <a:t>регулирование </a:t>
            </a:r>
            <a:r>
              <a:rPr lang="ru-RU" dirty="0"/>
              <a:t>производства </a:t>
            </a:r>
            <a:endParaRPr lang="ru-RU" dirty="0" smtClean="0"/>
          </a:p>
          <a:p>
            <a:r>
              <a:rPr lang="ru-RU" dirty="0" err="1" smtClean="0"/>
              <a:t>Диспетчирование</a:t>
            </a:r>
            <a:r>
              <a:rPr lang="ru-RU" dirty="0" smtClean="0"/>
              <a:t> </a:t>
            </a:r>
            <a:r>
              <a:rPr lang="ru-RU" dirty="0"/>
              <a:t>производства </a:t>
            </a:r>
            <a:endParaRPr lang="ru-RU" dirty="0" smtClean="0"/>
          </a:p>
          <a:p>
            <a:r>
              <a:rPr lang="ru-RU" dirty="0" smtClean="0"/>
              <a:t>Управление транспортным обслуживанием производства</a:t>
            </a:r>
            <a:endParaRPr lang="ru-RU" dirty="0"/>
          </a:p>
          <a:p>
            <a:r>
              <a:rPr lang="ru-RU" dirty="0"/>
              <a:t>Управление </a:t>
            </a:r>
            <a:r>
              <a:rPr lang="ru-RU" dirty="0" smtClean="0"/>
              <a:t>капитальным строительством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93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Подсистема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Управление </a:t>
            </a:r>
            <a:r>
              <a:rPr lang="ru-RU" dirty="0" smtClean="0"/>
              <a:t>перспективным технико-экономическим </a:t>
            </a:r>
            <a:r>
              <a:rPr lang="ru-RU" dirty="0"/>
              <a:t>планированием </a:t>
            </a:r>
            <a:endParaRPr lang="ru-RU" dirty="0" smtClean="0"/>
          </a:p>
          <a:p>
            <a:r>
              <a:rPr lang="ru-RU" dirty="0" smtClean="0"/>
              <a:t>Управление текущим технико-экономическим планированием</a:t>
            </a:r>
            <a:endParaRPr lang="ru-RU" dirty="0"/>
          </a:p>
          <a:p>
            <a:r>
              <a:rPr lang="ru-RU" dirty="0"/>
              <a:t>Управление </a:t>
            </a:r>
            <a:r>
              <a:rPr lang="ru-RU" dirty="0" smtClean="0"/>
              <a:t>финансовой деятельностью</a:t>
            </a:r>
            <a:endParaRPr lang="ru-RU" dirty="0"/>
          </a:p>
          <a:p>
            <a:r>
              <a:rPr lang="ru-RU" dirty="0"/>
              <a:t>Управление </a:t>
            </a:r>
            <a:r>
              <a:rPr lang="ru-RU" dirty="0" smtClean="0"/>
              <a:t>бухгалтерским </a:t>
            </a:r>
            <a:r>
              <a:rPr lang="ru-RU" dirty="0"/>
              <a:t>учетом и отчетностью Управление </a:t>
            </a:r>
            <a:r>
              <a:rPr lang="ru-RU" dirty="0" smtClean="0"/>
              <a:t>экономическим анализом</a:t>
            </a:r>
            <a:endParaRPr lang="ru-RU" dirty="0"/>
          </a:p>
          <a:p>
            <a:r>
              <a:rPr lang="ru-RU" dirty="0"/>
              <a:t>Управление </a:t>
            </a:r>
            <a:r>
              <a:rPr lang="ru-RU" dirty="0" smtClean="0"/>
              <a:t>экономической безопасностью</a:t>
            </a:r>
            <a:endParaRPr lang="ru-RU" dirty="0"/>
          </a:p>
          <a:p>
            <a:r>
              <a:rPr lang="ru-RU" dirty="0"/>
              <a:t>Управление </a:t>
            </a:r>
            <a:r>
              <a:rPr lang="ru-RU" dirty="0" smtClean="0"/>
              <a:t>ценными </a:t>
            </a:r>
            <a:r>
              <a:rPr lang="ru-RU" dirty="0"/>
              <a:t>бумагами и </a:t>
            </a:r>
            <a:r>
              <a:rPr lang="ru-RU" dirty="0" smtClean="0"/>
              <a:t>собственностью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34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Подсистема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Управление материально-техническим </a:t>
            </a:r>
            <a:r>
              <a:rPr lang="ru-RU" dirty="0" smtClean="0"/>
              <a:t>снабжением </a:t>
            </a:r>
          </a:p>
          <a:p>
            <a:r>
              <a:rPr lang="ru-RU" dirty="0" smtClean="0"/>
              <a:t>Управление </a:t>
            </a:r>
            <a:r>
              <a:rPr lang="ru-RU" dirty="0"/>
              <a:t>внешней </a:t>
            </a:r>
            <a:r>
              <a:rPr lang="ru-RU" dirty="0" smtClean="0"/>
              <a:t>кооперацией </a:t>
            </a:r>
            <a:r>
              <a:rPr lang="ru-RU" dirty="0"/>
              <a:t>и </a:t>
            </a:r>
            <a:r>
              <a:rPr lang="ru-RU" dirty="0" smtClean="0"/>
              <a:t>комплектацией</a:t>
            </a:r>
            <a:endParaRPr lang="ru-RU" dirty="0"/>
          </a:p>
          <a:p>
            <a:r>
              <a:rPr lang="ru-RU" dirty="0"/>
              <a:t>Управление </a:t>
            </a:r>
            <a:r>
              <a:rPr lang="ru-RU" dirty="0" smtClean="0"/>
              <a:t>маркетингом </a:t>
            </a:r>
            <a:r>
              <a:rPr lang="ru-RU" dirty="0"/>
              <a:t>и рекламой </a:t>
            </a:r>
            <a:endParaRPr lang="ru-RU" dirty="0" smtClean="0"/>
          </a:p>
          <a:p>
            <a:r>
              <a:rPr lang="ru-RU" dirty="0" smtClean="0"/>
              <a:t>Управление сбытовой </a:t>
            </a:r>
            <a:r>
              <a:rPr lang="ru-RU" dirty="0"/>
              <a:t>деятельностью </a:t>
            </a:r>
            <a:endParaRPr lang="ru-RU" dirty="0" smtClean="0"/>
          </a:p>
          <a:p>
            <a:r>
              <a:rPr lang="ru-RU" dirty="0" smtClean="0"/>
              <a:t>Управление международными </a:t>
            </a:r>
            <a:r>
              <a:rPr lang="ru-RU" dirty="0" err="1" smtClean="0"/>
              <a:t>хозяй-твенными</a:t>
            </a:r>
            <a:r>
              <a:rPr lang="ru-RU" dirty="0" smtClean="0"/>
              <a:t> </a:t>
            </a:r>
            <a:r>
              <a:rPr lang="ru-RU" dirty="0"/>
              <a:t>связями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8726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1106</Words>
  <Application>Microsoft Office PowerPoint</Application>
  <PresentationFormat>Экран (4:3)</PresentationFormat>
  <Paragraphs>164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Лекция 1.  Основные подходы к проектированию в кадровом менеджменте</vt:lpstr>
      <vt:lpstr>1.</vt:lpstr>
      <vt:lpstr>Презентация PowerPoint</vt:lpstr>
      <vt:lpstr>Презентация PowerPoint</vt:lpstr>
      <vt:lpstr>Состав комплексных функциональных подсистем системы управления организацией</vt:lpstr>
      <vt:lpstr>Подсистема 1</vt:lpstr>
      <vt:lpstr>Подсистема 2</vt:lpstr>
      <vt:lpstr>Подсистема 3</vt:lpstr>
      <vt:lpstr>Подсистема 4</vt:lpstr>
      <vt:lpstr>Подсистема 5</vt:lpstr>
      <vt:lpstr>Презентация PowerPoint</vt:lpstr>
      <vt:lpstr>Презентация PowerPoint</vt:lpstr>
      <vt:lpstr>Структура проекта системы управления организацией </vt:lpstr>
      <vt:lpstr>Разделы ТЭО</vt:lpstr>
      <vt:lpstr>Содержимое раздела «Характеристика существующей производственной системы и системы управления» </vt:lpstr>
      <vt:lpstr>Разделы ЗО</vt:lpstr>
      <vt:lpstr>Содержимое раздела «Требования к построению системы управления организацией» </vt:lpstr>
      <vt:lpstr>Документация этапа ООП</vt:lpstr>
      <vt:lpstr>Презентация PowerPoint</vt:lpstr>
      <vt:lpstr>Стадии этапа внедрения проекта совершенствования системы управления  </vt:lpstr>
      <vt:lpstr>2. </vt:lpstr>
      <vt:lpstr>Методы построения СУП</vt:lpstr>
      <vt:lpstr>Литература</vt:lpstr>
      <vt:lpstr>Контрольные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 Основные подходы к проектированию в кадровом менеджменте</dc:title>
  <dc:creator>Luba</dc:creator>
  <cp:lastModifiedBy>Luba</cp:lastModifiedBy>
  <cp:revision>8</cp:revision>
  <dcterms:created xsi:type="dcterms:W3CDTF">2018-09-04T14:23:50Z</dcterms:created>
  <dcterms:modified xsi:type="dcterms:W3CDTF">2018-09-04T15:38:52Z</dcterms:modified>
</cp:coreProperties>
</file>