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6"/>
  </p:notesMasterIdLst>
  <p:sldIdLst>
    <p:sldId id="256" r:id="rId2"/>
    <p:sldId id="258" r:id="rId3"/>
    <p:sldId id="294" r:id="rId4"/>
    <p:sldId id="306" r:id="rId5"/>
    <p:sldId id="292" r:id="rId6"/>
    <p:sldId id="290" r:id="rId7"/>
    <p:sldId id="262" r:id="rId8"/>
    <p:sldId id="299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301" r:id="rId19"/>
    <p:sldId id="302" r:id="rId20"/>
    <p:sldId id="274" r:id="rId21"/>
    <p:sldId id="275" r:id="rId22"/>
    <p:sldId id="273" r:id="rId23"/>
    <p:sldId id="304" r:id="rId24"/>
    <p:sldId id="276" r:id="rId25"/>
    <p:sldId id="278" r:id="rId26"/>
    <p:sldId id="303" r:id="rId27"/>
    <p:sldId id="279" r:id="rId28"/>
    <p:sldId id="280" r:id="rId29"/>
    <p:sldId id="297" r:id="rId30"/>
    <p:sldId id="282" r:id="rId31"/>
    <p:sldId id="285" r:id="rId32"/>
    <p:sldId id="288" r:id="rId33"/>
    <p:sldId id="305" r:id="rId34"/>
    <p:sldId id="307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87C15F-42C4-41D8-9313-15A52390F9C9}" type="doc">
      <dgm:prSet loTypeId="urn:microsoft.com/office/officeart/2005/8/layout/matrix1" loCatId="matrix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E986812-84D9-44C5-B783-F8DC906B16A1}">
      <dgm:prSet phldrT="[Текст]" custT="1"/>
      <dgm:spPr/>
      <dgm:t>
        <a:bodyPr/>
        <a:lstStyle/>
        <a:p>
          <a:r>
            <a:rPr lang="ru-RU" sz="2000" b="1" dirty="0"/>
            <a:t>Параметры для изучения </a:t>
          </a:r>
        </a:p>
      </dgm:t>
    </dgm:pt>
    <dgm:pt modelId="{A3AD3C64-8A22-4A20-AA75-03F4D277E316}" type="parTrans" cxnId="{A8D6293C-EDEC-4257-9A4E-DDB0BE824063}">
      <dgm:prSet/>
      <dgm:spPr/>
      <dgm:t>
        <a:bodyPr/>
        <a:lstStyle/>
        <a:p>
          <a:endParaRPr lang="ru-RU" sz="2000"/>
        </a:p>
      </dgm:t>
    </dgm:pt>
    <dgm:pt modelId="{B60C4F7E-2A60-4C51-9E3C-7D7AB1D265F4}" type="sibTrans" cxnId="{A8D6293C-EDEC-4257-9A4E-DDB0BE824063}">
      <dgm:prSet/>
      <dgm:spPr/>
      <dgm:t>
        <a:bodyPr/>
        <a:lstStyle/>
        <a:p>
          <a:endParaRPr lang="ru-RU" sz="2000"/>
        </a:p>
      </dgm:t>
    </dgm:pt>
    <dgm:pt modelId="{18F265C0-800E-4116-B5C3-8DF18C75194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технологический процесс</a:t>
          </a:r>
        </a:p>
      </dgm:t>
    </dgm:pt>
    <dgm:pt modelId="{9842E71F-E9EC-4D09-BF6A-E56C9143145A}" type="parTrans" cxnId="{C3B3AE65-52DE-472D-B4ED-BDC7AA090670}">
      <dgm:prSet/>
      <dgm:spPr/>
      <dgm:t>
        <a:bodyPr/>
        <a:lstStyle/>
        <a:p>
          <a:endParaRPr lang="ru-RU" sz="2000"/>
        </a:p>
      </dgm:t>
    </dgm:pt>
    <dgm:pt modelId="{AE8EB886-3AC9-40A4-A688-38FD1E708A05}" type="sibTrans" cxnId="{C3B3AE65-52DE-472D-B4ED-BDC7AA090670}">
      <dgm:prSet/>
      <dgm:spPr/>
      <dgm:t>
        <a:bodyPr/>
        <a:lstStyle/>
        <a:p>
          <a:endParaRPr lang="ru-RU" sz="2000"/>
        </a:p>
      </dgm:t>
    </dgm:pt>
    <dgm:pt modelId="{790561FC-8185-4A04-A6A7-0449BFEEB84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организация труда на рабочем месте</a:t>
          </a:r>
        </a:p>
      </dgm:t>
    </dgm:pt>
    <dgm:pt modelId="{CEBEF2DD-530C-4CD4-ADEA-B8838C94A277}" type="parTrans" cxnId="{994613D4-B651-4E79-A95B-3F2102F7023D}">
      <dgm:prSet/>
      <dgm:spPr/>
      <dgm:t>
        <a:bodyPr/>
        <a:lstStyle/>
        <a:p>
          <a:endParaRPr lang="ru-RU" sz="2000"/>
        </a:p>
      </dgm:t>
    </dgm:pt>
    <dgm:pt modelId="{9E117451-0B4F-484B-9D7E-EEEFF9C8FE85}" type="sibTrans" cxnId="{994613D4-B651-4E79-A95B-3F2102F7023D}">
      <dgm:prSet/>
      <dgm:spPr/>
      <dgm:t>
        <a:bodyPr/>
        <a:lstStyle/>
        <a:p>
          <a:endParaRPr lang="ru-RU" sz="2000"/>
        </a:p>
      </dgm:t>
    </dgm:pt>
    <dgm:pt modelId="{8A91DE2E-35F3-422B-A750-CDBAD1DA1245}">
      <dgm:prSet phldrT="[Текст]" custT="1"/>
      <dgm:spPr/>
      <dgm:t>
        <a:bodyPr/>
        <a:lstStyle/>
        <a:p>
          <a:r>
            <a:rPr lang="ru-RU" sz="2000" dirty="0"/>
            <a:t>технические характеристики, режимы работы и состояние оборудования</a:t>
          </a:r>
        </a:p>
      </dgm:t>
    </dgm:pt>
    <dgm:pt modelId="{696D78FA-165C-40C5-B791-4D8D9C629511}" type="parTrans" cxnId="{64BF3429-163B-480C-A30B-DF8A6102A195}">
      <dgm:prSet/>
      <dgm:spPr/>
      <dgm:t>
        <a:bodyPr/>
        <a:lstStyle/>
        <a:p>
          <a:endParaRPr lang="ru-RU" sz="2000"/>
        </a:p>
      </dgm:t>
    </dgm:pt>
    <dgm:pt modelId="{7614D122-3CD2-4928-A9D4-3A316B1B9710}" type="sibTrans" cxnId="{64BF3429-163B-480C-A30B-DF8A6102A195}">
      <dgm:prSet/>
      <dgm:spPr/>
      <dgm:t>
        <a:bodyPr/>
        <a:lstStyle/>
        <a:p>
          <a:endParaRPr lang="ru-RU" sz="2000"/>
        </a:p>
      </dgm:t>
    </dgm:pt>
    <dgm:pt modelId="{9436EB01-66B0-4C4D-8BA4-AA711AF4DCF7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/>
            <a:t>порядок обслуживания</a:t>
          </a:r>
        </a:p>
      </dgm:t>
    </dgm:pt>
    <dgm:pt modelId="{15D2B4E1-85EC-448B-B08B-6C716E1D9CA9}" type="parTrans" cxnId="{8EEEC704-80DB-4BB4-A95B-18FF7F7FFE7F}">
      <dgm:prSet/>
      <dgm:spPr/>
      <dgm:t>
        <a:bodyPr/>
        <a:lstStyle/>
        <a:p>
          <a:endParaRPr lang="ru-RU" sz="2000"/>
        </a:p>
      </dgm:t>
    </dgm:pt>
    <dgm:pt modelId="{0C889377-F204-4A72-B749-2E689ACB3005}" type="sibTrans" cxnId="{8EEEC704-80DB-4BB4-A95B-18FF7F7FFE7F}">
      <dgm:prSet/>
      <dgm:spPr/>
      <dgm:t>
        <a:bodyPr/>
        <a:lstStyle/>
        <a:p>
          <a:endParaRPr lang="ru-RU" sz="2000"/>
        </a:p>
      </dgm:t>
    </dgm:pt>
    <dgm:pt modelId="{D874D093-56D5-445D-9D75-31CF7F6B372F}" type="pres">
      <dgm:prSet presAssocID="{7B87C15F-42C4-41D8-9313-15A52390F9C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52CB65B-EB0C-49B4-803F-C76F81AE29B1}" type="pres">
      <dgm:prSet presAssocID="{7B87C15F-42C4-41D8-9313-15A52390F9C9}" presName="matrix" presStyleCnt="0"/>
      <dgm:spPr/>
    </dgm:pt>
    <dgm:pt modelId="{32E9BB51-A238-45D7-BD68-BEB6A8F5E415}" type="pres">
      <dgm:prSet presAssocID="{7B87C15F-42C4-41D8-9313-15A52390F9C9}" presName="tile1" presStyleLbl="node1" presStyleIdx="0" presStyleCnt="4"/>
      <dgm:spPr/>
    </dgm:pt>
    <dgm:pt modelId="{3BF4AC45-132F-4872-98FC-D05699C45660}" type="pres">
      <dgm:prSet presAssocID="{7B87C15F-42C4-41D8-9313-15A52390F9C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2332560-AC47-47B1-B8D0-9FE672EDF1F1}" type="pres">
      <dgm:prSet presAssocID="{7B87C15F-42C4-41D8-9313-15A52390F9C9}" presName="tile2" presStyleLbl="node1" presStyleIdx="1" presStyleCnt="4"/>
      <dgm:spPr/>
    </dgm:pt>
    <dgm:pt modelId="{2FFCDDB7-98E7-42F1-922A-FD5BC8684DDE}" type="pres">
      <dgm:prSet presAssocID="{7B87C15F-42C4-41D8-9313-15A52390F9C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FB9E487-BDF9-4A9A-AEFA-8EF2D0AB0764}" type="pres">
      <dgm:prSet presAssocID="{7B87C15F-42C4-41D8-9313-15A52390F9C9}" presName="tile3" presStyleLbl="node1" presStyleIdx="2" presStyleCnt="4"/>
      <dgm:spPr/>
    </dgm:pt>
    <dgm:pt modelId="{F2F41894-7216-4AFE-8DD4-30F595A937F1}" type="pres">
      <dgm:prSet presAssocID="{7B87C15F-42C4-41D8-9313-15A52390F9C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8290157-AB54-4B02-9D6E-FFB7345AA32F}" type="pres">
      <dgm:prSet presAssocID="{7B87C15F-42C4-41D8-9313-15A52390F9C9}" presName="tile4" presStyleLbl="node1" presStyleIdx="3" presStyleCnt="4"/>
      <dgm:spPr/>
    </dgm:pt>
    <dgm:pt modelId="{3B89F851-B786-4B99-A873-ED7EDE9BFF63}" type="pres">
      <dgm:prSet presAssocID="{7B87C15F-42C4-41D8-9313-15A52390F9C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37E281F7-FC52-468A-9396-5B06A6BEEC6D}" type="pres">
      <dgm:prSet presAssocID="{7B87C15F-42C4-41D8-9313-15A52390F9C9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8EEEC704-80DB-4BB4-A95B-18FF7F7FFE7F}" srcId="{FE986812-84D9-44C5-B783-F8DC906B16A1}" destId="{9436EB01-66B0-4C4D-8BA4-AA711AF4DCF7}" srcOrd="3" destOrd="0" parTransId="{15D2B4E1-85EC-448B-B08B-6C716E1D9CA9}" sibTransId="{0C889377-F204-4A72-B749-2E689ACB3005}"/>
    <dgm:cxn modelId="{67D55D0B-7DCD-4B0A-9CC9-5F8BB376B637}" type="presOf" srcId="{9436EB01-66B0-4C4D-8BA4-AA711AF4DCF7}" destId="{3B89F851-B786-4B99-A873-ED7EDE9BFF63}" srcOrd="1" destOrd="0" presId="urn:microsoft.com/office/officeart/2005/8/layout/matrix1"/>
    <dgm:cxn modelId="{64BF3429-163B-480C-A30B-DF8A6102A195}" srcId="{FE986812-84D9-44C5-B783-F8DC906B16A1}" destId="{8A91DE2E-35F3-422B-A750-CDBAD1DA1245}" srcOrd="2" destOrd="0" parTransId="{696D78FA-165C-40C5-B791-4D8D9C629511}" sibTransId="{7614D122-3CD2-4928-A9D4-3A316B1B9710}"/>
    <dgm:cxn modelId="{AB0E002B-DE27-43B2-8A21-AD702BAB4AEF}" type="presOf" srcId="{8A91DE2E-35F3-422B-A750-CDBAD1DA1245}" destId="{F2F41894-7216-4AFE-8DD4-30F595A937F1}" srcOrd="1" destOrd="0" presId="urn:microsoft.com/office/officeart/2005/8/layout/matrix1"/>
    <dgm:cxn modelId="{F3CB0033-D18B-4E5F-918C-5ABEBC63AD6D}" type="presOf" srcId="{FE986812-84D9-44C5-B783-F8DC906B16A1}" destId="{37E281F7-FC52-468A-9396-5B06A6BEEC6D}" srcOrd="0" destOrd="0" presId="urn:microsoft.com/office/officeart/2005/8/layout/matrix1"/>
    <dgm:cxn modelId="{A8D6293C-EDEC-4257-9A4E-DDB0BE824063}" srcId="{7B87C15F-42C4-41D8-9313-15A52390F9C9}" destId="{FE986812-84D9-44C5-B783-F8DC906B16A1}" srcOrd="0" destOrd="0" parTransId="{A3AD3C64-8A22-4A20-AA75-03F4D277E316}" sibTransId="{B60C4F7E-2A60-4C51-9E3C-7D7AB1D265F4}"/>
    <dgm:cxn modelId="{FC36375F-9D7E-436D-B2C5-41166ECF82AF}" type="presOf" srcId="{8A91DE2E-35F3-422B-A750-CDBAD1DA1245}" destId="{0FB9E487-BDF9-4A9A-AEFA-8EF2D0AB0764}" srcOrd="0" destOrd="0" presId="urn:microsoft.com/office/officeart/2005/8/layout/matrix1"/>
    <dgm:cxn modelId="{C3B3AE65-52DE-472D-B4ED-BDC7AA090670}" srcId="{FE986812-84D9-44C5-B783-F8DC906B16A1}" destId="{18F265C0-800E-4116-B5C3-8DF18C75194D}" srcOrd="0" destOrd="0" parTransId="{9842E71F-E9EC-4D09-BF6A-E56C9143145A}" sibTransId="{AE8EB886-3AC9-40A4-A688-38FD1E708A05}"/>
    <dgm:cxn modelId="{1A06066C-BD4E-450A-8747-F1D9B0165954}" type="presOf" srcId="{790561FC-8185-4A04-A6A7-0449BFEEB849}" destId="{12332560-AC47-47B1-B8D0-9FE672EDF1F1}" srcOrd="0" destOrd="0" presId="urn:microsoft.com/office/officeart/2005/8/layout/matrix1"/>
    <dgm:cxn modelId="{2D4C2A93-C3BD-4063-B3CF-B162E085BA74}" type="presOf" srcId="{18F265C0-800E-4116-B5C3-8DF18C75194D}" destId="{3BF4AC45-132F-4872-98FC-D05699C45660}" srcOrd="1" destOrd="0" presId="urn:microsoft.com/office/officeart/2005/8/layout/matrix1"/>
    <dgm:cxn modelId="{9B1E93BF-8244-4945-8C56-96E52566E611}" type="presOf" srcId="{9436EB01-66B0-4C4D-8BA4-AA711AF4DCF7}" destId="{D8290157-AB54-4B02-9D6E-FFB7345AA32F}" srcOrd="0" destOrd="0" presId="urn:microsoft.com/office/officeart/2005/8/layout/matrix1"/>
    <dgm:cxn modelId="{5AA52DCD-4399-45F5-92AF-70EC226A1018}" type="presOf" srcId="{7B87C15F-42C4-41D8-9313-15A52390F9C9}" destId="{D874D093-56D5-445D-9D75-31CF7F6B372F}" srcOrd="0" destOrd="0" presId="urn:microsoft.com/office/officeart/2005/8/layout/matrix1"/>
    <dgm:cxn modelId="{994613D4-B651-4E79-A95B-3F2102F7023D}" srcId="{FE986812-84D9-44C5-B783-F8DC906B16A1}" destId="{790561FC-8185-4A04-A6A7-0449BFEEB849}" srcOrd="1" destOrd="0" parTransId="{CEBEF2DD-530C-4CD4-ADEA-B8838C94A277}" sibTransId="{9E117451-0B4F-484B-9D7E-EEEFF9C8FE85}"/>
    <dgm:cxn modelId="{EAA40BE7-48F8-43CD-AFBC-FF80DE8067BA}" type="presOf" srcId="{790561FC-8185-4A04-A6A7-0449BFEEB849}" destId="{2FFCDDB7-98E7-42F1-922A-FD5BC8684DDE}" srcOrd="1" destOrd="0" presId="urn:microsoft.com/office/officeart/2005/8/layout/matrix1"/>
    <dgm:cxn modelId="{370F03F3-8806-42B6-A85C-7073524C572A}" type="presOf" srcId="{18F265C0-800E-4116-B5C3-8DF18C75194D}" destId="{32E9BB51-A238-45D7-BD68-BEB6A8F5E415}" srcOrd="0" destOrd="0" presId="urn:microsoft.com/office/officeart/2005/8/layout/matrix1"/>
    <dgm:cxn modelId="{99AE8E18-6E6C-4143-9FE4-7E763B968F71}" type="presParOf" srcId="{D874D093-56D5-445D-9D75-31CF7F6B372F}" destId="{A52CB65B-EB0C-49B4-803F-C76F81AE29B1}" srcOrd="0" destOrd="0" presId="urn:microsoft.com/office/officeart/2005/8/layout/matrix1"/>
    <dgm:cxn modelId="{231F7E56-5A53-4755-BD09-D09483A65A6F}" type="presParOf" srcId="{A52CB65B-EB0C-49B4-803F-C76F81AE29B1}" destId="{32E9BB51-A238-45D7-BD68-BEB6A8F5E415}" srcOrd="0" destOrd="0" presId="urn:microsoft.com/office/officeart/2005/8/layout/matrix1"/>
    <dgm:cxn modelId="{5237BB2A-0B49-470D-AD38-7567C092BAB8}" type="presParOf" srcId="{A52CB65B-EB0C-49B4-803F-C76F81AE29B1}" destId="{3BF4AC45-132F-4872-98FC-D05699C45660}" srcOrd="1" destOrd="0" presId="urn:microsoft.com/office/officeart/2005/8/layout/matrix1"/>
    <dgm:cxn modelId="{CD0ABF8C-551E-492E-B4C4-C61D9A293D90}" type="presParOf" srcId="{A52CB65B-EB0C-49B4-803F-C76F81AE29B1}" destId="{12332560-AC47-47B1-B8D0-9FE672EDF1F1}" srcOrd="2" destOrd="0" presId="urn:microsoft.com/office/officeart/2005/8/layout/matrix1"/>
    <dgm:cxn modelId="{3E0FF6EC-B812-4BFA-A4DC-840DEF66C878}" type="presParOf" srcId="{A52CB65B-EB0C-49B4-803F-C76F81AE29B1}" destId="{2FFCDDB7-98E7-42F1-922A-FD5BC8684DDE}" srcOrd="3" destOrd="0" presId="urn:microsoft.com/office/officeart/2005/8/layout/matrix1"/>
    <dgm:cxn modelId="{DE2603BE-513C-4ABF-BA79-C9C86D5FFF34}" type="presParOf" srcId="{A52CB65B-EB0C-49B4-803F-C76F81AE29B1}" destId="{0FB9E487-BDF9-4A9A-AEFA-8EF2D0AB0764}" srcOrd="4" destOrd="0" presId="urn:microsoft.com/office/officeart/2005/8/layout/matrix1"/>
    <dgm:cxn modelId="{01B0E855-E4A1-449E-93F9-1907FDD791C9}" type="presParOf" srcId="{A52CB65B-EB0C-49B4-803F-C76F81AE29B1}" destId="{F2F41894-7216-4AFE-8DD4-30F595A937F1}" srcOrd="5" destOrd="0" presId="urn:microsoft.com/office/officeart/2005/8/layout/matrix1"/>
    <dgm:cxn modelId="{DB6AFBA5-6551-4A21-9531-D60574174064}" type="presParOf" srcId="{A52CB65B-EB0C-49B4-803F-C76F81AE29B1}" destId="{D8290157-AB54-4B02-9D6E-FFB7345AA32F}" srcOrd="6" destOrd="0" presId="urn:microsoft.com/office/officeart/2005/8/layout/matrix1"/>
    <dgm:cxn modelId="{40556F7B-D28F-4484-B14E-028C02A1B8FB}" type="presParOf" srcId="{A52CB65B-EB0C-49B4-803F-C76F81AE29B1}" destId="{3B89F851-B786-4B99-A873-ED7EDE9BFF63}" srcOrd="7" destOrd="0" presId="urn:microsoft.com/office/officeart/2005/8/layout/matrix1"/>
    <dgm:cxn modelId="{0AE5ED47-57A3-4116-A6EF-CAE6E32CEE8E}" type="presParOf" srcId="{D874D093-56D5-445D-9D75-31CF7F6B372F}" destId="{37E281F7-FC52-468A-9396-5B06A6BEEC6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9BB51-A238-45D7-BD68-BEB6A8F5E415}">
      <dsp:nvSpPr>
        <dsp:cNvPr id="0" name=""/>
        <dsp:cNvSpPr/>
      </dsp:nvSpPr>
      <dsp:spPr>
        <a:xfrm rot="16200000">
          <a:off x="500065" y="-500065"/>
          <a:ext cx="2178859" cy="317899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технологический процесс</a:t>
          </a:r>
        </a:p>
      </dsp:txBody>
      <dsp:txXfrm rot="5400000">
        <a:off x="0" y="0"/>
        <a:ext cx="3178990" cy="1634144"/>
      </dsp:txXfrm>
    </dsp:sp>
    <dsp:sp modelId="{12332560-AC47-47B1-B8D0-9FE672EDF1F1}">
      <dsp:nvSpPr>
        <dsp:cNvPr id="0" name=""/>
        <dsp:cNvSpPr/>
      </dsp:nvSpPr>
      <dsp:spPr>
        <a:xfrm>
          <a:off x="3178990" y="0"/>
          <a:ext cx="3178990" cy="2178859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организация труда на рабочем месте</a:t>
          </a:r>
        </a:p>
      </dsp:txBody>
      <dsp:txXfrm>
        <a:off x="3178990" y="0"/>
        <a:ext cx="3178990" cy="1634144"/>
      </dsp:txXfrm>
    </dsp:sp>
    <dsp:sp modelId="{0FB9E487-BDF9-4A9A-AEFA-8EF2D0AB0764}">
      <dsp:nvSpPr>
        <dsp:cNvPr id="0" name=""/>
        <dsp:cNvSpPr/>
      </dsp:nvSpPr>
      <dsp:spPr>
        <a:xfrm rot="10800000">
          <a:off x="0" y="2178859"/>
          <a:ext cx="3178990" cy="2178859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технические характеристики, режимы работы и состояние оборудования</a:t>
          </a:r>
        </a:p>
      </dsp:txBody>
      <dsp:txXfrm rot="10800000">
        <a:off x="0" y="2723573"/>
        <a:ext cx="3178990" cy="1634144"/>
      </dsp:txXfrm>
    </dsp:sp>
    <dsp:sp modelId="{D8290157-AB54-4B02-9D6E-FFB7345AA32F}">
      <dsp:nvSpPr>
        <dsp:cNvPr id="0" name=""/>
        <dsp:cNvSpPr/>
      </dsp:nvSpPr>
      <dsp:spPr>
        <a:xfrm rot="5400000">
          <a:off x="3679057" y="1678793"/>
          <a:ext cx="2178859" cy="317899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/>
            <a:t>порядок обслуживания</a:t>
          </a:r>
        </a:p>
      </dsp:txBody>
      <dsp:txXfrm rot="-5400000">
        <a:off x="3178991" y="2723573"/>
        <a:ext cx="3178990" cy="1634144"/>
      </dsp:txXfrm>
    </dsp:sp>
    <dsp:sp modelId="{37E281F7-FC52-468A-9396-5B06A6BEEC6D}">
      <dsp:nvSpPr>
        <dsp:cNvPr id="0" name=""/>
        <dsp:cNvSpPr/>
      </dsp:nvSpPr>
      <dsp:spPr>
        <a:xfrm>
          <a:off x="2225293" y="1634144"/>
          <a:ext cx="1907394" cy="108942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Параметры для изучения </a:t>
          </a:r>
        </a:p>
      </dsp:txBody>
      <dsp:txXfrm>
        <a:off x="2278475" y="1687326"/>
        <a:ext cx="1801030" cy="983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96E85-3B28-4F7C-97CD-24D1F9E2C1FA}" type="datetimeFigureOut">
              <a:rPr lang="ru-RU" smtClean="0"/>
              <a:pPr/>
              <a:t>04.05.2024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713D8-65F2-4447-8824-592221A5FA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C5A4AC-E928-4496-A8F8-6E72507C85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EDFF03-9E8E-4084-AB32-52E316AE7B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9A8308-25FC-4014-87F3-B7E1851607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CA872-2931-4B5A-9305-925AB3C1B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61213-471A-4CF2-94E4-159FC1BF3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8C63D-FCF6-4E65-B02A-04AC18BC10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10FD693B-C825-4A83-B233-6CAA0106B4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B869BD91-9DCC-422E-8A72-8B3E0E3DC8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14405C4-FF36-477C-862F-0A566CDEF6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7EEA7-A046-4808-8175-875AD58A6F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67C60EEB-1B40-45B9-AA0D-BBF09E2406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6503713-782C-4763-94F7-B2F1F1C6C3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16DECD71-1B35-409C-B6FE-5D2C624A7D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135A62-72D9-432F-9583-28516C5408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10" y="52149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Тема 4: Методы изучения затрат рабочего времени</a:t>
            </a: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85794"/>
            <a:ext cx="6572274" cy="438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9" name="Group 211"/>
          <p:cNvGraphicFramePr>
            <a:graphicFrameLocks noGrp="1"/>
          </p:cNvGraphicFramePr>
          <p:nvPr/>
        </p:nvGraphicFramePr>
        <p:xfrm>
          <a:off x="142844" y="1142984"/>
          <a:ext cx="8858311" cy="5449908"/>
        </p:xfrm>
        <a:graphic>
          <a:graphicData uri="http://schemas.openxmlformats.org/drawingml/2006/table">
            <a:tbl>
              <a:tblPr/>
              <a:tblGrid>
                <a:gridCol w="53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7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52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5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920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86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Что наблюдалось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Текущее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время,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ч, мин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Величина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затрат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рабочего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времени,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мин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Перекрываемое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время, мин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Фактическая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выработка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6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Пришел на рабочее место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Получает задание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Раскладывает инструмент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Переналаживает станок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Обрабатывает деталь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т.д.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7.00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7.04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7.10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7.24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8.30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4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6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14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74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ПЗ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ПЗ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ПЗ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35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069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278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45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2.10.99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Смена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Наблюдал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Сидоров А.П.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408" name="Rectangle 210"/>
          <p:cNvSpPr>
            <a:spLocks noChangeArrowheads="1"/>
          </p:cNvSpPr>
          <p:nvPr/>
        </p:nvSpPr>
        <p:spPr bwMode="auto">
          <a:xfrm>
            <a:off x="0" y="482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9144000" cy="725470"/>
          </a:xfrm>
          <a:solidFill>
            <a:schemeClr val="bg1">
              <a:alpha val="40000"/>
            </a:schemeClr>
          </a:solidFill>
        </p:spPr>
        <p:txBody>
          <a:bodyPr>
            <a:noAutofit/>
          </a:bodyPr>
          <a:lstStyle/>
          <a:p>
            <a:r>
              <a:rPr lang="ru-RU" sz="2300" b="1" dirty="0"/>
              <a:t>Наблюдательный лист для индивидуальной ФРВ (оборотная сторона)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46" name="Group 310"/>
          <p:cNvGraphicFramePr>
            <a:graphicFrameLocks noGrp="1"/>
          </p:cNvGraphicFramePr>
          <p:nvPr>
            <p:ph type="tbl" idx="1"/>
          </p:nvPr>
        </p:nvGraphicFramePr>
        <p:xfrm>
          <a:off x="142844" y="1000108"/>
          <a:ext cx="8858312" cy="5357847"/>
        </p:xfrm>
        <a:graphic>
          <a:graphicData uri="http://schemas.openxmlformats.org/drawingml/2006/table">
            <a:tbl>
              <a:tblPr/>
              <a:tblGrid>
                <a:gridCol w="66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0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45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610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категории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Повторяемость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Суммарная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величина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затрат, мин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перекрываемое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время, мин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затрат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общем времени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наблюдения, %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1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34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4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1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81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пнт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6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пнд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176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214290"/>
            <a:ext cx="9144000" cy="511156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anchor="ctr">
            <a:normAutofit fontScale="82500" lnSpcReduction="100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Группировка одноименных затрат рабочего времени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9144000" cy="511156"/>
          </a:xfrm>
          <a:solidFill>
            <a:schemeClr val="bg1">
              <a:alpha val="4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dirty="0"/>
              <a:t>Баланс затрат рабочего времени</a:t>
            </a:r>
          </a:p>
        </p:txBody>
      </p:sp>
      <p:graphicFrame>
        <p:nvGraphicFramePr>
          <p:cNvPr id="17985" name="Group 577"/>
          <p:cNvGraphicFramePr>
            <a:graphicFrameLocks noGrp="1"/>
          </p:cNvGraphicFramePr>
          <p:nvPr>
            <p:ph type="tbl" idx="1"/>
          </p:nvPr>
        </p:nvGraphicFramePr>
        <p:xfrm>
          <a:off x="214282" y="1000108"/>
          <a:ext cx="8786875" cy="5429290"/>
        </p:xfrm>
        <a:graphic>
          <a:graphicData uri="http://schemas.openxmlformats.org/drawingml/2006/table">
            <a:tbl>
              <a:tblPr/>
              <a:tblGrid>
                <a:gridCol w="107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09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09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5086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15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58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категории затрат рабочего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58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времени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Фактический 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баланс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Нормативный 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баланс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Лишние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21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800" b="1" i="1" u="none" strike="noStrike" cap="none" normalizeH="0" baseline="-3000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2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800" b="1" i="1" u="none" strike="noStrike" cap="none" normalizeH="0" baseline="-3000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02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800" b="1" i="1" u="none" strike="noStrike" cap="none" normalizeH="0" baseline="-3000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2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800" b="1" i="1" u="none" strike="noStrike" cap="none" normalizeH="0" baseline="-3000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2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800" b="1" i="1" u="none" strike="noStrike" cap="none" normalizeH="0" baseline="-3000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пнт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2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8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пнд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295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0" y="214290"/>
            <a:ext cx="9144000" cy="582594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pPr marL="92075"/>
            <a:r>
              <a:rPr lang="ru-RU" sz="2200" b="1" dirty="0"/>
              <a:t>Расчет коэффициентов и роста производительности труда</a:t>
            </a:r>
          </a:p>
        </p:txBody>
      </p:sp>
      <p:graphicFrame>
        <p:nvGraphicFramePr>
          <p:cNvPr id="1026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071670" y="1285860"/>
          <a:ext cx="5307033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2120760" imgH="457200" progId="">
                  <p:embed/>
                </p:oleObj>
              </mc:Choice>
              <mc:Fallback>
                <p:oleObj r:id="rId3" imgW="2120760" imgH="457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1285860"/>
                        <a:ext cx="5307033" cy="11430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86182" y="2786058"/>
          <a:ext cx="1834276" cy="1094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5" imgW="723600" imgH="431640" progId="">
                  <p:embed/>
                </p:oleObj>
              </mc:Choice>
              <mc:Fallback>
                <p:oleObj r:id="rId5" imgW="723600" imgH="43164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2786058"/>
                        <a:ext cx="1834276" cy="10941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103249" y="2786058"/>
          <a:ext cx="1797091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7" imgW="723600" imgH="431640" progId="">
                  <p:embed/>
                </p:oleObj>
              </mc:Choice>
              <mc:Fallback>
                <p:oleObj r:id="rId7" imgW="723600" imgH="43164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249" y="2786058"/>
                        <a:ext cx="1797091" cy="107157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214942" y="4286256"/>
          <a:ext cx="3587775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9" imgW="1434960" imgH="457200" progId="">
                  <p:embed/>
                </p:oleObj>
              </mc:Choice>
              <mc:Fallback>
                <p:oleObj r:id="rId9" imgW="1434960" imgH="45720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4286256"/>
                        <a:ext cx="3587775" cy="11430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9" name="Object 7"/>
          <p:cNvGraphicFramePr>
            <a:graphicFrameLocks noChangeAspect="1"/>
          </p:cNvGraphicFramePr>
          <p:nvPr/>
        </p:nvGraphicFramePr>
        <p:xfrm>
          <a:off x="1000100" y="2786059"/>
          <a:ext cx="2246974" cy="1077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11" imgW="723586" imgH="431613" progId="">
                  <p:embed/>
                </p:oleObj>
              </mc:Choice>
              <mc:Fallback>
                <p:oleObj r:id="rId11" imgW="723586" imgH="431613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2786059"/>
                        <a:ext cx="2246974" cy="10779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5"/>
          <p:cNvGraphicFramePr>
            <a:graphicFrameLocks noChangeAspect="1"/>
          </p:cNvGraphicFramePr>
          <p:nvPr/>
        </p:nvGraphicFramePr>
        <p:xfrm>
          <a:off x="571472" y="4286256"/>
          <a:ext cx="4238634" cy="1172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13" imgW="2476440" imgH="495000" progId="">
                  <p:embed/>
                </p:oleObj>
              </mc:Choice>
              <mc:Fallback>
                <p:oleObj r:id="rId13" imgW="2476440" imgH="495000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286256"/>
                        <a:ext cx="4238634" cy="11729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9144000" cy="633412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/>
              <a:t>Наблюдательный лист  ФРВ расширенной зоны обслуживания (лицевая сторона)</a:t>
            </a:r>
          </a:p>
        </p:txBody>
      </p:sp>
      <p:graphicFrame>
        <p:nvGraphicFramePr>
          <p:cNvPr id="31185" name="Group 465"/>
          <p:cNvGraphicFramePr>
            <a:graphicFrameLocks noGrp="1"/>
          </p:cNvGraphicFramePr>
          <p:nvPr>
            <p:ph type="tbl" idx="1"/>
          </p:nvPr>
        </p:nvGraphicFramePr>
        <p:xfrm>
          <a:off x="214282" y="981075"/>
          <a:ext cx="8786874" cy="5836920"/>
        </p:xfrm>
        <a:graphic>
          <a:graphicData uri="http://schemas.openxmlformats.org/drawingml/2006/table">
            <a:tbl>
              <a:tblPr/>
              <a:tblGrid>
                <a:gridCol w="1169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3347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БелавтоМАЗ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Карта фотографии рабочего времени  рабочего-многостаночника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7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Цех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Заднего моста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Рабочий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Участок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4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Фамилия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Иванов И.И.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Смена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 наблюдения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Токарь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150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3.10.99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Конец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Разряд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7.50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16.30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Стаж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78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Оборудование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275">
                <a:tc rowSpan="2"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,</a:t>
                      </a:r>
                      <a:endParaRPr kumimoji="0" 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модель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Токарные полу-автоматы К120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Операция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Черновая обработка</a:t>
                      </a:r>
                      <a:endParaRPr kumimoji="0" 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шестерни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1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Деталь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Шестерня №107123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Инв. №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1784, 1785, 1786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Разряд работы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Состояние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Хорошее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времени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2,85 мин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Инструмент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Резцы 20х30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выработки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 шт.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289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Планировка и график  обслуживания станков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Подстрочные индексы работы и простоев оборудования</a:t>
                      </a:r>
                      <a:endParaRPr kumimoji="0" 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05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05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станок работает под нагрузкой;</a:t>
                      </a:r>
                      <a:endParaRPr kumimoji="0" 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05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время холостой работы станка;</a:t>
                      </a:r>
                      <a:endParaRPr kumimoji="0" 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05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kumimoji="0" lang="ru-RU" sz="105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станок не работает в связи с выполнением рабочим подготовительно-заключительной работы;</a:t>
                      </a:r>
                      <a:endParaRPr kumimoji="0" 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05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05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станок не работает, в связи с выполнением рабочим работы по обслуживанию рабочего места;</a:t>
                      </a:r>
                      <a:endParaRPr kumimoji="0" 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05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пнт</a:t>
                      </a:r>
                      <a:r>
                        <a:rPr kumimoji="0" lang="ru-RU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станок не работает по организационно-техническим причинам.</a:t>
                      </a:r>
                      <a:endParaRPr kumimoji="0" 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150"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рабочего места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150">
                <a:tc gridSpan="6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1.Порядок снабжения заготовками: заготовки доставляются к рабочему месту централизовано, перед началом смены</a:t>
                      </a: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 gridSpan="6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Обеспечение инструментом: на рабочем месте имеется комплект резцов, при их смене рабочий получает новый комплект в инструментально-раздаточной кладовой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150">
                <a:tc gridSpan="6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Порядок ухода за оборудованием: оборудование обслуживается бригадой наладчиков, работающих на участке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96908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 dirty="0"/>
              <a:t>Наблюдательный лист  ФРВ расширенной зоны обслуживания (оборотная сторона)</a:t>
            </a:r>
          </a:p>
        </p:txBody>
      </p:sp>
      <p:graphicFrame>
        <p:nvGraphicFramePr>
          <p:cNvPr id="5" name="Group 313"/>
          <p:cNvGraphicFramePr>
            <a:graphicFrameLocks noGrp="1"/>
          </p:cNvGraphicFramePr>
          <p:nvPr>
            <p:ph type="tbl" idx="1"/>
          </p:nvPr>
        </p:nvGraphicFramePr>
        <p:xfrm>
          <a:off x="428596" y="1428736"/>
          <a:ext cx="8229600" cy="4788536"/>
        </p:xfrm>
        <a:graphic>
          <a:graphicData uri="http://schemas.openxmlformats.org/drawingml/2006/table">
            <a:tbl>
              <a:tblPr/>
              <a:tblGrid>
                <a:gridCol w="55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19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15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наблюдалось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Текущее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ность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мин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Станки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т.д.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задания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0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Подналадка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станка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8.20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Обработка заготовки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8.22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 д.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7494"/>
            <a:ext cx="9144000" cy="732614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/>
              <a:t>Группировка времени работы и простоев оборудования при расширенной зоне</a:t>
            </a:r>
          </a:p>
        </p:txBody>
      </p:sp>
      <p:sp>
        <p:nvSpPr>
          <p:cNvPr id="21507" name="Line 110"/>
          <p:cNvSpPr>
            <a:spLocks noChangeShapeType="1"/>
          </p:cNvSpPr>
          <p:nvPr/>
        </p:nvSpPr>
        <p:spPr bwMode="auto">
          <a:xfrm>
            <a:off x="4343400" y="19478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7155" name="Group 291"/>
          <p:cNvGraphicFramePr>
            <a:graphicFrameLocks noGrp="1"/>
          </p:cNvGraphicFramePr>
          <p:nvPr/>
        </p:nvGraphicFramePr>
        <p:xfrm>
          <a:off x="500033" y="1357298"/>
          <a:ext cx="8248680" cy="5322810"/>
        </p:xfrm>
        <a:graphic>
          <a:graphicData uri="http://schemas.openxmlformats.org/drawingml/2006/table">
            <a:tbl>
              <a:tblPr/>
              <a:tblGrid>
                <a:gridCol w="971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1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1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47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966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Элементы 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 времени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Станки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т.д.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5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Повто-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ряемость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Продолжи-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тельность,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Повто-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ряемость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Продолжи-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тельность,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3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02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Простои в связи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выполнением рабочим подготовительно заклю-чительной работы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5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 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3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274638"/>
            <a:ext cx="9144000" cy="654032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/>
              <a:t>Расчет увеличения времени использования оборудования 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785786" y="1500174"/>
          <a:ext cx="2901641" cy="1108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3" imgW="1130040" imgH="431640" progId="">
                  <p:embed/>
                </p:oleObj>
              </mc:Choice>
              <mc:Fallback>
                <p:oleObj r:id="rId3" imgW="1130040" imgH="43164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1500174"/>
                        <a:ext cx="2901641" cy="11084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000628" y="1500174"/>
          <a:ext cx="2803685" cy="1091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r:id="rId5" imgW="1206360" imgH="469800" progId="">
                  <p:embed/>
                </p:oleObj>
              </mc:Choice>
              <mc:Fallback>
                <p:oleObj r:id="rId5" imgW="1206360" imgH="46980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1500174"/>
                        <a:ext cx="2803685" cy="109196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85786" y="3071810"/>
          <a:ext cx="3773955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7" imgW="1511280" imgH="457200" progId="">
                  <p:embed/>
                </p:oleObj>
              </mc:Choice>
              <mc:Fallback>
                <p:oleObj r:id="rId7" imgW="1511280" imgH="4572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071810"/>
                        <a:ext cx="3773955" cy="11430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054939" y="3071810"/>
          <a:ext cx="2994546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9" imgW="1130040" imgH="431640" progId="">
                  <p:embed/>
                </p:oleObj>
              </mc:Choice>
              <mc:Fallback>
                <p:oleObj r:id="rId9" imgW="1130040" imgH="43164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939" y="3071810"/>
                        <a:ext cx="2994546" cy="11430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42852"/>
            <a:ext cx="878687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процессе анализа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фактические затраты подготовительно-заключительного времени, времени организационного и технического обслуживания сравниваются с нормативными, которые определяются на основе проектирования наиболее эффективной системы обслуживания рабочих мест.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Необходимое время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отдых и личные надобности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смену устанавливается на основе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отраслевых нормативов для данных условий труда и проектирования рационального режима труда и отдыха.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После этого составляются фактический и проектируемый (нормативный) балансы затрат рабочего времени. 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При составлении нормативного баланса все потери и нерациональные затраты рабочего времени исключаются, за счет этого увеличивается оперативное время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Сопоставление фактического и нормативного (рационального) балансов позволяет определить возможный рост производительности труда по каждому предложению, направленному на устранение потерь и непроизводительных затрат рабочего времени.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857232"/>
            <a:ext cx="835824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Проводится для группы или бригады рабочих.</a:t>
            </a:r>
          </a:p>
          <a:p>
            <a:pPr algn="just"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число рабочих в группе не превышает трех человек и они находятся в поле зрения наблюдателя, то применяется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 непосредственных замеров времени.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проведения наблюдений такой же, как и при индивидуальной фотографии, но запись затрат времени и их сводку проводят по каждому рабочему.</a:t>
            </a:r>
          </a:p>
          <a:p>
            <a:pPr algn="just"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 результате анализа устанавливаются структура фонда времени и эффективность разделения труда в звене (бригаде). </a:t>
            </a:r>
          </a:p>
          <a:p>
            <a:pPr algn="just"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числе рабочих больше трех ФРВ проводят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методом моментных наблюдений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фиксацией состояний рабочих и оборудования через одинаковые, или случайно выбранные промежутки времени.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274638"/>
            <a:ext cx="9144000" cy="511156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 dirty="0"/>
              <a:t>Групповая фотография рабочего времени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5072074"/>
            <a:ext cx="8286808" cy="15081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Особенности групповой фотографии: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Наблюдатель заранее определяет изучаемые виды затрат и потерь. т. к. он не может непрерывно регистрировать все затраты времени на каждом месте.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Время наблюдения делят на интервалы. Точность результатов будет напрямую зависеть от величины интервалов.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561975"/>
          </a:xfrm>
          <a:solidFill>
            <a:schemeClr val="bg1">
              <a:alpha val="21000"/>
            </a:schemeClr>
          </a:solidFill>
        </p:spPr>
        <p:txBody>
          <a:bodyPr/>
          <a:lstStyle/>
          <a:p>
            <a:pPr eaLnBrk="1" hangingPunct="1"/>
            <a:r>
              <a:rPr lang="ru-RU" sz="2800" b="1" dirty="0"/>
              <a:t>Цели изучения затрат рабочего времени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45"/>
            <a:ext cx="8229600" cy="5054617"/>
          </a:xfrm>
        </p:spPr>
        <p:txBody>
          <a:bodyPr>
            <a:normAutofit/>
          </a:bodyPr>
          <a:lstStyle/>
          <a:p>
            <a:pPr algn="just" eaLnBrk="1" hangingPunct="1">
              <a:spcAft>
                <a:spcPts val="600"/>
              </a:spcAft>
            </a:pPr>
            <a:r>
              <a:rPr lang="ru-RU" sz="2000" dirty="0"/>
              <a:t>выявление структуры затрат рабочего времени, устранение потерь и непроизводительных затрат рабочего времени путем более полного использования возможностей оборудования, технологии, организации труда и производства;</a:t>
            </a:r>
          </a:p>
          <a:p>
            <a:pPr algn="just" eaLnBrk="1" hangingPunct="1">
              <a:spcAft>
                <a:spcPts val="600"/>
              </a:spcAft>
            </a:pPr>
            <a:r>
              <a:rPr lang="ru-RU" sz="2000" dirty="0"/>
              <a:t>выявление и оценка применяемых методов и приемов труда;</a:t>
            </a:r>
          </a:p>
          <a:p>
            <a:pPr algn="just" eaLnBrk="1" hangingPunct="1">
              <a:spcAft>
                <a:spcPts val="600"/>
              </a:spcAft>
            </a:pPr>
            <a:r>
              <a:rPr lang="ru-RU" sz="2000" dirty="0"/>
              <a:t>определение оптимального варианта содержания и последовательности выполнения отдельных элементов операции;</a:t>
            </a:r>
          </a:p>
          <a:p>
            <a:pPr algn="just" eaLnBrk="1" hangingPunct="1">
              <a:spcAft>
                <a:spcPts val="600"/>
              </a:spcAft>
            </a:pPr>
            <a:r>
              <a:rPr lang="ru-RU" sz="2000" dirty="0"/>
              <a:t>расчет норм и нормативов;</a:t>
            </a:r>
          </a:p>
          <a:p>
            <a:pPr algn="just" eaLnBrk="1" hangingPunct="1">
              <a:spcAft>
                <a:spcPts val="600"/>
              </a:spcAft>
            </a:pPr>
            <a:r>
              <a:rPr lang="ru-RU" sz="2000" dirty="0"/>
              <a:t>выявление причин невыполнения или значительного перевыполнения норм.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9"/>
            <a:ext cx="9144000" cy="582594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 dirty="0"/>
              <a:t>Групповая ФРВ : Метод непосредственных наблюдений 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857224" y="1000109"/>
            <a:ext cx="73247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600" b="1" dirty="0">
                <a:cs typeface="Times New Roman" pitchFamily="18" charset="0"/>
              </a:rPr>
              <a:t>Наблюдательный лист групповой фотографии рабочего времени</a:t>
            </a:r>
            <a:endParaRPr lang="ru-RU" sz="1600" dirty="0"/>
          </a:p>
        </p:txBody>
      </p:sp>
      <p:sp>
        <p:nvSpPr>
          <p:cNvPr id="22532" name="Line 147"/>
          <p:cNvSpPr>
            <a:spLocks noChangeShapeType="1"/>
          </p:cNvSpPr>
          <p:nvPr/>
        </p:nvSpPr>
        <p:spPr bwMode="auto">
          <a:xfrm>
            <a:off x="3695700" y="22415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3" name="Line 154"/>
          <p:cNvSpPr>
            <a:spLocks noChangeShapeType="1"/>
          </p:cNvSpPr>
          <p:nvPr/>
        </p:nvSpPr>
        <p:spPr bwMode="auto">
          <a:xfrm>
            <a:off x="3695700" y="22415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Line 155"/>
          <p:cNvSpPr>
            <a:spLocks noChangeShapeType="1"/>
          </p:cNvSpPr>
          <p:nvPr/>
        </p:nvSpPr>
        <p:spPr bwMode="auto">
          <a:xfrm>
            <a:off x="4292600" y="22415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6506" name="Group 426"/>
          <p:cNvGraphicFramePr>
            <a:graphicFrameLocks noGrp="1"/>
          </p:cNvGraphicFramePr>
          <p:nvPr/>
        </p:nvGraphicFramePr>
        <p:xfrm>
          <a:off x="285720" y="1500174"/>
          <a:ext cx="8642350" cy="4745392"/>
        </p:xfrm>
        <a:graphic>
          <a:graphicData uri="http://schemas.openxmlformats.org/drawingml/2006/table">
            <a:tbl>
              <a:tblPr/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4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6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4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0163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затрат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рабочего времени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Рабочие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Рабочие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Индексы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Иванов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Петров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Мухин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Иванов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Петров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Мухин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Текущее время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Продолжительность, мин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Приход на работу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7.07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8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пнд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Получает задание у мастера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7.15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7.18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8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Получает инструмент в ИРК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7.30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8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 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9144000" cy="571504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/>
              <a:t>Баланс затрат рабочего времени при групповой фотографии </a:t>
            </a:r>
          </a:p>
        </p:txBody>
      </p:sp>
      <p:graphicFrame>
        <p:nvGraphicFramePr>
          <p:cNvPr id="48820" name="Group 692"/>
          <p:cNvGraphicFramePr>
            <a:graphicFrameLocks noGrp="1"/>
          </p:cNvGraphicFramePr>
          <p:nvPr>
            <p:ph type="tbl" idx="1"/>
          </p:nvPr>
        </p:nvGraphicFramePr>
        <p:xfrm>
          <a:off x="214282" y="1071546"/>
          <a:ext cx="8750335" cy="3911602"/>
        </p:xfrm>
        <a:graphic>
          <a:graphicData uri="http://schemas.openxmlformats.org/drawingml/2006/table">
            <a:tbl>
              <a:tblPr/>
              <a:tblGrid>
                <a:gridCol w="857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2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5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1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08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994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92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921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Категории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Иванов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Петров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Мухин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рабочего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времени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Лишн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Лишн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Лишн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Лишн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vert="vert27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пнд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600" b="1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пнт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7494"/>
            <a:ext cx="9144000" cy="589738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 dirty="0"/>
              <a:t>Групповая ФРВ : Маршрутная фотография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857224" y="1000108"/>
            <a:ext cx="79296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b="1">
                <a:cs typeface="Times New Roman" pitchFamily="18" charset="0"/>
              </a:rPr>
              <a:t>Наблюдательный лист маршрутной фотографии рабочего времени</a:t>
            </a:r>
            <a:endParaRPr lang="ru-RU"/>
          </a:p>
          <a:p>
            <a:pPr eaLnBrk="0" hangingPunct="0"/>
            <a:endParaRPr lang="ru-RU"/>
          </a:p>
        </p:txBody>
      </p:sp>
      <p:sp>
        <p:nvSpPr>
          <p:cNvPr id="24580" name="Line 173"/>
          <p:cNvSpPr>
            <a:spLocks noChangeShapeType="1"/>
          </p:cNvSpPr>
          <p:nvPr/>
        </p:nvSpPr>
        <p:spPr bwMode="auto">
          <a:xfrm>
            <a:off x="2990850" y="17383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5488" name="Group 432"/>
          <p:cNvGraphicFramePr>
            <a:graphicFrameLocks noGrp="1"/>
          </p:cNvGraphicFramePr>
          <p:nvPr/>
        </p:nvGraphicFramePr>
        <p:xfrm>
          <a:off x="214282" y="1571612"/>
          <a:ext cx="8713787" cy="4957130"/>
        </p:xfrm>
        <a:graphic>
          <a:graphicData uri="http://schemas.openxmlformats.org/drawingml/2006/table">
            <a:tbl>
              <a:tblPr/>
              <a:tblGrid>
                <a:gridCol w="1071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9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20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05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Периодичность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Фамилия рабочего (или номер станка)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Часы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Интервал, мин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Минуты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Иванов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Петров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Сидоров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Васильев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т.д.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Индекс затрат рабочего времени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ПЗ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ПНД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ПЗ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 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 д.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64" name="Rectangle 433"/>
          <p:cNvSpPr>
            <a:spLocks noChangeArrowheads="1"/>
          </p:cNvSpPr>
          <p:nvPr/>
        </p:nvSpPr>
        <p:spPr bwMode="auto">
          <a:xfrm>
            <a:off x="0" y="557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8"/>
            <a:ext cx="8503920" cy="1428760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/>
              <a:t>Наблюдения осуществляются нормировщиком, который обходит работников по определенному маршруту и фиксирует на бумаге, что в момент обхода делает каждый рабочий. </a:t>
            </a:r>
          </a:p>
          <a:p>
            <a:endParaRPr lang="ru-RU" sz="2000" dirty="0"/>
          </a:p>
          <a:p>
            <a:r>
              <a:rPr lang="ru-RU" sz="2000" dirty="0"/>
              <a:t>Эффективность метода зависит от числа наблюдений. </a:t>
            </a:r>
          </a:p>
          <a:p>
            <a:pPr marL="450850" indent="450850">
              <a:buNone/>
            </a:pP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857232"/>
            <a:ext cx="850112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sz="2000" b="1" i="1" dirty="0">
                <a:solidFill>
                  <a:srgbClr val="FF5050"/>
                </a:solidFill>
              </a:rPr>
              <a:t>Метод моментных наблюдений</a:t>
            </a:r>
            <a:r>
              <a:rPr lang="ru-RU" sz="2000" dirty="0">
                <a:solidFill>
                  <a:srgbClr val="FF5050"/>
                </a:solidFill>
              </a:rPr>
              <a:t> </a:t>
            </a:r>
            <a:r>
              <a:rPr lang="ru-RU" sz="2000" dirty="0"/>
              <a:t>— статический способ получения средних данных о фактической загруженности рабочих и оборудования.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518300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 dirty="0"/>
              <a:t>Методы изучения затрат рабочего времени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7494"/>
            <a:ext cx="9144000" cy="732614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400" b="1" dirty="0"/>
              <a:t>Групповая ФРВ: Метод моментных наблюдений 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idx="1"/>
          </p:nvPr>
        </p:nvSpPr>
        <p:spPr>
          <a:xfrm>
            <a:off x="428596" y="1714488"/>
            <a:ext cx="8472518" cy="328614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sz="2000" dirty="0"/>
              <a:t>определяется необходимое число фиксируемых моментов;</a:t>
            </a:r>
            <a:endParaRPr lang="ru-RU" sz="2000" i="1" dirty="0"/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sz="2000" i="1" dirty="0"/>
              <a:t>определяется длина маршрута обхода рабочих мест;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sz="2000" i="1" dirty="0"/>
              <a:t>определяется число наблюдаемых моментов за один обход  (оно соответствует числу изучаемых рабочих мест);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sz="2000" i="1" dirty="0"/>
              <a:t>рассчитывается продолжительность одного обхода;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sz="2000" i="1" dirty="0"/>
              <a:t>рассчитывается число моментов, фиксируемых за одну рабочую смену;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ru-RU" sz="2000" i="1" dirty="0"/>
              <a:t>определяется общая продолжительность наблюдения (в числе смен).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1142984"/>
            <a:ext cx="550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+mn-lt"/>
              </a:rPr>
              <a:t>Подготовка к наблюдениям: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25470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000" b="1" dirty="0"/>
              <a:t>Наблюдательный лист ФРВ методом моментных наблюдений</a:t>
            </a:r>
          </a:p>
        </p:txBody>
      </p:sp>
      <p:graphicFrame>
        <p:nvGraphicFramePr>
          <p:cNvPr id="57542" name="Group 198"/>
          <p:cNvGraphicFramePr>
            <a:graphicFrameLocks noGrp="1"/>
          </p:cNvGraphicFramePr>
          <p:nvPr>
            <p:ph type="tbl" idx="1"/>
          </p:nvPr>
        </p:nvGraphicFramePr>
        <p:xfrm>
          <a:off x="214282" y="1285860"/>
          <a:ext cx="8713787" cy="5051108"/>
        </p:xfrm>
        <a:graphic>
          <a:graphicData uri="http://schemas.openxmlformats.org/drawingml/2006/table">
            <a:tbl>
              <a:tblPr/>
              <a:tblGrid>
                <a:gridCol w="512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2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7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74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затрат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рабочего времени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Отметки о результатах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наблюдений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мо-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ментов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затрат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итогу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Подготовительно-заключительное время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Оперативная работа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1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Организационное обслуживание рабочих мест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2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т. д.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6671" name="Group 204"/>
          <p:cNvGrpSpPr>
            <a:grpSpLocks/>
          </p:cNvGrpSpPr>
          <p:nvPr/>
        </p:nvGrpSpPr>
        <p:grpSpPr bwMode="auto">
          <a:xfrm>
            <a:off x="4643438" y="2428868"/>
            <a:ext cx="190500" cy="173038"/>
            <a:chOff x="6236" y="4794"/>
            <a:chExt cx="831" cy="767"/>
          </a:xfrm>
        </p:grpSpPr>
        <p:grpSp>
          <p:nvGrpSpPr>
            <p:cNvPr id="26704" name="Group 205"/>
            <p:cNvGrpSpPr>
              <a:grpSpLocks/>
            </p:cNvGrpSpPr>
            <p:nvPr/>
          </p:nvGrpSpPr>
          <p:grpSpPr bwMode="auto">
            <a:xfrm>
              <a:off x="6236" y="4794"/>
              <a:ext cx="831" cy="767"/>
              <a:chOff x="4574" y="4794"/>
              <a:chExt cx="831" cy="767"/>
            </a:xfrm>
          </p:grpSpPr>
          <p:sp>
            <p:nvSpPr>
              <p:cNvPr id="26706" name="Rectangle 206"/>
              <p:cNvSpPr>
                <a:spLocks noChangeArrowheads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07" name="Line 207"/>
              <p:cNvSpPr>
                <a:spLocks noChangeShapeType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705" name="Line 208"/>
            <p:cNvSpPr>
              <a:spLocks noChangeShapeType="1"/>
            </p:cNvSpPr>
            <p:nvPr/>
          </p:nvSpPr>
          <p:spPr bwMode="auto">
            <a:xfrm flipH="1">
              <a:off x="6236" y="4794"/>
              <a:ext cx="831" cy="7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72" name="Group 209"/>
          <p:cNvGrpSpPr>
            <a:grpSpLocks/>
          </p:cNvGrpSpPr>
          <p:nvPr/>
        </p:nvGrpSpPr>
        <p:grpSpPr bwMode="auto">
          <a:xfrm>
            <a:off x="5000628" y="2428868"/>
            <a:ext cx="190500" cy="173038"/>
            <a:chOff x="4574" y="4794"/>
            <a:chExt cx="831" cy="767"/>
          </a:xfrm>
        </p:grpSpPr>
        <p:sp>
          <p:nvSpPr>
            <p:cNvPr id="26702" name="Rectangle 210"/>
            <p:cNvSpPr>
              <a:spLocks noChangeArrowheads="1"/>
            </p:cNvSpPr>
            <p:nvPr/>
          </p:nvSpPr>
          <p:spPr bwMode="auto">
            <a:xfrm>
              <a:off x="4574" y="4794"/>
              <a:ext cx="831" cy="7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703" name="Line 211"/>
            <p:cNvSpPr>
              <a:spLocks noChangeShapeType="1"/>
            </p:cNvSpPr>
            <p:nvPr/>
          </p:nvSpPr>
          <p:spPr bwMode="auto">
            <a:xfrm>
              <a:off x="4574" y="4794"/>
              <a:ext cx="831" cy="7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73" name="Group 212"/>
          <p:cNvGrpSpPr>
            <a:grpSpLocks/>
          </p:cNvGrpSpPr>
          <p:nvPr/>
        </p:nvGrpSpPr>
        <p:grpSpPr bwMode="auto">
          <a:xfrm>
            <a:off x="4500563" y="3284538"/>
            <a:ext cx="190500" cy="173037"/>
            <a:chOff x="6236" y="4794"/>
            <a:chExt cx="831" cy="767"/>
          </a:xfrm>
        </p:grpSpPr>
        <p:grpSp>
          <p:nvGrpSpPr>
            <p:cNvPr id="26698" name="Group 213"/>
            <p:cNvGrpSpPr>
              <a:grpSpLocks/>
            </p:cNvGrpSpPr>
            <p:nvPr/>
          </p:nvGrpSpPr>
          <p:grpSpPr bwMode="auto">
            <a:xfrm>
              <a:off x="6236" y="4794"/>
              <a:ext cx="831" cy="767"/>
              <a:chOff x="4574" y="4794"/>
              <a:chExt cx="831" cy="767"/>
            </a:xfrm>
          </p:grpSpPr>
          <p:sp>
            <p:nvSpPr>
              <p:cNvPr id="26700" name="Rectangle 214"/>
              <p:cNvSpPr>
                <a:spLocks noChangeArrowheads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701" name="Line 215"/>
              <p:cNvSpPr>
                <a:spLocks noChangeShapeType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99" name="Line 216"/>
            <p:cNvSpPr>
              <a:spLocks noChangeShapeType="1"/>
            </p:cNvSpPr>
            <p:nvPr/>
          </p:nvSpPr>
          <p:spPr bwMode="auto">
            <a:xfrm flipH="1">
              <a:off x="6236" y="4794"/>
              <a:ext cx="831" cy="7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74" name="Group 217"/>
          <p:cNvGrpSpPr>
            <a:grpSpLocks/>
          </p:cNvGrpSpPr>
          <p:nvPr/>
        </p:nvGrpSpPr>
        <p:grpSpPr bwMode="auto">
          <a:xfrm>
            <a:off x="4859338" y="3284538"/>
            <a:ext cx="190500" cy="173037"/>
            <a:chOff x="6236" y="4794"/>
            <a:chExt cx="831" cy="767"/>
          </a:xfrm>
        </p:grpSpPr>
        <p:grpSp>
          <p:nvGrpSpPr>
            <p:cNvPr id="26694" name="Group 218"/>
            <p:cNvGrpSpPr>
              <a:grpSpLocks/>
            </p:cNvGrpSpPr>
            <p:nvPr/>
          </p:nvGrpSpPr>
          <p:grpSpPr bwMode="auto">
            <a:xfrm>
              <a:off x="6236" y="4794"/>
              <a:ext cx="831" cy="767"/>
              <a:chOff x="4574" y="4794"/>
              <a:chExt cx="831" cy="767"/>
            </a:xfrm>
          </p:grpSpPr>
          <p:sp>
            <p:nvSpPr>
              <p:cNvPr id="26696" name="Rectangle 219"/>
              <p:cNvSpPr>
                <a:spLocks noChangeArrowheads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7" name="Line 220"/>
              <p:cNvSpPr>
                <a:spLocks noChangeShapeType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95" name="Line 221"/>
            <p:cNvSpPr>
              <a:spLocks noChangeShapeType="1"/>
            </p:cNvSpPr>
            <p:nvPr/>
          </p:nvSpPr>
          <p:spPr bwMode="auto">
            <a:xfrm flipH="1">
              <a:off x="6236" y="4794"/>
              <a:ext cx="831" cy="7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75" name="Group 222"/>
          <p:cNvGrpSpPr>
            <a:grpSpLocks/>
          </p:cNvGrpSpPr>
          <p:nvPr/>
        </p:nvGrpSpPr>
        <p:grpSpPr bwMode="auto">
          <a:xfrm>
            <a:off x="5219700" y="3284538"/>
            <a:ext cx="190500" cy="173037"/>
            <a:chOff x="6236" y="4794"/>
            <a:chExt cx="831" cy="767"/>
          </a:xfrm>
        </p:grpSpPr>
        <p:grpSp>
          <p:nvGrpSpPr>
            <p:cNvPr id="26690" name="Group 223"/>
            <p:cNvGrpSpPr>
              <a:grpSpLocks/>
            </p:cNvGrpSpPr>
            <p:nvPr/>
          </p:nvGrpSpPr>
          <p:grpSpPr bwMode="auto">
            <a:xfrm>
              <a:off x="6236" y="4794"/>
              <a:ext cx="831" cy="767"/>
              <a:chOff x="4574" y="4794"/>
              <a:chExt cx="831" cy="767"/>
            </a:xfrm>
          </p:grpSpPr>
          <p:sp>
            <p:nvSpPr>
              <p:cNvPr id="26692" name="Rectangle 224"/>
              <p:cNvSpPr>
                <a:spLocks noChangeArrowheads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93" name="Line 225"/>
              <p:cNvSpPr>
                <a:spLocks noChangeShapeType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91" name="Line 226"/>
            <p:cNvSpPr>
              <a:spLocks noChangeShapeType="1"/>
            </p:cNvSpPr>
            <p:nvPr/>
          </p:nvSpPr>
          <p:spPr bwMode="auto">
            <a:xfrm flipH="1">
              <a:off x="6236" y="4794"/>
              <a:ext cx="831" cy="7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76" name="Group 227"/>
          <p:cNvGrpSpPr>
            <a:grpSpLocks/>
          </p:cNvGrpSpPr>
          <p:nvPr/>
        </p:nvGrpSpPr>
        <p:grpSpPr bwMode="auto">
          <a:xfrm>
            <a:off x="5580063" y="3284538"/>
            <a:ext cx="190500" cy="173037"/>
            <a:chOff x="6236" y="4794"/>
            <a:chExt cx="831" cy="767"/>
          </a:xfrm>
        </p:grpSpPr>
        <p:grpSp>
          <p:nvGrpSpPr>
            <p:cNvPr id="26686" name="Group 228"/>
            <p:cNvGrpSpPr>
              <a:grpSpLocks/>
            </p:cNvGrpSpPr>
            <p:nvPr/>
          </p:nvGrpSpPr>
          <p:grpSpPr bwMode="auto">
            <a:xfrm>
              <a:off x="6236" y="4794"/>
              <a:ext cx="831" cy="767"/>
              <a:chOff x="4574" y="4794"/>
              <a:chExt cx="831" cy="767"/>
            </a:xfrm>
          </p:grpSpPr>
          <p:sp>
            <p:nvSpPr>
              <p:cNvPr id="26688" name="Rectangle 229"/>
              <p:cNvSpPr>
                <a:spLocks noChangeArrowheads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9" name="Line 230"/>
              <p:cNvSpPr>
                <a:spLocks noChangeShapeType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87" name="Line 231"/>
            <p:cNvSpPr>
              <a:spLocks noChangeShapeType="1"/>
            </p:cNvSpPr>
            <p:nvPr/>
          </p:nvSpPr>
          <p:spPr bwMode="auto">
            <a:xfrm flipH="1">
              <a:off x="6236" y="4794"/>
              <a:ext cx="831" cy="7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77" name="Group 232"/>
          <p:cNvGrpSpPr>
            <a:grpSpLocks/>
          </p:cNvGrpSpPr>
          <p:nvPr/>
        </p:nvGrpSpPr>
        <p:grpSpPr bwMode="auto">
          <a:xfrm>
            <a:off x="5940425" y="3284538"/>
            <a:ext cx="190500" cy="173037"/>
            <a:chOff x="6236" y="4794"/>
            <a:chExt cx="831" cy="767"/>
          </a:xfrm>
        </p:grpSpPr>
        <p:grpSp>
          <p:nvGrpSpPr>
            <p:cNvPr id="26682" name="Group 233"/>
            <p:cNvGrpSpPr>
              <a:grpSpLocks/>
            </p:cNvGrpSpPr>
            <p:nvPr/>
          </p:nvGrpSpPr>
          <p:grpSpPr bwMode="auto">
            <a:xfrm>
              <a:off x="6236" y="4794"/>
              <a:ext cx="831" cy="767"/>
              <a:chOff x="4574" y="4794"/>
              <a:chExt cx="831" cy="767"/>
            </a:xfrm>
          </p:grpSpPr>
          <p:sp>
            <p:nvSpPr>
              <p:cNvPr id="26684" name="Rectangle 234"/>
              <p:cNvSpPr>
                <a:spLocks noChangeArrowheads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5" name="Line 235"/>
              <p:cNvSpPr>
                <a:spLocks noChangeShapeType="1"/>
              </p:cNvSpPr>
              <p:nvPr/>
            </p:nvSpPr>
            <p:spPr bwMode="auto">
              <a:xfrm>
                <a:off x="4574" y="4794"/>
                <a:ext cx="831" cy="7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6683" name="Line 236"/>
            <p:cNvSpPr>
              <a:spLocks noChangeShapeType="1"/>
            </p:cNvSpPr>
            <p:nvPr/>
          </p:nvSpPr>
          <p:spPr bwMode="auto">
            <a:xfrm flipH="1">
              <a:off x="6236" y="4794"/>
              <a:ext cx="831" cy="7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678" name="Rectangle 237"/>
          <p:cNvSpPr>
            <a:spLocks noChangeArrowheads="1"/>
          </p:cNvSpPr>
          <p:nvPr/>
        </p:nvSpPr>
        <p:spPr bwMode="auto">
          <a:xfrm>
            <a:off x="6300788" y="3284538"/>
            <a:ext cx="190500" cy="1730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6679" name="Group 238"/>
          <p:cNvGrpSpPr>
            <a:grpSpLocks/>
          </p:cNvGrpSpPr>
          <p:nvPr/>
        </p:nvGrpSpPr>
        <p:grpSpPr bwMode="auto">
          <a:xfrm>
            <a:off x="4500563" y="3933825"/>
            <a:ext cx="190500" cy="173038"/>
            <a:chOff x="4574" y="4794"/>
            <a:chExt cx="831" cy="767"/>
          </a:xfrm>
        </p:grpSpPr>
        <p:sp>
          <p:nvSpPr>
            <p:cNvPr id="26680" name="Rectangle 239"/>
            <p:cNvSpPr>
              <a:spLocks noChangeArrowheads="1"/>
            </p:cNvSpPr>
            <p:nvPr/>
          </p:nvSpPr>
          <p:spPr bwMode="auto">
            <a:xfrm>
              <a:off x="4574" y="4794"/>
              <a:ext cx="831" cy="7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81" name="Line 240"/>
            <p:cNvSpPr>
              <a:spLocks noChangeShapeType="1"/>
            </p:cNvSpPr>
            <p:nvPr/>
          </p:nvSpPr>
          <p:spPr bwMode="auto">
            <a:xfrm>
              <a:off x="4574" y="4794"/>
              <a:ext cx="831" cy="7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285860"/>
            <a:ext cx="864399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выявление потерь рабочего времени рабочими самостоятельно.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Результаты используются для разработки мероприятий по устранению потерь рабочего времени, а также могут быть использованы при разработке нормативов численности и обслуживания.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25470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400" b="1" dirty="0"/>
              <a:t>Самофотография рабочего времени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9"/>
            <a:ext cx="9144000" cy="654032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400" b="1" dirty="0"/>
              <a:t>Самофотография рабочего времени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14282" y="1071546"/>
            <a:ext cx="85725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600" b="1" dirty="0">
                <a:cs typeface="Times New Roman" pitchFamily="18" charset="0"/>
              </a:rPr>
              <a:t>Карта самофотографии рабочего времени </a:t>
            </a:r>
            <a:r>
              <a:rPr lang="ru-RU" sz="1600" i="1" dirty="0">
                <a:cs typeface="Times New Roman" pitchFamily="18" charset="0"/>
              </a:rPr>
              <a:t>( лицевая сторона)</a:t>
            </a:r>
            <a:endParaRPr lang="ru-RU" sz="1600" dirty="0"/>
          </a:p>
        </p:txBody>
      </p:sp>
      <p:sp>
        <p:nvSpPr>
          <p:cNvPr id="27652" name="Line 411"/>
          <p:cNvSpPr>
            <a:spLocks noChangeShapeType="1"/>
          </p:cNvSpPr>
          <p:nvPr/>
        </p:nvSpPr>
        <p:spPr bwMode="auto">
          <a:xfrm>
            <a:off x="2098675" y="30591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1931" name="Group 491"/>
          <p:cNvGraphicFramePr>
            <a:graphicFrameLocks noGrp="1"/>
          </p:cNvGraphicFramePr>
          <p:nvPr/>
        </p:nvGraphicFramePr>
        <p:xfrm>
          <a:off x="142844" y="1500172"/>
          <a:ext cx="8858311" cy="5225509"/>
        </p:xfrm>
        <a:graphic>
          <a:graphicData uri="http://schemas.openxmlformats.org/drawingml/2006/table">
            <a:tbl>
              <a:tblPr/>
              <a:tblGrid>
                <a:gridCol w="1110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91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60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51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39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463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743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Цех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МСЦ № 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12.06.99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Смена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3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 наблюдений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Конец наблюдений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16.30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18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Рабочий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Оборудование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3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Иванов И.И.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Токарный полуавтомат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8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Таб. №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Разряд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Операция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Черновая обработка валика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5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Профессия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Токарь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Стаж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норм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128 %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186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24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 потерь рабочего времени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Причина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использован простой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Время, ч, мин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080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Простой из-за отсутствия  заготовок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извес-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тна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Отдых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Конец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тельность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7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11.20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11.40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487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7494"/>
            <a:ext cx="9144000" cy="732614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400" b="1" dirty="0"/>
              <a:t>Самофотография рабочего времени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571472" y="1142984"/>
            <a:ext cx="33162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1600" i="1">
                <a:cs typeface="Times New Roman" pitchFamily="18" charset="0"/>
              </a:rPr>
              <a:t>Оборотная сторона</a:t>
            </a:r>
            <a:endParaRPr lang="ru-RU" sz="1600"/>
          </a:p>
          <a:p>
            <a:pPr eaLnBrk="0" hangingPunct="0"/>
            <a:endParaRPr lang="ru-RU" sz="1600"/>
          </a:p>
        </p:txBody>
      </p:sp>
      <p:graphicFrame>
        <p:nvGraphicFramePr>
          <p:cNvPr id="63526" name="Group 38"/>
          <p:cNvGraphicFramePr>
            <a:graphicFrameLocks noGrp="1"/>
          </p:cNvGraphicFramePr>
          <p:nvPr/>
        </p:nvGraphicFramePr>
        <p:xfrm>
          <a:off x="357158" y="1714488"/>
          <a:ext cx="8501122" cy="2520951"/>
        </p:xfrm>
        <a:graphic>
          <a:graphicData uri="http://schemas.openxmlformats.org/drawingml/2006/table">
            <a:tbl>
              <a:tblPr/>
              <a:tblGrid>
                <a:gridCol w="875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5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0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 предложения по устранению имеющихся простоев и перерывов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работе и непроизводительной работы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Комплектовать завозимые перед началом смены заготовки в размере сменного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задания плюс 20 % на размер его перевыполнения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6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Подпись рабочего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m_f_4dce6e8ee5d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7015132" y="4729132"/>
            <a:ext cx="2128868" cy="212886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85720" y="785794"/>
            <a:ext cx="871543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b="1" i="1" dirty="0">
                <a:solidFill>
                  <a:srgbClr val="FF5050"/>
                </a:solidFill>
              </a:rPr>
              <a:t>Хронометраж</a:t>
            </a:r>
            <a:r>
              <a:rPr lang="ru-RU" dirty="0">
                <a:solidFill>
                  <a:srgbClr val="FF5050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— метод изучения трудовых операций путем наблюдения и измерения затрат на выполнение отдельных элементов, повторяющихся при изготовлении каждой единицы продукции. 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518300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400" b="1" dirty="0"/>
              <a:t>Методы изучения затрат рабочего времени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00034" y="2000240"/>
            <a:ext cx="8229600" cy="2714644"/>
          </a:xfrm>
          <a:prstGeom prst="rect">
            <a:avLst/>
          </a:prstGeom>
        </p:spPr>
        <p:txBody>
          <a:bodyPr vert="horz" anchor="t">
            <a:normAutofit fontScale="77500" lnSpcReduction="20000"/>
          </a:bodyPr>
          <a:lstStyle/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Цели хронометража:</a:t>
            </a:r>
          </a:p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установление норм времени и получение данных для разработки нормативов по труду;</a:t>
            </a:r>
          </a:p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изучение и внедрение передовых приемов и методов труда;</a:t>
            </a:r>
          </a:p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проверка качества действующих норм;</a:t>
            </a:r>
          </a:p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выявление причин невыполнения норм отдельными работниками;</a:t>
            </a:r>
          </a:p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ru-RU" sz="2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совершенствование организации трудового процесса на рабочем месте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857760"/>
            <a:ext cx="67866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Хронометраж  проводится  преимущественно  в отношении 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повторяющихся  элементов  </a:t>
            </a:r>
            <a:r>
              <a:rPr lang="ru-RU" dirty="0"/>
              <a:t>ручной  и  машинно-ручной  работы, относящихся  к  оперативному  или  подготовительно-заключительному времени.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00042"/>
          </a:xfrm>
          <a:prstGeom prst="rect">
            <a:avLst/>
          </a:prstGeom>
          <a:solidFill>
            <a:schemeClr val="bg1">
              <a:alpha val="21000"/>
            </a:schemeClr>
          </a:solidFill>
        </p:spPr>
        <p:txBody>
          <a:bodyPr vert="horz" anchor="ctr">
            <a:normAutofit/>
          </a:bodyPr>
          <a:lstStyle/>
          <a:p>
            <a:pPr marL="484632" marR="0" indent="0" defTabSz="91440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ru-RU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Классификация методов исследования затрат рабочего времени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2" y="642917"/>
          <a:ext cx="8929718" cy="622878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3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Признак классификации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Способ исследования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72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Цель исследования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- </a:t>
                      </a:r>
                      <a:r>
                        <a:rPr lang="ru-RU" sz="1600" b="1" dirty="0"/>
                        <a:t>фотография рабочего времени;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- хронометраж;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- фотохронометраж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40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Количество наблюдаемых объектов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- индивидуальные;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групповые;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маршрутные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72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Форма проведения исследования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- непосредственные замеры времени;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</a:t>
                      </a:r>
                      <a:r>
                        <a:rPr lang="ru-RU" sz="1600" b="1" dirty="0"/>
                        <a:t>метод моментных наблюдений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640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Форма фиксации данных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- непрерывное, сплошное наблюдение;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выборочное наблюдение;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циклическое наблюдение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640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Вид наблюдения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- визуальное;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с использованием приборов автоматического учета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0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Наблюдатель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- сторонний наблюдатель;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сам исполнитель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079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Форма записи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- цифровая;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индексная;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графическая;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- фото-, киносъемка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5720" y="1857364"/>
            <a:ext cx="2857520" cy="12557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6988" lvl="0" indent="-26988" fontAlgn="auto">
              <a:spcBef>
                <a:spcPct val="20000"/>
              </a:spcBef>
              <a:spcAft>
                <a:spcPts val="0"/>
              </a:spcAft>
              <a:buClr>
                <a:srgbClr val="6EA0B0"/>
              </a:buClr>
              <a:buSzPct val="80000"/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(по текущему времени), </a:t>
            </a:r>
          </a:p>
          <a:p>
            <a:pPr marL="26988" lvl="0" indent="-26988" fontAlgn="auto">
              <a:spcBef>
                <a:spcPct val="20000"/>
              </a:spcBef>
              <a:spcAft>
                <a:spcPts val="0"/>
              </a:spcAft>
              <a:buClr>
                <a:srgbClr val="6EA0B0"/>
              </a:buClr>
              <a:buSzPct val="80000"/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все элементы работы исследуются в порядке их выполнения.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9"/>
            <a:ext cx="9144000" cy="582594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r>
              <a:rPr lang="ru-RU" sz="2400" b="1"/>
              <a:t>Способы хронометража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286512" y="1857364"/>
            <a:ext cx="2643206" cy="2916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2075" indent="-23813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/>
              <a:t>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исследуются операции, имеющие очень малую продолжительность, (3 - 5 сек) они объединяются в группы, каждая из которых периодически повторяется в каждом цикле и в определенной последовательности.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142984"/>
            <a:ext cx="2857520" cy="5985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144000" bIns="144000" anchor="ctr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Непрерывный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7554" y="1857363"/>
            <a:ext cx="2714644" cy="2916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2075" lvl="0" algn="just" fontAlgn="auto">
              <a:spcBef>
                <a:spcPct val="20000"/>
              </a:spcBef>
              <a:spcAft>
                <a:spcPts val="0"/>
              </a:spcAft>
              <a:buClr>
                <a:srgbClr val="6EA0B0"/>
              </a:buClr>
              <a:buSzPct val="80000"/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замеряются отдельные элементы (приемы работы) операции независимо от их последовательного выполнения;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57554" y="1142984"/>
            <a:ext cx="2714644" cy="5985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144000" bIns="144000" anchor="ctr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Выборочный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86512" y="1142984"/>
            <a:ext cx="2643206" cy="5985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144000" bIns="144000" anchor="ctr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Цикловой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561975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pPr marL="173038"/>
            <a:r>
              <a:rPr lang="ru-RU" sz="2400" b="1" dirty="0"/>
              <a:t>Хронометраж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1285860"/>
            <a:ext cx="1928826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Наблюдение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2000240"/>
            <a:ext cx="1785950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элемент операции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2357422" y="1785926"/>
            <a:ext cx="428628" cy="35719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000364" y="1071546"/>
            <a:ext cx="2286016" cy="8572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Анализ и статистическая обработка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000364" y="2071678"/>
            <a:ext cx="2286016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хронометражный  ряд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5500694" y="1785926"/>
            <a:ext cx="428628" cy="35719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143636" y="2071678"/>
            <a:ext cx="2571768" cy="27146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66700" indent="-174625">
              <a:buFont typeface="Arial" pitchFamily="34" charset="0"/>
              <a:buChar char="•"/>
            </a:pPr>
            <a:r>
              <a:rPr lang="ru-RU" sz="1600" dirty="0">
                <a:solidFill>
                  <a:schemeClr val="dk1"/>
                </a:solidFill>
              </a:rPr>
              <a:t>фактический  коэффициент  устойчивости хронометражного  ряда, </a:t>
            </a:r>
          </a:p>
          <a:p>
            <a:pPr marL="266700" indent="-174625">
              <a:buFont typeface="Arial" pitchFamily="34" charset="0"/>
              <a:buChar char="•"/>
            </a:pPr>
            <a:endParaRPr lang="ru-RU" sz="1600" dirty="0">
              <a:solidFill>
                <a:schemeClr val="dk1"/>
              </a:solidFill>
            </a:endParaRPr>
          </a:p>
          <a:p>
            <a:pPr marL="266700" indent="-174625">
              <a:buFont typeface="Arial" pitchFamily="34" charset="0"/>
              <a:buChar char="•"/>
            </a:pPr>
            <a:r>
              <a:rPr lang="ru-RU" sz="1600" dirty="0">
                <a:solidFill>
                  <a:schemeClr val="dk1"/>
                </a:solidFill>
              </a:rPr>
              <a:t>средняя  арифметическая  норма  времени.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143636" y="1285860"/>
            <a:ext cx="2286016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Вычисление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3786190"/>
            <a:ext cx="1857388" cy="59858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tIns="144000" bIns="144000">
            <a:spAutoFit/>
          </a:bodyPr>
          <a:lstStyle/>
          <a:p>
            <a:r>
              <a:rPr lang="ru-RU" sz="2000" dirty="0"/>
              <a:t>К</a:t>
            </a:r>
            <a:r>
              <a:rPr lang="ru-RU" sz="2000" baseline="-25000" dirty="0"/>
              <a:t>уст</a:t>
            </a:r>
            <a:r>
              <a:rPr lang="ru-RU" sz="2000" dirty="0"/>
              <a:t> =Т</a:t>
            </a:r>
            <a:r>
              <a:rPr lang="en-US" sz="2000" baseline="-25000" dirty="0"/>
              <a:t>max</a:t>
            </a:r>
            <a:r>
              <a:rPr lang="en-US" sz="2000" dirty="0"/>
              <a:t>/</a:t>
            </a:r>
            <a:r>
              <a:rPr lang="en-US" sz="2000" dirty="0" err="1"/>
              <a:t>T</a:t>
            </a:r>
            <a:r>
              <a:rPr lang="en-US" sz="2000" baseline="-25000" dirty="0" err="1"/>
              <a:t>min</a:t>
            </a:r>
            <a:endParaRPr lang="en-US" sz="2000" baseline="-25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85720" y="457200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К</a:t>
            </a:r>
            <a:r>
              <a:rPr lang="ru-RU" sz="1600" baseline="-25000" dirty="0"/>
              <a:t>уст  </a:t>
            </a:r>
            <a:r>
              <a:rPr lang="ru-RU" sz="1600" dirty="0"/>
              <a:t>-  коэффициент  устойчивости  хроноряда; </a:t>
            </a:r>
          </a:p>
          <a:p>
            <a:r>
              <a:rPr lang="ru-RU" sz="1600" dirty="0" err="1"/>
              <a:t>Т</a:t>
            </a:r>
            <a:r>
              <a:rPr lang="ru-RU" sz="1600" baseline="-25000" dirty="0" err="1"/>
              <a:t>мах</a:t>
            </a:r>
            <a:r>
              <a:rPr lang="ru-RU" sz="1600" dirty="0"/>
              <a:t> - максимальная продолжительность  выполнения   данного  элемента   операции;  </a:t>
            </a:r>
          </a:p>
          <a:p>
            <a:r>
              <a:rPr lang="en-US" sz="1600" dirty="0" err="1"/>
              <a:t>T</a:t>
            </a:r>
            <a:r>
              <a:rPr lang="en-US" sz="1600" baseline="-25000" dirty="0" err="1"/>
              <a:t>min</a:t>
            </a:r>
            <a:r>
              <a:rPr lang="ru-RU" sz="1600" dirty="0"/>
              <a:t>  - минимальная  продолжительность  выполнения  данного  элемента   операции.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786190"/>
            <a:ext cx="1357322" cy="59248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587695"/>
            <a:ext cx="4667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Прямоугольник 22"/>
          <p:cNvSpPr/>
          <p:nvPr/>
        </p:nvSpPr>
        <p:spPr>
          <a:xfrm>
            <a:off x="285720" y="5572140"/>
            <a:ext cx="87154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/>
            <a:r>
              <a:rPr lang="ru-RU" sz="1600" dirty="0"/>
              <a:t>- сумма  всех  величин  продолжительности  выполнения элементов  для  данного  устойчивого  хроноряда; </a:t>
            </a:r>
          </a:p>
          <a:p>
            <a:r>
              <a:rPr lang="ru-RU" sz="1600" dirty="0" err="1"/>
              <a:t>n</a:t>
            </a:r>
            <a:r>
              <a:rPr lang="ru-RU" sz="1600" dirty="0"/>
              <a:t>  -  число  качественных наблюдений,  принятых  после  исключения  из  хроноряда  ошибочных замеров.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011222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pPr marL="173038"/>
            <a:r>
              <a:rPr lang="ru-RU" sz="2400" b="1"/>
              <a:t>Нормативные коэффициенты устойчивости хронометражного ряда</a:t>
            </a:r>
          </a:p>
        </p:txBody>
      </p:sp>
      <p:graphicFrame>
        <p:nvGraphicFramePr>
          <p:cNvPr id="80057" name="Group 185"/>
          <p:cNvGraphicFramePr>
            <a:graphicFrameLocks noGrp="1"/>
          </p:cNvGraphicFramePr>
          <p:nvPr>
            <p:ph type="tbl" idx="1"/>
          </p:nvPr>
        </p:nvGraphicFramePr>
        <p:xfrm>
          <a:off x="357158" y="1428734"/>
          <a:ext cx="8501122" cy="4857785"/>
        </p:xfrm>
        <a:graphic>
          <a:graphicData uri="http://schemas.openxmlformats.org/drawingml/2006/table">
            <a:tbl>
              <a:tblPr/>
              <a:tblGrid>
                <a:gridCol w="3143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13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производства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данном рабочем месте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продолжительность изучаемого элемента работы, с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Нормативный коэффициент устойчивости хроноряда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5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5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машинной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58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машинно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58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ручной работе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наблюдении за работой оборудования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58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ручной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58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8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Массовое 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до 10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свыше 10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8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Крупносерийное  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до 10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свыше 10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87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Серийное 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до 10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свыше 10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1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Мелкосерийное и единичное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54032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pPr marL="173038"/>
            <a:r>
              <a:rPr lang="ru-RU" sz="2400" dirty="0"/>
              <a:t>Фотохронометраж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142984"/>
            <a:ext cx="864399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/>
              <a:t>Фотохронометраж </a:t>
            </a:r>
            <a:r>
              <a:rPr lang="ru-RU" dirty="0"/>
              <a:t> служит  для  одновременного  определения структуры  затрат  рабочего  времени  и  длительности  элементов  операции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214554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Используется в случае,  когда  одновременно  с  фотографией  рабочего  дня  необходимо  в отдельные отрезки времени провести хронометраж.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582594"/>
          </a:xfr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pPr marL="173038"/>
            <a:r>
              <a:rPr lang="ru-RU" sz="2400" dirty="0"/>
              <a:t>Формы документации по нормированию труда 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928670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 предприятиях железнодорожного транспорта используются формы: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643050"/>
            <a:ext cx="8715436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/>
              <a:t>Наблюдательный лист индивидуальной фотографии рабочего дня или  производственного процесса </a:t>
            </a:r>
            <a:r>
              <a:rPr lang="ru-RU" dirty="0">
                <a:solidFill>
                  <a:srgbClr val="C00000"/>
                </a:solidFill>
              </a:rPr>
              <a:t>(форма ТНУ–1)</a:t>
            </a:r>
            <a:r>
              <a:rPr lang="ru-RU" dirty="0"/>
              <a:t>; </a:t>
            </a:r>
            <a:endParaRPr lang="ru-RU" dirty="0">
              <a:solidFill>
                <a:srgbClr val="C00000"/>
              </a:solidFill>
            </a:endParaRP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/>
              <a:t>Сводная карта индивидуальной и групповой фотографии рабочего дня или фотографии производственного процесса </a:t>
            </a:r>
            <a:r>
              <a:rPr lang="ru-RU" dirty="0">
                <a:solidFill>
                  <a:srgbClr val="C00000"/>
                </a:solidFill>
              </a:rPr>
              <a:t>(форма ТНУ–2)</a:t>
            </a:r>
            <a:r>
              <a:rPr lang="ru-RU" dirty="0"/>
              <a:t>;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/>
              <a:t>Наблюдательный лист для групповых фотографий рабочего времени и моментных наблюдений </a:t>
            </a:r>
            <a:r>
              <a:rPr lang="ru-RU" dirty="0">
                <a:solidFill>
                  <a:srgbClr val="C00000"/>
                </a:solidFill>
              </a:rPr>
              <a:t>(форма ТНУ–3)</a:t>
            </a:r>
            <a:r>
              <a:rPr lang="ru-RU" dirty="0"/>
              <a:t>; </a:t>
            </a:r>
            <a:endParaRPr lang="ru-RU" dirty="0">
              <a:solidFill>
                <a:srgbClr val="C00000"/>
              </a:solidFill>
            </a:endParaRP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/>
              <a:t>Хронометражно-нормировочная карта </a:t>
            </a:r>
            <a:r>
              <a:rPr lang="ru-RU" dirty="0">
                <a:solidFill>
                  <a:srgbClr val="C00000"/>
                </a:solidFill>
              </a:rPr>
              <a:t>(форма ТНУ–5);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/>
              <a:t>Наблюдательный лист фотоучёта </a:t>
            </a:r>
            <a:r>
              <a:rPr lang="ru-RU" dirty="0">
                <a:solidFill>
                  <a:srgbClr val="C00000"/>
                </a:solidFill>
              </a:rPr>
              <a:t>(форма ТНУ–5а)</a:t>
            </a:r>
            <a:r>
              <a:rPr lang="ru-RU" dirty="0"/>
              <a:t>;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/>
              <a:t>Карта аналитического расчёта норм времени по нормативам на станочные работы </a:t>
            </a:r>
            <a:r>
              <a:rPr lang="ru-RU" dirty="0">
                <a:solidFill>
                  <a:srgbClr val="C00000"/>
                </a:solidFill>
              </a:rPr>
              <a:t>(форма ТНУ–9) </a:t>
            </a:r>
            <a:r>
              <a:rPr lang="ru-RU" dirty="0"/>
              <a:t>; </a:t>
            </a:r>
            <a:endParaRPr lang="ru-RU" dirty="0">
              <a:solidFill>
                <a:srgbClr val="C00000"/>
              </a:solidFill>
            </a:endParaRP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/>
              <a:t>Карта аналитического расчёта норм времени по нормативам на ручные и машинно-ручные работы </a:t>
            </a:r>
            <a:r>
              <a:rPr lang="ru-RU" dirty="0">
                <a:solidFill>
                  <a:srgbClr val="C00000"/>
                </a:solidFill>
              </a:rPr>
              <a:t>(форма ТНУ–11)</a:t>
            </a:r>
            <a:r>
              <a:rPr lang="ru-RU" dirty="0"/>
              <a:t>; 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/>
              <a:t>Карта самофотографии рабочего времени </a:t>
            </a:r>
            <a:r>
              <a:rPr lang="ru-RU" dirty="0">
                <a:solidFill>
                  <a:srgbClr val="C00000"/>
                </a:solidFill>
              </a:rPr>
              <a:t>(форма ТНУ–14)</a:t>
            </a:r>
            <a:r>
              <a:rPr lang="ru-RU" dirty="0"/>
              <a:t>; 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00042"/>
          </a:xfrm>
          <a:prstGeom prst="rect">
            <a:avLst/>
          </a:prstGeom>
          <a:solidFill>
            <a:schemeClr val="bg1">
              <a:alpha val="21000"/>
            </a:schemeClr>
          </a:solidFill>
        </p:spPr>
        <p:txBody>
          <a:bodyPr vert="horz" anchor="ctr">
            <a:normAutofit/>
          </a:bodyPr>
          <a:lstStyle/>
          <a:p>
            <a:pPr marL="484632" marR="0" indent="0" defTabSz="91440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ru-RU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Классификация методов исследования затрат рабочего времени</a:t>
            </a: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642918"/>
            <a:ext cx="8821300" cy="39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78104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000" dirty="0"/>
              <a:t>Все методы изучения затрат рабочего времени включают в себя несколько </a:t>
            </a:r>
            <a:r>
              <a:rPr lang="ru-RU" sz="2000" b="1" i="1" dirty="0">
                <a:solidFill>
                  <a:srgbClr val="FF5050"/>
                </a:solidFill>
              </a:rPr>
              <a:t>основных этапов: </a:t>
            </a:r>
          </a:p>
        </p:txBody>
      </p:sp>
      <p:pic>
        <p:nvPicPr>
          <p:cNvPr id="5" name="Picture 2" descr="Фотография рабочего времени: как и для чего применять"/>
          <p:cNvPicPr>
            <a:picLocks noChangeAspect="1" noChangeArrowheads="1"/>
          </p:cNvPicPr>
          <p:nvPr/>
        </p:nvPicPr>
        <p:blipFill>
          <a:blip r:embed="rId2"/>
          <a:srcRect l="2655" t="26021" r="2655"/>
          <a:stretch>
            <a:fillRect/>
          </a:stretch>
        </p:blipFill>
        <p:spPr bwMode="auto">
          <a:xfrm>
            <a:off x="0" y="2697865"/>
            <a:ext cx="7500958" cy="4013733"/>
          </a:xfrm>
          <a:prstGeom prst="rect">
            <a:avLst/>
          </a:prstGeom>
          <a:noFill/>
        </p:spPr>
      </p:pic>
      <p:grpSp>
        <p:nvGrpSpPr>
          <p:cNvPr id="2" name="Группа 10"/>
          <p:cNvGrpSpPr/>
          <p:nvPr/>
        </p:nvGrpSpPr>
        <p:grpSpPr>
          <a:xfrm>
            <a:off x="7143768" y="3055055"/>
            <a:ext cx="2000232" cy="3802945"/>
            <a:chOff x="7143768" y="2285992"/>
            <a:chExt cx="2000232" cy="3802945"/>
          </a:xfrm>
        </p:grpSpPr>
        <p:sp>
          <p:nvSpPr>
            <p:cNvPr id="10" name="Прямоугольник 9"/>
            <p:cNvSpPr/>
            <p:nvPr/>
          </p:nvSpPr>
          <p:spPr>
            <a:xfrm rot="5400000" flipV="1">
              <a:off x="7738131" y="3191827"/>
              <a:ext cx="1000133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143768" y="4357694"/>
              <a:ext cx="2000232" cy="17312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2" algn="ctr">
                <a:buClr>
                  <a:schemeClr val="accent2">
                    <a:lumMod val="50000"/>
                  </a:schemeClr>
                </a:buClr>
              </a:pPr>
              <a:r>
                <a:rPr lang="ru-RU" sz="1600" dirty="0"/>
                <a:t>разработка предложений по совершенствованию организации и нормирования труда</a:t>
              </a:r>
            </a:p>
            <a:p>
              <a:endParaRPr lang="ru-RU" sz="105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500958" y="3857628"/>
              <a:ext cx="1500198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500958" y="4286256"/>
              <a:ext cx="1500198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7858148" y="2285992"/>
              <a:ext cx="785818" cy="78581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/>
                <a:t>!</a:t>
              </a:r>
              <a:endParaRPr lang="ru-RU" sz="4800" b="1" dirty="0"/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357290" y="642918"/>
            <a:ext cx="77867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dk1"/>
                </a:solidFill>
                <a:latin typeface="+mn-lt"/>
              </a:rPr>
              <a:t>- фотография рабочего времени;</a:t>
            </a:r>
            <a:br>
              <a:rPr lang="ru-RU" sz="2000" b="1" dirty="0">
                <a:solidFill>
                  <a:schemeClr val="dk1"/>
                </a:solidFill>
                <a:latin typeface="+mn-lt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</a:rPr>
              <a:t>- хронометраж;</a:t>
            </a:r>
            <a:br>
              <a:rPr lang="ru-RU" sz="2000" b="1" dirty="0">
                <a:solidFill>
                  <a:schemeClr val="dk1"/>
                </a:solidFill>
                <a:latin typeface="+mn-lt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</a:rPr>
              <a:t>- фотохронометраж.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42"/>
          </a:xfrm>
          <a:solidFill>
            <a:schemeClr val="bg1">
              <a:alpha val="21000"/>
            </a:schemeClr>
          </a:solidFill>
        </p:spPr>
        <p:txBody>
          <a:bodyPr vert="horz" anchor="ctr">
            <a:noAutofit/>
          </a:bodyPr>
          <a:lstStyle/>
          <a:p>
            <a:pPr marL="265113"/>
            <a:r>
              <a:rPr lang="ru-RU" sz="2400" b="1" dirty="0"/>
              <a:t>Основные методы изучения затрат рабочего времени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5720" y="857232"/>
            <a:ext cx="864399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ru-RU" b="1" dirty="0">
                <a:solidFill>
                  <a:srgbClr val="FF5050"/>
                </a:solidFill>
              </a:rPr>
              <a:t>Фотография рабочего времени </a:t>
            </a:r>
            <a:r>
              <a:rPr lang="ru-RU" dirty="0">
                <a:solidFill>
                  <a:prstClr val="black"/>
                </a:solidFill>
              </a:rPr>
              <a:t>— метод изучения затрат рабочего времени путем наблюдения и измерения всех без исключения затрат труда на протяжении полного рабочего дня или определенной его части.</a:t>
            </a:r>
          </a:p>
        </p:txBody>
      </p:sp>
      <p:sp>
        <p:nvSpPr>
          <p:cNvPr id="49158" name="AutoShape 6" descr="заметки страницы записи блокнот список документ - Электронные устройства и  оборудование Ико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9163" name="Picture 11" descr="Нормирование труда. Заказать услугу по нормированию труда | ООО «Скай Лайн  Консалтинг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071678"/>
            <a:ext cx="1000132" cy="100013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071670" y="2214554"/>
            <a:ext cx="635796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1600" dirty="0">
                <a:solidFill>
                  <a:prstClr val="black"/>
                </a:solidFill>
                <a:latin typeface="+mn-lt"/>
              </a:rPr>
              <a:t>индивидуальная и групповая, </a:t>
            </a:r>
            <a:r>
              <a:rPr lang="ru-RU" sz="1600" dirty="0" err="1">
                <a:solidFill>
                  <a:prstClr val="black"/>
                </a:solidFill>
                <a:latin typeface="+mn-lt"/>
              </a:rPr>
              <a:t>самофотография</a:t>
            </a:r>
            <a:r>
              <a:rPr lang="ru-RU" sz="1600" dirty="0">
                <a:solidFill>
                  <a:prstClr val="black"/>
                </a:solidFill>
                <a:latin typeface="+mn-lt"/>
              </a:rPr>
              <a:t>, </a:t>
            </a:r>
          </a:p>
          <a:p>
            <a:r>
              <a:rPr lang="ru-RU" sz="1600" dirty="0">
                <a:solidFill>
                  <a:prstClr val="black"/>
                </a:solidFill>
                <a:latin typeface="+mn-lt"/>
              </a:rPr>
              <a:t>-фотография времени использования оборудования, </a:t>
            </a:r>
          </a:p>
          <a:p>
            <a:r>
              <a:rPr lang="ru-RU" sz="1600" dirty="0">
                <a:solidFill>
                  <a:prstClr val="black"/>
                </a:solidFill>
                <a:latin typeface="+mn-lt"/>
              </a:rPr>
              <a:t>-фотография производственного процесса 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518300"/>
          </a:xfrm>
          <a:solidFill>
            <a:schemeClr val="bg1">
              <a:alpha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Методы изучения затрат рабочего времени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3786142"/>
            <a:ext cx="8501122" cy="3071858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ru-RU" sz="1800" b="1" dirty="0"/>
              <a:t>выявление недостатков в организации труда и производства, </a:t>
            </a:r>
            <a:r>
              <a:rPr lang="ru-RU" sz="1800" dirty="0"/>
              <a:t>приводящих к прямым потерям и нерациональным затратам рабочего времени, простоям оборудования, а также разработка на этой основе организационно-технических мероприятий по устранению выявленных недостатков;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ru-RU" sz="1800" b="1" dirty="0"/>
              <a:t>изучение, обобщение и распространение передового производственного опыта </a:t>
            </a:r>
            <a:r>
              <a:rPr lang="ru-RU" sz="1800" dirty="0"/>
              <a:t>по использованию рабочего времени установления норм обслуживания и нормативов численности рабочих;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ru-RU" sz="1800" b="1" dirty="0"/>
              <a:t>получение исходных данных </a:t>
            </a:r>
            <a:r>
              <a:rPr lang="ru-RU" sz="1800" dirty="0"/>
              <a:t>для разработки нормативов подготовительно-заключительного времени, времени обслуживания рабочего места, времени на отдых и личные надобности, определение оперативного времени на ручные работы в единичном и мелкосерийном производстве;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</a:pPr>
            <a:r>
              <a:rPr lang="ru-RU" sz="1800" b="1" dirty="0"/>
              <a:t>выявление причин невыполнения и значительного перевыполнения норм</a:t>
            </a:r>
            <a:r>
              <a:rPr lang="ru-RU" sz="1800" dirty="0"/>
              <a:t> выработки отдельными рабочими.</a:t>
            </a:r>
          </a:p>
          <a:p>
            <a:pPr algn="just" eaLnBrk="1" hangingPunct="1">
              <a:lnSpc>
                <a:spcPct val="90000"/>
              </a:lnSpc>
            </a:pPr>
            <a:endParaRPr lang="ru-RU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428596" y="3214686"/>
            <a:ext cx="1465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1"/>
                </a:solidFill>
                <a:latin typeface="+mn-lt"/>
              </a:rPr>
              <a:t>Цели ФРВ: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1000108"/>
            <a:ext cx="8572560" cy="646331"/>
          </a:xfrm>
          <a:prstGeom prst="rect">
            <a:avLst/>
          </a:prstGeom>
          <a:solidFill>
            <a:schemeClr val="bg1">
              <a:alpha val="27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+mn-lt"/>
                <a:ea typeface="Times New Roman" pitchFamily="18" charset="0"/>
                <a:cs typeface="Times New Roman" pitchFamily="18" charset="0"/>
              </a:rPr>
              <a:t>– это вид наблюдения, при котором измеряют все без исключения затраты времени исполнителя за определенной время работы. </a:t>
            </a:r>
            <a:endParaRPr lang="ru-RU" dirty="0">
              <a:latin typeface="+mn-lt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428728" y="1857364"/>
          <a:ext cx="6357982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214290"/>
            <a:ext cx="9144000" cy="642942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Индивидуальная фотография рабочего времени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285860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наблюдательном листе на протяжении целой смены (или части ее) непрерывно фиксируются все без исключения затраты рабочего времени.</a:t>
            </a: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1071538" y="2000240"/>
            <a:ext cx="73788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Наблюдательный лист фотографии рабочего времени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2428868"/>
          <a:ext cx="8572560" cy="10715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721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Элементы операции и виды работ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Текущее время, мин.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Перекрываемое время, мин.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Продолжительность, мин.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Индекс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49">
                <a:tc>
                  <a:txBody>
                    <a:bodyPr/>
                    <a:lstStyle/>
                    <a:p>
                      <a:pPr algn="ctr"/>
                      <a:endParaRPr lang="ru-RU" sz="1100" b="1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57158" y="857232"/>
            <a:ext cx="70723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Проведение фотографии рабочего времени </a:t>
            </a:r>
            <a:endParaRPr lang="ru-RU" sz="1600" b="1" dirty="0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3108" y="4000504"/>
            <a:ext cx="4857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Сводка затрат времени рабочим</a:t>
            </a:r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4143372" y="3571876"/>
            <a:ext cx="357190" cy="357190"/>
          </a:xfrm>
          <a:prstGeom prst="rightArrow">
            <a:avLst>
              <a:gd name="adj1" fmla="val 40741"/>
              <a:gd name="adj2" fmla="val 59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282" y="4357694"/>
          <a:ext cx="8715438" cy="1422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45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Индекс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Виды работ и затрат времени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Повторяемость затрат времени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Величина затрат рабочего времени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Перекрываемое время 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Средняя продолжительность затрат рабочего времени 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8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14282" y="6357958"/>
            <a:ext cx="871540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cs typeface="Arial" charset="0"/>
              </a:rPr>
              <a:t>Анализ результатов наблюдений</a:t>
            </a:r>
            <a:endParaRPr lang="ru-RU" b="1" dirty="0"/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4214810" y="5929330"/>
            <a:ext cx="357190" cy="357190"/>
          </a:xfrm>
          <a:prstGeom prst="rightArrow">
            <a:avLst>
              <a:gd name="adj1" fmla="val 40741"/>
              <a:gd name="adj2" fmla="val 63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0" y="214290"/>
            <a:ext cx="9144000" cy="642942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Индивидуальная фотография рабочего времени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38" name="Group 398"/>
          <p:cNvGraphicFramePr>
            <a:graphicFrameLocks noGrp="1"/>
          </p:cNvGraphicFramePr>
          <p:nvPr/>
        </p:nvGraphicFramePr>
        <p:xfrm>
          <a:off x="285720" y="642918"/>
          <a:ext cx="8358246" cy="4214845"/>
        </p:xfrm>
        <a:graphic>
          <a:graphicData uri="http://schemas.openxmlformats.org/drawingml/2006/table">
            <a:tbl>
              <a:tblPr/>
              <a:tblGrid>
                <a:gridCol w="971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0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3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78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62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Предприятие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БелавтоМАЗ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Карта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индивидуальной фотографии 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рабочего времени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Цех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Шасси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Участок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3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Дата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Смена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 наблюдения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Рабочий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23.10.99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Конец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Фамилия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Петров П.П.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Разряд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7</a:t>
                      </a:r>
                      <a:r>
                        <a:rPr kumimoji="0" lang="ru-RU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r>
                        <a:rPr kumimoji="0" lang="ru-RU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токарь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Стаж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869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06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оборудования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Токарно-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винторезный станок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Операция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Обточить по Ø и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подрезать торец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Модель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1А62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Деталь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Валик № 1051015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Инв. №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1346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Разряд работы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2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Состояние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Хорошее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времени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1,68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Инструмент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Набор резцов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выработки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 шт.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0677" name="Group 437"/>
          <p:cNvGraphicFramePr>
            <a:graphicFrameLocks noGrp="1"/>
          </p:cNvGraphicFramePr>
          <p:nvPr/>
        </p:nvGraphicFramePr>
        <p:xfrm>
          <a:off x="285720" y="4929198"/>
          <a:ext cx="8358246" cy="1766570"/>
        </p:xfrm>
        <a:graphic>
          <a:graphicData uri="http://schemas.openxmlformats.org/drawingml/2006/table">
            <a:tbl>
              <a:tblPr/>
              <a:tblGrid>
                <a:gridCol w="3000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125">
                <a:tc gridSpan="2"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Организация рабочего места: 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рабочее место организовано в соответствии с типовым проектом, обеспечено необходимой технологической и организационной оснасткой, инструментом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Порядок обеспечения заготовками</a:t>
                      </a:r>
                      <a:endParaRPr kumimoji="0" lang="ru-RU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Заготовки доставляются на рабочее место по графику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Порядок обеспечения инструментом</a:t>
                      </a:r>
                      <a:endParaRPr kumimoji="0" lang="ru-RU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рабочем месте имеется комплект резцов, при их смене рабочий получает новый комплект в ИРК</a:t>
                      </a: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Порядок ухода за оборудованием</a:t>
                      </a:r>
                      <a:endParaRPr kumimoji="0" lang="ru-RU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Станок обслуживает бригада наладчиков, работающая на участке</a:t>
                      </a:r>
                      <a:endParaRPr kumimoji="0" lang="ru-RU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52"/>
            <a:ext cx="9144000" cy="500066"/>
          </a:xfrm>
          <a:solidFill>
            <a:schemeClr val="bg1">
              <a:alpha val="40000"/>
            </a:schemeClr>
          </a:solidFill>
        </p:spPr>
        <p:txBody>
          <a:bodyPr>
            <a:noAutofit/>
          </a:bodyPr>
          <a:lstStyle/>
          <a:p>
            <a:pPr marL="265113"/>
            <a:r>
              <a:rPr lang="ru-RU" sz="2000" b="1" dirty="0"/>
              <a:t>Наблюдательный лист для индивидуальной ФРВ (лицевая сторона)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</TotalTime>
  <Words>2611</Words>
  <Application>Microsoft Office PowerPoint</Application>
  <PresentationFormat>Экран (4:3)</PresentationFormat>
  <Paragraphs>844</Paragraphs>
  <Slides>34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34</vt:i4>
      </vt:variant>
    </vt:vector>
  </HeadingPairs>
  <TitlesOfParts>
    <vt:vector size="42" baseType="lpstr">
      <vt:lpstr>Arial</vt:lpstr>
      <vt:lpstr>Calibri</vt:lpstr>
      <vt:lpstr>Century Gothic</vt:lpstr>
      <vt:lpstr>Times New Roman</vt:lpstr>
      <vt:lpstr>Verdana</vt:lpstr>
      <vt:lpstr>Wingdings 2</vt:lpstr>
      <vt:lpstr>Wingdings 3</vt:lpstr>
      <vt:lpstr>Яркая</vt:lpstr>
      <vt:lpstr>Тема 4: Методы изучения затрат рабочего времени</vt:lpstr>
      <vt:lpstr>Цели изучения затрат рабочего времени</vt:lpstr>
      <vt:lpstr>Презентация PowerPoint</vt:lpstr>
      <vt:lpstr>Презентация PowerPoint</vt:lpstr>
      <vt:lpstr>Основные методы изучения затрат рабочего времени</vt:lpstr>
      <vt:lpstr>Методы изучения затрат рабочего времени</vt:lpstr>
      <vt:lpstr>Презентация PowerPoint</vt:lpstr>
      <vt:lpstr>Презентация PowerPoint</vt:lpstr>
      <vt:lpstr>Наблюдательный лист для индивидуальной ФРВ (лицевая сторона)</vt:lpstr>
      <vt:lpstr>Наблюдательный лист для индивидуальной ФРВ (оборотная сторона)</vt:lpstr>
      <vt:lpstr>Презентация PowerPoint</vt:lpstr>
      <vt:lpstr>Баланс затрат рабочего времени</vt:lpstr>
      <vt:lpstr>Расчет коэффициентов и роста производительности труда</vt:lpstr>
      <vt:lpstr>Наблюдательный лист  ФРВ расширенной зоны обслуживания (лицевая сторона)</vt:lpstr>
      <vt:lpstr>Наблюдательный лист  ФРВ расширенной зоны обслуживания (оборотная сторона)</vt:lpstr>
      <vt:lpstr>Группировка времени работы и простоев оборудования при расширенной зоне</vt:lpstr>
      <vt:lpstr>Расчет увеличения времени использования оборудования </vt:lpstr>
      <vt:lpstr>Презентация PowerPoint</vt:lpstr>
      <vt:lpstr>Групповая фотография рабочего времени</vt:lpstr>
      <vt:lpstr>Групповая ФРВ : Метод непосредственных наблюдений </vt:lpstr>
      <vt:lpstr>Баланс затрат рабочего времени при групповой фотографии </vt:lpstr>
      <vt:lpstr>Групповая ФРВ : Маршрутная фотография</vt:lpstr>
      <vt:lpstr>Методы изучения затрат рабочего времени</vt:lpstr>
      <vt:lpstr>Групповая ФРВ: Метод моментных наблюдений </vt:lpstr>
      <vt:lpstr>Наблюдательный лист ФРВ методом моментных наблюдений</vt:lpstr>
      <vt:lpstr>Самофотография рабочего времени</vt:lpstr>
      <vt:lpstr>Самофотография рабочего времени</vt:lpstr>
      <vt:lpstr>Самофотография рабочего времени</vt:lpstr>
      <vt:lpstr>Методы изучения затрат рабочего времени</vt:lpstr>
      <vt:lpstr>Способы хронометража</vt:lpstr>
      <vt:lpstr>Хронометраж</vt:lpstr>
      <vt:lpstr>Нормативные коэффициенты устойчивости хронометражного ряда</vt:lpstr>
      <vt:lpstr>Фотохронометраж</vt:lpstr>
      <vt:lpstr>Формы документации по нормированию труда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затрат рабочего времени</dc:title>
  <dc:creator>Александр</dc:creator>
  <cp:lastModifiedBy>Дягель Оксана Юрьевна</cp:lastModifiedBy>
  <cp:revision>110</cp:revision>
  <dcterms:created xsi:type="dcterms:W3CDTF">2011-04-17T07:01:33Z</dcterms:created>
  <dcterms:modified xsi:type="dcterms:W3CDTF">2024-05-04T08:42:05Z</dcterms:modified>
</cp:coreProperties>
</file>