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6" autoAdjust="0"/>
    <p:restoredTop sz="94660"/>
  </p:normalViewPr>
  <p:slideViewPr>
    <p:cSldViewPr snapToGrid="0">
      <p:cViewPr>
        <p:scale>
          <a:sx n="100" d="100"/>
          <a:sy n="100" d="100"/>
        </p:scale>
        <p:origin x="-204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C0A01-F955-41A9-A80A-1502E9163F1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76338-C105-4E91-8012-395E65C93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7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54DB386-82B5-462A-9FD5-748D0BC8A989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38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9C70-E035-44A0-B845-8EC099CEC088}" type="datetime1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6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9BFC-B048-4F71-ADD6-C95F76C31FC5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670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D764-02BF-42DD-96C5-1A6D86005074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0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1751-5D07-49EA-84D5-9536B0DF7BC3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6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C177-8313-4ED8-9506-1AFA6217450F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985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EFAA-E321-40F9-B399-A1616EB09C16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849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C1C6-A415-4627-9096-E237F471A926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647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1600-E09B-4975-A290-FAF4FF41564E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6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4F12-DAE7-4843-A120-5D7BB0594A01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8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EDD3-8420-41D4-956A-15592F0A1E26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10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C4B9-A7CE-4254-AA77-5108AC4EF90C}" type="datetime1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0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07E5-9FD2-4643-A81D-F847620998A1}" type="datetime1">
              <a:rPr lang="ru-RU" smtClean="0"/>
              <a:t>21.11.2024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75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DB6E-B561-46EE-B8D5-32FF105D557F}" type="datetime1">
              <a:rPr lang="ru-RU" smtClean="0"/>
              <a:t>21.11.2024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08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5841-1756-48BD-B460-D5FB7C7F5B39}" type="datetime1">
              <a:rPr lang="ru-RU" smtClean="0"/>
              <a:t>21.11.2024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8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762D-8E8F-4937-8893-9698A084EDDA}" type="datetime1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68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E083-BDA9-4DF3-B3CD-2347E94E7CB9}" type="datetime1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2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DAC6CF-E838-4FDD-8E8A-57796277C432}" type="datetime1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921CF3-FF1F-46C3-B2F7-42F003ED9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9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B8128C-82AF-4F39-8C53-3F36D388A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100" dirty="0"/>
              <a:t>Разработка и управление</a:t>
            </a:r>
            <a:br>
              <a:rPr lang="ru-RU" sz="3100" dirty="0"/>
            </a:br>
            <a:r>
              <a:rPr lang="ru-RU" sz="3100" dirty="0"/>
              <a:t>институциональными</a:t>
            </a:r>
            <a:br>
              <a:rPr lang="ru-RU" sz="3100" dirty="0"/>
            </a:br>
            <a:r>
              <a:rPr lang="ru-RU" sz="3100" dirty="0"/>
              <a:t>подсистемами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33179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5EA00A-578F-4379-8539-9EFF00F3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13" y="765212"/>
            <a:ext cx="7177178" cy="5344707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62C074-A00D-415E-A99D-EAA4175B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2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AA650F-8C47-40CC-9719-8A6524E1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10883"/>
            <a:ext cx="9601196" cy="506498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Основные правила сетевого графика: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после завершения предшествующей работы можно приступать к выполнению последующей, к которой идут стрелки (см. рис. 3.3);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начать работу можно, только завершив все предыдущие работы, от которых стрелки ведут к искомой работе  (см. рис. 3.4).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EDB3D6-7C6E-40D6-8508-206D2F60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1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CCFFBE-7F3B-4F65-ADFB-038CF59A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15" y="804007"/>
            <a:ext cx="8350370" cy="5249985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66B25C-5B67-40FC-91ED-CE0F010B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1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137D32-5AC3-44CC-B54C-EFD9337A2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79894"/>
            <a:ext cx="9601196" cy="499597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Критический путь проекта </a:t>
            </a:r>
            <a:r>
              <a:rPr lang="ru-RU" dirty="0"/>
              <a:t>— это последовательность работ проекта, которая требует больше всего времени для завершения, т. е. это самая длительная цепочка работ.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Критический путь определяется вычислением раннего и позднего старта и финиша.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/>
              <a:t>Некритический путь проекта </a:t>
            </a:r>
            <a:r>
              <a:rPr lang="ru-RU" dirty="0"/>
              <a:t>— последовательность работ, которую можно выполнить с некоторой задержкой, не приводящей к увеличению длительности проекта.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9B8B2DE-AF9A-46BB-923E-1719F33D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2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D95880-DE01-42FA-822C-935554BB6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43" y="670164"/>
            <a:ext cx="4297933" cy="29046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0BDE4A5-B887-402C-8625-395176C1F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337" y="670164"/>
            <a:ext cx="4079320" cy="29046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EFD35C-4E2B-4AB5-8301-489E47930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319" y="3574811"/>
            <a:ext cx="4390837" cy="2613025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AA8D6E8C-696B-41DC-9C62-E7D7BF48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7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ECA661-5EDD-4808-971B-7AD4A34D0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52" y="719723"/>
            <a:ext cx="9596495" cy="5418553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9B156B-17A0-422E-BEC0-EEB5D769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2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209C7C-CC52-4F1C-9805-7AA6A7CF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201" y="1414732"/>
            <a:ext cx="10199792" cy="3174521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1F413F-D6AE-4806-929C-1C084478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19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7C5720-C3B4-4B72-91EB-EDCB12A0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690113"/>
            <a:ext cx="9601196" cy="518575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Ресурсные конфликты </a:t>
            </a:r>
            <a:r>
              <a:rPr lang="ru-RU" dirty="0"/>
              <a:t>— это несоответствие между пределом потребления ресурса (возможностью) и потребностью в данном ресурсе для выполнения работы. </a:t>
            </a:r>
          </a:p>
          <a:p>
            <a:pPr marL="0" indent="0">
              <a:buNone/>
            </a:pPr>
            <a:r>
              <a:rPr lang="ru-RU" dirty="0"/>
              <a:t>Методы разрешения конфликтов: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сжатие;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растяжение;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нормализация.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xmlns="" id="{5FA03A62-1D18-4D79-9DEF-C6EF2EAC2018}"/>
              </a:ext>
            </a:extLst>
          </p:cNvPr>
          <p:cNvCxnSpPr>
            <a:cxnSpLocks/>
          </p:cNvCxnSpPr>
          <p:nvPr/>
        </p:nvCxnSpPr>
        <p:spPr>
          <a:xfrm>
            <a:off x="2565640" y="2656936"/>
            <a:ext cx="2260121" cy="2242867"/>
          </a:xfrm>
          <a:prstGeom prst="bentConnector3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5800189-161E-4F48-9A77-709E0A1390D6}"/>
              </a:ext>
            </a:extLst>
          </p:cNvPr>
          <p:cNvSpPr/>
          <p:nvPr/>
        </p:nvSpPr>
        <p:spPr>
          <a:xfrm>
            <a:off x="4825761" y="2474752"/>
            <a:ext cx="6465821" cy="3693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Методы сжатия: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chemeClr val="tx1"/>
                </a:solidFill>
              </a:rPr>
              <a:t>Crashing</a:t>
            </a:r>
            <a:r>
              <a:rPr lang="ru-RU" sz="2000" dirty="0">
                <a:solidFill>
                  <a:schemeClr val="tx1"/>
                </a:solidFill>
              </a:rPr>
              <a:t> - привлечение дополнительных ресурсов для ускорения выполнения работ, находящихся на критическом пути (покупка дополнительных ресурсов; работа во внеурочное время; перераспределение ресурсов с задач, не находящихся на критическом пути); 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Fast </a:t>
            </a:r>
            <a:r>
              <a:rPr lang="ru-RU" sz="2000" dirty="0" err="1">
                <a:solidFill>
                  <a:schemeClr val="tx1"/>
                </a:solidFill>
              </a:rPr>
              <a:t>Tracking</a:t>
            </a:r>
            <a:r>
              <a:rPr lang="ru-RU" sz="2000" dirty="0">
                <a:solidFill>
                  <a:schemeClr val="tx1"/>
                </a:solidFill>
              </a:rPr>
              <a:t> — параллельное выполнение фаз или работ проекта, которые в обычной практике выполняются последовательно.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3CA474C-7373-4F14-B463-2DA16069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5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24A50B-A6EF-45CD-B4E5-672841EF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674" y="1761688"/>
            <a:ext cx="10161917" cy="4949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Управление стоимостью проекта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08F17A6-3AF3-4FF0-84E5-E7241642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82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E07EEC-47C3-40B2-AE1E-B9B43040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98" y="773975"/>
            <a:ext cx="10094803" cy="4936712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5C6A61-42E6-4825-B10E-85B14000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6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C1AD43-5D7F-4776-B649-EE671D499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013358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План лекции:</a:t>
            </a:r>
          </a:p>
          <a:p>
            <a:pPr marL="514350" indent="-514350">
              <a:buAutoNum type="arabicPeriod"/>
            </a:pPr>
            <a:r>
              <a:rPr lang="ru-RU" sz="31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Управление временем проекта</a:t>
            </a:r>
          </a:p>
          <a:p>
            <a:pPr marL="514350" indent="-514350">
              <a:buAutoNum type="arabicPeriod"/>
            </a:pPr>
            <a:r>
              <a:rPr lang="ru-RU" sz="31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Управление стоимостью проекта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DA846C9-2836-4BC6-89E5-1EF41283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13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CB2234-EB5F-4519-B8E2-07B1E177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664" y="879893"/>
            <a:ext cx="10110159" cy="521035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Стоимостная оценка </a:t>
            </a:r>
            <a:r>
              <a:rPr lang="ru-RU" dirty="0"/>
              <a:t>(Cost </a:t>
            </a:r>
            <a:r>
              <a:rPr lang="ru-RU" dirty="0" err="1"/>
              <a:t>Estimating</a:t>
            </a:r>
            <a:r>
              <a:rPr lang="ru-RU" dirty="0"/>
              <a:t>) - определение стоимости ресурсов, необходимых для выполнения операций (задач целевой структуры) проекта: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оборудования (покупки или аренды);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приспособлений (устройств и производственных мощностей);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рабочего труда (штатного персонала и контрактников);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расходных материалов (канцелярских товаров и др.);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сырья и материалов;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обучения, семинаров, конференций;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субконтрактов;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транспортных расходов.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BA9A8B2-D5A0-4BD6-85E2-A0185600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4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001E3A-4F00-4B34-A173-5F8AEC0E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81" y="189781"/>
            <a:ext cx="7132010" cy="6540961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9D8BFB-04C9-4BAF-84FA-2E48469E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84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9702E5-9E66-4781-BE15-A811F403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76377"/>
            <a:ext cx="9729157" cy="5089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/>
              <a:t>Методы и средства оценки стоимостей ресурсов: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/>
              <a:t>оценка по аналогам </a:t>
            </a:r>
            <a:r>
              <a:rPr lang="ru-RU" dirty="0"/>
              <a:t>- по аналогии с прошлыми похожими проектами или работами;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/>
              <a:t>определение ставок стоимости ресурсов </a:t>
            </a:r>
            <a:r>
              <a:rPr lang="ru-RU" dirty="0"/>
              <a:t>- оценка по параметрам проекта (стоимость 1 часа работы + стоимость единицы материала);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/>
              <a:t>оценка «снизу-вверх» </a:t>
            </a:r>
            <a:r>
              <a:rPr lang="ru-RU" dirty="0"/>
              <a:t>- оценка стоимости отдельных работ, затем пакетов работ и т. д.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76856B-1F66-4EFA-B35E-BB85773B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23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14BC6F-D3FB-4FE3-AB3C-B08933627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79894"/>
            <a:ext cx="9601196" cy="499597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Бюджет </a:t>
            </a:r>
            <a:r>
              <a:rPr lang="ru-RU" dirty="0"/>
              <a:t>- это директивный документ, представляющий собой реестр планируемых расходов и доходов с распределением по статьям на соответствующий период времени. </a:t>
            </a:r>
            <a:r>
              <a:rPr lang="ru-RU" dirty="0" smtClean="0"/>
              <a:t>Бюджет </a:t>
            </a:r>
            <a:r>
              <a:rPr lang="ru-RU" dirty="0"/>
              <a:t>- документ, определяющий ресурсные ограничения проекта.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предварительные (оценочные);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утвержденные (официальные);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текущие (корректируемые);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фактические.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ADF6BC24-8C30-4AA8-8BD9-BE8A4589A5E4}"/>
              </a:ext>
            </a:extLst>
          </p:cNvPr>
          <p:cNvSpPr/>
          <p:nvPr/>
        </p:nvSpPr>
        <p:spPr>
          <a:xfrm>
            <a:off x="5607170" y="2432649"/>
            <a:ext cx="966158" cy="996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FFB596-9212-45CE-8414-B3758CC0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0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110F63-B98F-4904-9CCB-1B8FCF9C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99" y="672860"/>
            <a:ext cx="10867844" cy="10179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/>
              <a:t>Сущность бюджетирования -</a:t>
            </a:r>
            <a:r>
              <a:rPr lang="ru-RU" dirty="0"/>
              <a:t> это планирование стоимости проекта, т. е. определенного плана затрат: когда, сколько и за что будут выплачены и получены деньги.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6BC5FD-6440-4EDD-8A69-734C27C48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2" y="1690777"/>
            <a:ext cx="4781725" cy="46314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A2FA81-7413-4369-BC99-4918C2581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408" y="2467630"/>
            <a:ext cx="5576735" cy="2880456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704F32F-17F6-4B52-9CD6-C7EE29A3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53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4D6BC1-DCF8-4B43-9496-975842106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92" y="762637"/>
            <a:ext cx="10574546" cy="5206841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Контроль стоимости включает в себя следующие процедуры: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установление фактической стоимости проекта;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сравнение фактической стоимости с плановой;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прогноз будущей общей стоимости проекта.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87F1721D-87DE-4D6A-9427-F6CEA1548BB3}"/>
              </a:ext>
            </a:extLst>
          </p:cNvPr>
          <p:cNvSpPr/>
          <p:nvPr/>
        </p:nvSpPr>
        <p:spPr>
          <a:xfrm>
            <a:off x="3019245" y="2760453"/>
            <a:ext cx="138023" cy="7936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BA76E1C4-D5C6-47E6-9835-59929739FBA1}"/>
              </a:ext>
            </a:extLst>
          </p:cNvPr>
          <p:cNvSpPr/>
          <p:nvPr/>
        </p:nvSpPr>
        <p:spPr>
          <a:xfrm>
            <a:off x="6849374" y="2760453"/>
            <a:ext cx="138023" cy="7936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40F09BF-1773-4524-8264-99F24CB52F7C}"/>
              </a:ext>
            </a:extLst>
          </p:cNvPr>
          <p:cNvSpPr/>
          <p:nvPr/>
        </p:nvSpPr>
        <p:spPr>
          <a:xfrm>
            <a:off x="1759788" y="3554083"/>
            <a:ext cx="2656936" cy="5865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традиционный метод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A75C98A-70D0-4762-9529-877D9F783F52}"/>
              </a:ext>
            </a:extLst>
          </p:cNvPr>
          <p:cNvSpPr/>
          <p:nvPr/>
        </p:nvSpPr>
        <p:spPr>
          <a:xfrm>
            <a:off x="5766462" y="3554083"/>
            <a:ext cx="2656936" cy="5865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метод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освоенного объема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43DA88E-10E0-40D9-980C-2243DEF8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20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9C4328-F9A9-4DD7-8992-FBA044101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86" y="728131"/>
            <a:ext cx="10367512" cy="5051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Традиционный метод и его показатели: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Planned</a:t>
            </a:r>
            <a:r>
              <a:rPr lang="ru-RU" dirty="0"/>
              <a:t> Value (PV) - плановый объем, плановая стоимость запланированных работ.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</a:t>
            </a:r>
            <a:r>
              <a:rPr lang="en-US" dirty="0" err="1"/>
              <a:t>лановые</a:t>
            </a:r>
            <a:r>
              <a:rPr lang="en-US" dirty="0"/>
              <a:t> </a:t>
            </a:r>
            <a:r>
              <a:rPr lang="en-US" dirty="0" err="1"/>
              <a:t>бюджетные</a:t>
            </a:r>
            <a:r>
              <a:rPr lang="en-US" dirty="0"/>
              <a:t> </a:t>
            </a:r>
            <a:r>
              <a:rPr lang="en-US" dirty="0" err="1"/>
              <a:t>затраты</a:t>
            </a:r>
            <a:r>
              <a:rPr lang="en-US" dirty="0"/>
              <a:t>: BCWS (Budgeted cost of work</a:t>
            </a:r>
            <a:r>
              <a:rPr lang="ru-RU" dirty="0"/>
              <a:t> </a:t>
            </a:r>
            <a:r>
              <a:rPr lang="en-US" dirty="0"/>
              <a:t>scheduled).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ACWP (</a:t>
            </a:r>
            <a:r>
              <a:rPr lang="ru-RU" dirty="0" err="1"/>
              <a:t>Actual</a:t>
            </a:r>
            <a:r>
              <a:rPr lang="ru-RU" dirty="0"/>
              <a:t> </a:t>
            </a:r>
            <a:r>
              <a:rPr lang="ru-RU" dirty="0" err="1"/>
              <a:t>cost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work</a:t>
            </a:r>
            <a:r>
              <a:rPr lang="ru-RU" dirty="0"/>
              <a:t> </a:t>
            </a:r>
            <a:r>
              <a:rPr lang="ru-RU" dirty="0" err="1"/>
              <a:t>performed</a:t>
            </a:r>
            <a:r>
              <a:rPr lang="ru-RU" dirty="0"/>
              <a:t>) - фактическая стоимость выполненных работ, сумма средств, фактически потраченная на выполнение работ до фиксированной даты, не зависящая от бюджетных плановых показателей.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Перерасход или экономия средств: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288280-8559-4129-8F66-BD595206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000" y="4843910"/>
            <a:ext cx="4275097" cy="600435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FE53BD-F97F-4EBD-A319-23155172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73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D12198-A3D6-4328-A11D-208E4FC36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862642"/>
            <a:ext cx="10179169" cy="501322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Метод освоенного объема и его показатели:</a:t>
            </a:r>
          </a:p>
          <a:p>
            <a:pPr marL="0" indent="0">
              <a:buNone/>
            </a:pPr>
            <a:r>
              <a:rPr lang="ru-RU" dirty="0"/>
              <a:t>Анализ достигнутого объема (</a:t>
            </a:r>
            <a:r>
              <a:rPr lang="ru-RU" dirty="0" err="1"/>
              <a:t>Earned</a:t>
            </a:r>
            <a:r>
              <a:rPr lang="ru-RU" dirty="0"/>
              <a:t> Value Analysis).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/>
              <a:t>К двум </a:t>
            </a:r>
            <a:r>
              <a:rPr lang="ru-RU" dirty="0"/>
              <a:t>определенным в традиционном методе показателям прибавляется </a:t>
            </a:r>
            <a:r>
              <a:rPr lang="ru-RU" b="1" i="1" dirty="0"/>
              <a:t>третий</a:t>
            </a:r>
            <a:r>
              <a:rPr lang="ru-RU" dirty="0"/>
              <a:t> - бюджетная стоимость фактически выполненных работ </a:t>
            </a:r>
            <a:r>
              <a:rPr lang="ru-RU" dirty="0" err="1"/>
              <a:t>Earned</a:t>
            </a:r>
            <a:r>
              <a:rPr lang="ru-RU" dirty="0"/>
              <a:t> Value (EV) или </a:t>
            </a:r>
            <a:r>
              <a:rPr lang="ru-RU" dirty="0" err="1"/>
              <a:t>вCWP</a:t>
            </a:r>
            <a:r>
              <a:rPr lang="ru-RU" dirty="0"/>
              <a:t> (</a:t>
            </a:r>
            <a:r>
              <a:rPr lang="ru-RU" dirty="0" err="1"/>
              <a:t>вudgeted</a:t>
            </a:r>
            <a:r>
              <a:rPr lang="ru-RU" dirty="0"/>
              <a:t> </a:t>
            </a:r>
            <a:r>
              <a:rPr lang="ru-RU" dirty="0" err="1"/>
              <a:t>cost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work</a:t>
            </a:r>
            <a:r>
              <a:rPr lang="ru-RU" dirty="0"/>
              <a:t> </a:t>
            </a:r>
            <a:r>
              <a:rPr lang="ru-RU" dirty="0" err="1"/>
              <a:t>performed</a:t>
            </a:r>
            <a:r>
              <a:rPr lang="ru-RU" dirty="0"/>
              <a:t>) — освоенный объем, плановая стоимость выполненных работ.</a:t>
            </a:r>
          </a:p>
          <a:p>
            <a:pPr marL="0" indent="0" algn="ctr">
              <a:buNone/>
            </a:pPr>
            <a:r>
              <a:rPr lang="en-US" dirty="0"/>
              <a:t>CV = ACW</a:t>
            </a:r>
            <a:r>
              <a:rPr lang="ru-RU" dirty="0"/>
              <a:t>р – </a:t>
            </a:r>
            <a:r>
              <a:rPr lang="en-US" dirty="0"/>
              <a:t>BCWS.</a:t>
            </a:r>
            <a:endParaRPr lang="ru-RU" dirty="0"/>
          </a:p>
          <a:p>
            <a:pPr marL="0" indent="0" algn="ctr">
              <a:buNone/>
            </a:pPr>
            <a:r>
              <a:rPr lang="en-US" dirty="0"/>
              <a:t>T = BCWS – BCW</a:t>
            </a:r>
            <a:r>
              <a:rPr lang="ru-RU" dirty="0"/>
              <a:t>р.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B192423-7AFC-4D2F-8536-1A59A996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12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6E5D3D-C2BE-4FC0-B48A-3CBF65F55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279" y="561333"/>
            <a:ext cx="6176513" cy="5735334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BC2388-1060-4344-97E2-5C3D617D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70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03A74E-CBA7-4184-BD37-7CB375DB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24619"/>
            <a:ext cx="9601196" cy="5151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CPI (Cost Performance Index) — </a:t>
            </a:r>
            <a:r>
              <a:rPr lang="ru-RU" dirty="0"/>
              <a:t>индекс выполнения бюджета, он определяется по формулам:</a:t>
            </a:r>
          </a:p>
          <a:p>
            <a:pPr marL="0" indent="0" algn="ctr">
              <a:buNone/>
            </a:pPr>
            <a:r>
              <a:rPr lang="en-US" dirty="0"/>
              <a:t>CP = EV – AC,</a:t>
            </a:r>
          </a:p>
          <a:p>
            <a:pPr marL="0" indent="0" algn="ctr">
              <a:buNone/>
            </a:pPr>
            <a:r>
              <a:rPr lang="en-US" dirty="0"/>
              <a:t>CPI = BCWP – ACWP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CPI</a:t>
            </a:r>
            <a:r>
              <a:rPr lang="ru-RU" dirty="0"/>
              <a:t>с (</a:t>
            </a:r>
            <a:r>
              <a:rPr lang="en-US" dirty="0"/>
              <a:t>Cumulative CPI) — </a:t>
            </a:r>
            <a:r>
              <a:rPr lang="ru-RU" dirty="0"/>
              <a:t>накопительный индекс выполнения бюджета, он определяется по формуле:</a:t>
            </a:r>
          </a:p>
          <a:p>
            <a:pPr marL="0" indent="0" algn="ctr">
              <a:buNone/>
            </a:pPr>
            <a:r>
              <a:rPr lang="en-US" dirty="0"/>
              <a:t>CPI</a:t>
            </a:r>
            <a:r>
              <a:rPr lang="ru-RU" dirty="0"/>
              <a:t>с = </a:t>
            </a:r>
            <a:r>
              <a:rPr lang="en-US" dirty="0"/>
              <a:t>EV</a:t>
            </a:r>
            <a:r>
              <a:rPr lang="ru-RU" dirty="0"/>
              <a:t>с ÷ </a:t>
            </a:r>
            <a:r>
              <a:rPr lang="en-US" dirty="0"/>
              <a:t>Acc.</a:t>
            </a:r>
          </a:p>
          <a:p>
            <a:pPr marL="0" indent="0">
              <a:buNone/>
            </a:pPr>
            <a:r>
              <a:rPr lang="en-US" dirty="0"/>
              <a:t>SPI (Schedule Performance Index) — </a:t>
            </a:r>
            <a:r>
              <a:rPr lang="ru-RU" dirty="0"/>
              <a:t>индекс выполнения календарного плана, определяется по формулам:</a:t>
            </a:r>
          </a:p>
          <a:p>
            <a:pPr marL="0" indent="0" algn="ctr">
              <a:buNone/>
            </a:pPr>
            <a:r>
              <a:rPr lang="en-US" dirty="0"/>
              <a:t>SPI = EV ÷ PV,</a:t>
            </a:r>
          </a:p>
          <a:p>
            <a:pPr marL="0" indent="0" algn="ctr">
              <a:buNone/>
            </a:pPr>
            <a:r>
              <a:rPr lang="en-US" dirty="0"/>
              <a:t>SPI = BCWP ÷ BCWS.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18ADE9B-D5F7-40F6-8E0E-6BA11CC6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4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7391B0-6381-4119-B0FB-3D05F5E0B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418245"/>
            <a:ext cx="9601196" cy="738359"/>
          </a:xfrm>
        </p:spPr>
        <p:txBody>
          <a:bodyPr/>
          <a:lstStyle/>
          <a:p>
            <a:pPr marL="0" indent="0" algn="ctr">
              <a:buNone/>
            </a:pPr>
            <a:r>
              <a:rPr kumimoji="0" lang="ru-RU" sz="31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Управление временем проекта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4B773FC-45B3-4620-9F35-1EC01E45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61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2BD57C-92A8-42DC-8E00-9CEC5A582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817" y="710878"/>
            <a:ext cx="4190998" cy="53448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BAC (Budget Completion) </a:t>
            </a: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плановая стоимость всего проекта;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ETC (Estimate to Completion) </a:t>
            </a: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оценка стоимости оставшейся части проекта;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EAC (Estimate at Completion) </a:t>
            </a:r>
            <a:r>
              <a:rPr lang="ru-RU" dirty="0"/>
              <a:t>-</a:t>
            </a:r>
            <a:r>
              <a:rPr lang="en-US" dirty="0"/>
              <a:t> </a:t>
            </a:r>
            <a:r>
              <a:rPr lang="ru-RU" dirty="0"/>
              <a:t>оценка стоимости проекта при завершении.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D3B37F-9CB1-43BD-AC5C-9B5A77CE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093" y="710878"/>
            <a:ext cx="6479004" cy="4413213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57F663-C208-4767-8B01-3287A1C3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24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09F99-C041-4DDC-B04D-8CA5470E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2" y="792351"/>
            <a:ext cx="5053639" cy="5211634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В проекте строительства дома плановая производительность -</a:t>
            </a:r>
            <a:br>
              <a:rPr lang="ru-RU" sz="2400" dirty="0"/>
            </a:br>
            <a:r>
              <a:rPr lang="ru-RU" sz="2400" dirty="0"/>
              <a:t>1 этаж в 3 недели при плановой стоимости 1-го этажа 123 250 руб.</a:t>
            </a:r>
            <a:br>
              <a:rPr lang="ru-RU" sz="2400" dirty="0"/>
            </a:br>
            <a:r>
              <a:rPr lang="ru-RU" sz="2400" dirty="0"/>
              <a:t>найти отклонение по срокам (SV) и стоимости (CV), если к концу</a:t>
            </a:r>
            <a:br>
              <a:rPr lang="ru-RU" sz="2400" dirty="0"/>
            </a:br>
            <a:r>
              <a:rPr lang="ru-RU" sz="2400" dirty="0"/>
              <a:t>3-го месяца (в месяце 4 недели) было закончено 5 этажей, а стоимость</a:t>
            </a:r>
            <a:br>
              <a:rPr lang="ru-RU" sz="2400" dirty="0"/>
            </a:br>
            <a:r>
              <a:rPr lang="ru-RU" sz="2400" dirty="0"/>
              <a:t>выполненных работ составила 630 750 руб.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737FF-CE11-4156-B1C9-5C74D21DE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536" y="792351"/>
            <a:ext cx="4800598" cy="476306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Решение:</a:t>
            </a:r>
          </a:p>
          <a:p>
            <a:r>
              <a:rPr lang="ru-RU" dirty="0"/>
              <a:t>PV = 3 · 4/3 · 123 250 = 493 000 руб.</a:t>
            </a:r>
          </a:p>
          <a:p>
            <a:endParaRPr lang="ru-RU" dirty="0"/>
          </a:p>
          <a:p>
            <a:r>
              <a:rPr lang="ru-RU" dirty="0"/>
              <a:t>TV = 5 · 123 250 = 616 250 руб.</a:t>
            </a:r>
          </a:p>
          <a:p>
            <a:r>
              <a:rPr lang="ru-RU" dirty="0"/>
              <a:t>AC = 630 750 руб.</a:t>
            </a:r>
          </a:p>
          <a:p>
            <a:r>
              <a:rPr lang="ru-RU" dirty="0"/>
              <a:t>CV = EV – AC = –14 500 руб. - перерасход средств;</a:t>
            </a:r>
          </a:p>
          <a:p>
            <a:r>
              <a:rPr lang="ru-RU" dirty="0"/>
              <a:t>SV = EV – PV = 123 250 руб. - опережение по срокам.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999605D-AEFD-4DE9-BAD4-7761478D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3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0DEB79-C6FE-45D8-B900-BD029F444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17917"/>
            <a:ext cx="9601196" cy="4857951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Управление временем </a:t>
            </a:r>
            <a:r>
              <a:rPr lang="ru-RU" dirty="0"/>
              <a:t>— одна из важнейших подсистем проекта в силу того, что наряду с затратами и результатами входит в «магический треугольник» проекта и определяет ограничения проекта по времени.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минимизация продолжительности проекта в условиях ограниченности ресурсов;</a:t>
            </a:r>
          </a:p>
          <a:p>
            <a:pPr marL="0" indent="0">
              <a:buNone/>
            </a:pPr>
            <a:r>
              <a:rPr lang="ru-RU" dirty="0"/>
              <a:t>минимизация стоимости проекта;</a:t>
            </a:r>
          </a:p>
          <a:p>
            <a:pPr marL="0" indent="0">
              <a:buNone/>
            </a:pPr>
            <a:r>
              <a:rPr lang="ru-RU" dirty="0"/>
              <a:t>равномерное распределение ресурсов.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242AFFB7-EFF6-4C2B-AFC9-36D6D34C436F}"/>
              </a:ext>
            </a:extLst>
          </p:cNvPr>
          <p:cNvSpPr/>
          <p:nvPr/>
        </p:nvSpPr>
        <p:spPr>
          <a:xfrm rot="5400000">
            <a:off x="5440032" y="2392751"/>
            <a:ext cx="834606" cy="123789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DAA673-27C5-4B66-98B1-FEDBF998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3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BB42F6-01CA-4807-86B5-62DFBA10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5" y="917913"/>
            <a:ext cx="10453775" cy="479277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Календарный план </a:t>
            </a:r>
            <a:r>
              <a:rPr lang="ru-RU" dirty="0"/>
              <a:t>— это проектно-технологические документы, устанавливающие полный перечень работ проекта, их последовательность, взаимосвязь, сроки выполнения, продолжительность, исполнителей и ресурсы, необходимые для выполнения работ.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определение продолжительности работ;</a:t>
            </a:r>
          </a:p>
          <a:p>
            <a:pPr marL="0" indent="0">
              <a:buNone/>
            </a:pPr>
            <a:r>
              <a:rPr lang="ru-RU" dirty="0"/>
              <a:t>установление взаимосвязи между работами;</a:t>
            </a:r>
          </a:p>
          <a:p>
            <a:pPr marL="0" indent="0">
              <a:buNone/>
            </a:pPr>
            <a:r>
              <a:rPr lang="ru-RU" dirty="0"/>
              <a:t>определение времени доступности всех видов ресурсов.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FE65429D-91A9-444A-BED0-FBD6892EB41F}"/>
              </a:ext>
            </a:extLst>
          </p:cNvPr>
          <p:cNvSpPr/>
          <p:nvPr/>
        </p:nvSpPr>
        <p:spPr>
          <a:xfrm>
            <a:off x="5382883" y="2501660"/>
            <a:ext cx="920151" cy="927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A3A478-8BA2-4468-AE11-77BF78C1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8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41FD18-AD8D-42AA-9D7C-AF3F9C56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664" y="897147"/>
            <a:ext cx="10110159" cy="49787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метод </a:t>
            </a:r>
            <a:r>
              <a:rPr lang="en-US" dirty="0"/>
              <a:t>Delphi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метод оценки по аналогии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количественный метод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xmlns="" id="{A7A0A5A7-01FC-4E9C-B5C2-0AE37A307DE8}"/>
              </a:ext>
            </a:extLst>
          </p:cNvPr>
          <p:cNvCxnSpPr/>
          <p:nvPr/>
        </p:nvCxnSpPr>
        <p:spPr>
          <a:xfrm>
            <a:off x="4178060" y="2122098"/>
            <a:ext cx="1777042" cy="106967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1173FB-C91D-45BA-82B9-3DC2E7B23D6C}"/>
              </a:ext>
            </a:extLst>
          </p:cNvPr>
          <p:cNvSpPr txBox="1"/>
          <p:nvPr/>
        </p:nvSpPr>
        <p:spPr>
          <a:xfrm>
            <a:off x="6096000" y="3191774"/>
            <a:ext cx="460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Трудоемкость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Количество исполнителей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Чистое время задержки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776E107-507B-42F3-A4CE-9FFAABCC06BC}"/>
              </a:ext>
            </a:extLst>
          </p:cNvPr>
          <p:cNvSpPr/>
          <p:nvPr/>
        </p:nvSpPr>
        <p:spPr>
          <a:xfrm>
            <a:off x="707365" y="4745504"/>
            <a:ext cx="10679503" cy="10696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Трудоемкость работы </a:t>
            </a:r>
            <a:r>
              <a:rPr lang="ru-RU" sz="2400" dirty="0">
                <a:solidFill>
                  <a:schemeClr val="tx1"/>
                </a:solidFill>
              </a:rPr>
              <a:t>— это время, необходимое одному человеку на выполнение данной работы. (чел./час.)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1CADF8C-631B-4B48-A361-82A4A352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1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9E52E2-6074-48B6-ACD3-B9BEE8F5C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92" y="1242204"/>
            <a:ext cx="9716566" cy="4302269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15F1A1-5FE6-4E36-8E3C-269EDE94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8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8BECFF-2506-447B-A1A5-918CD7CC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41" y="705368"/>
            <a:ext cx="8333117" cy="5447263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61C99D-E807-4F9C-B2E8-B342514E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2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16EFCF-8ECB-4749-B33D-D3BFFF57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76" y="837445"/>
            <a:ext cx="7375248" cy="5183109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D24A5EB-DAF6-4503-89EC-1DE04B9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1CF3-FF1F-46C3-B2F7-42F003ED98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56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1165</TotalTime>
  <Words>931</Words>
  <Application>Microsoft Office PowerPoint</Application>
  <PresentationFormat>Широкоэкранный</PresentationFormat>
  <Paragraphs>134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Garamond</vt:lpstr>
      <vt:lpstr>Wingdings</vt:lpstr>
      <vt:lpstr>Натуральные материалы</vt:lpstr>
      <vt:lpstr>Разработка и управление институциональными подсистемами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проекте строительства дома плановая производительность - 1 этаж в 3 недели при плановой стоимости 1-го этажа 123 250 руб. найти отклонение по срокам (SV) и стоимости (CV), если к концу 3-го месяца (в месяце 4 недели) было закончено 5 этажей, а стоимость выполненных работ составила 630 750 руб.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управление институциональными подсистемами проекта</dc:title>
  <dc:creator>Серикова Олеся Юрьевна</dc:creator>
  <cp:lastModifiedBy>Серикова Олеся Юрьевна</cp:lastModifiedBy>
  <cp:revision>16</cp:revision>
  <dcterms:created xsi:type="dcterms:W3CDTF">2024-11-20T09:50:08Z</dcterms:created>
  <dcterms:modified xsi:type="dcterms:W3CDTF">2024-11-21T06:07:10Z</dcterms:modified>
</cp:coreProperties>
</file>