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sldIdLst>
    <p:sldId id="256" r:id="rId2"/>
    <p:sldId id="257" r:id="rId3"/>
    <p:sldId id="258" r:id="rId4"/>
    <p:sldId id="259" r:id="rId5"/>
    <p:sldId id="260" r:id="rId6"/>
    <p:sldId id="307" r:id="rId7"/>
    <p:sldId id="306" r:id="rId8"/>
    <p:sldId id="261" r:id="rId9"/>
    <p:sldId id="262" r:id="rId10"/>
    <p:sldId id="289" r:id="rId11"/>
    <p:sldId id="290" r:id="rId12"/>
    <p:sldId id="263" r:id="rId13"/>
    <p:sldId id="264" r:id="rId14"/>
    <p:sldId id="291" r:id="rId15"/>
    <p:sldId id="265" r:id="rId16"/>
    <p:sldId id="266" r:id="rId17"/>
    <p:sldId id="268" r:id="rId18"/>
    <p:sldId id="272" r:id="rId19"/>
    <p:sldId id="294" r:id="rId20"/>
    <p:sldId id="292" r:id="rId21"/>
    <p:sldId id="293" r:id="rId22"/>
    <p:sldId id="267" r:id="rId23"/>
    <p:sldId id="269" r:id="rId24"/>
    <p:sldId id="295" r:id="rId25"/>
    <p:sldId id="296" r:id="rId26"/>
    <p:sldId id="297" r:id="rId27"/>
    <p:sldId id="298" r:id="rId28"/>
    <p:sldId id="271" r:id="rId29"/>
    <p:sldId id="270" r:id="rId30"/>
    <p:sldId id="273" r:id="rId31"/>
    <p:sldId id="274" r:id="rId32"/>
    <p:sldId id="275" r:id="rId33"/>
    <p:sldId id="276" r:id="rId34"/>
    <p:sldId id="277" r:id="rId35"/>
    <p:sldId id="278" r:id="rId36"/>
    <p:sldId id="299" r:id="rId37"/>
    <p:sldId id="300" r:id="rId38"/>
    <p:sldId id="301" r:id="rId39"/>
    <p:sldId id="302" r:id="rId40"/>
    <p:sldId id="279" r:id="rId41"/>
    <p:sldId id="304" r:id="rId42"/>
    <p:sldId id="303" r:id="rId43"/>
    <p:sldId id="280" r:id="rId44"/>
    <p:sldId id="281" r:id="rId45"/>
    <p:sldId id="310" r:id="rId46"/>
    <p:sldId id="308" r:id="rId47"/>
    <p:sldId id="282" r:id="rId48"/>
    <p:sldId id="305" r:id="rId49"/>
    <p:sldId id="283" r:id="rId50"/>
    <p:sldId id="284" r:id="rId51"/>
    <p:sldId id="285" r:id="rId52"/>
    <p:sldId id="286" r:id="rId53"/>
    <p:sldId id="287" r:id="rId54"/>
    <p:sldId id="288" r:id="rId5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9" d="100"/>
          <a:sy n="59" d="100"/>
        </p:scale>
        <p:origin x="-773" y="-835"/>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5E0952-B444-4BB2-AC68-1C4D91D77012}" type="datetimeFigureOut">
              <a:rPr lang="ru-RU" smtClean="0"/>
              <a:t>01.04.2023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BF9998-09E1-4CD1-BEF8-8B0AA2040D54}" type="slidenum">
              <a:rPr lang="ru-RU" smtClean="0"/>
              <a:t>‹#›</a:t>
            </a:fld>
            <a:endParaRPr lang="ru-RU"/>
          </a:p>
        </p:txBody>
      </p:sp>
    </p:spTree>
    <p:extLst>
      <p:ext uri="{BB962C8B-B14F-4D97-AF65-F5344CB8AC3E}">
        <p14:creationId xmlns:p14="http://schemas.microsoft.com/office/powerpoint/2010/main" val="588938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A5E2BC6-DF11-4805-BE64-D220AB8AEE4D}" type="datetime1">
              <a:rPr lang="ru-RU" smtClean="0"/>
              <a:t>01.04.2023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F3F7AEE-DEEB-4E89-8C15-6708EB199F36}" type="datetime1">
              <a:rPr lang="ru-RU" smtClean="0"/>
              <a:t>01.04.2023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EF68FCD-685C-4323-A2ED-CD8B5CE42E8E}" type="datetime1">
              <a:rPr lang="ru-RU" smtClean="0"/>
              <a:t>01.04.2023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2077E60-EDF0-4941-BEAF-A1DED541FC41}" type="datetime1">
              <a:rPr lang="ru-RU" smtClean="0"/>
              <a:t>01.04.2023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8EA15CA-D944-44F0-B9EA-A8D12DA90BCD}" type="datetime1">
              <a:rPr lang="ru-RU" smtClean="0"/>
              <a:t>01.04.2023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9B74E8B-9AE0-4087-AB95-ECD7D3493660}" type="datetime1">
              <a:rPr lang="ru-RU" smtClean="0"/>
              <a:t>01.04.2023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783CFBF-A47E-45F7-BA7A-601B761CEFBD}" type="datetime1">
              <a:rPr lang="ru-RU" smtClean="0"/>
              <a:t>01.04.2023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2F4A5F7-940C-4CEE-AEAD-49E2A1FBA930}" type="datetime1">
              <a:rPr lang="ru-RU" smtClean="0"/>
              <a:t>01.04.2023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BD65F9F-1381-4A74-B3E8-21B4744D81AC}" type="datetime1">
              <a:rPr lang="ru-RU" smtClean="0"/>
              <a:t>01.04.2023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3404C97-B078-4DE6-BAF3-C44E5D524287}" type="datetime1">
              <a:rPr lang="ru-RU" smtClean="0"/>
              <a:t>01.04.2023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FC4EAFE-4C1F-4A0C-8B61-2E1E2C3D83EA}" type="datetime1">
              <a:rPr lang="ru-RU" smtClean="0"/>
              <a:t>01.04.2023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3EA741-0610-4BAE-8337-DBB81A77F5B9}" type="datetime1">
              <a:rPr lang="ru-RU" smtClean="0"/>
              <a:t>01.04.2023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a:t>ЛЕКЦИЯ 4. ПЛАНИРОВАНИЕ РАБОТЫ </a:t>
            </a:r>
            <a:r>
              <a:rPr lang="ru-RU" dirty="0" smtClean="0"/>
              <a:t>С ПЕРСОНАЛОМ </a:t>
            </a:r>
            <a:r>
              <a:rPr lang="ru-RU" dirty="0"/>
              <a:t>И ТЕХНОЛОГИЯ </a:t>
            </a:r>
            <a:r>
              <a:rPr lang="ru-RU"/>
              <a:t>УПРАВЛЕНИЯ </a:t>
            </a:r>
            <a:r>
              <a:rPr lang="ru-RU" smtClean="0"/>
              <a:t>ИМ (3)</a:t>
            </a:r>
            <a:r>
              <a:rPr lang="ru-RU" dirty="0"/>
              <a:t/>
            </a:r>
            <a:br>
              <a:rPr lang="ru-RU" dirty="0"/>
            </a:br>
            <a:endParaRPr lang="ru-RU" dirty="0"/>
          </a:p>
        </p:txBody>
      </p:sp>
      <p:sp>
        <p:nvSpPr>
          <p:cNvPr id="3" name="Подзаголовок 2"/>
          <p:cNvSpPr>
            <a:spLocks noGrp="1"/>
          </p:cNvSpPr>
          <p:nvPr>
            <p:ph type="subTitle" idx="1"/>
          </p:nvPr>
        </p:nvSpPr>
        <p:spPr>
          <a:xfrm>
            <a:off x="611560" y="3886200"/>
            <a:ext cx="7992888" cy="2279104"/>
          </a:xfrm>
        </p:spPr>
        <p:txBody>
          <a:bodyPr>
            <a:normAutofit fontScale="62500" lnSpcReduction="20000"/>
          </a:bodyPr>
          <a:lstStyle/>
          <a:p>
            <a:pPr marL="266700" indent="-266700" algn="l"/>
            <a:r>
              <a:rPr lang="ru-RU" dirty="0" smtClean="0"/>
              <a:t>1</a:t>
            </a:r>
            <a:r>
              <a:rPr lang="ru-RU" dirty="0"/>
              <a:t>. Кадровая политика </a:t>
            </a:r>
            <a:r>
              <a:rPr lang="ru-RU" dirty="0" smtClean="0"/>
              <a:t>организации.</a:t>
            </a:r>
            <a:endParaRPr lang="ru-RU" dirty="0"/>
          </a:p>
          <a:p>
            <a:pPr marL="266700" indent="-266700" algn="l"/>
            <a:r>
              <a:rPr lang="ru-RU" dirty="0"/>
              <a:t>2. Основы кадрового планирования в организации. Показатели кадрового планирования.</a:t>
            </a:r>
          </a:p>
          <a:p>
            <a:pPr marL="266700" indent="-266700" algn="l"/>
            <a:r>
              <a:rPr lang="ru-RU" dirty="0"/>
              <a:t>3. Инструменты кадрового планирования.</a:t>
            </a:r>
          </a:p>
          <a:p>
            <a:pPr marL="266700" indent="-266700" algn="l"/>
            <a:r>
              <a:rPr lang="ru-RU" dirty="0"/>
              <a:t>4. Технология управления персоналом организация: наем, отбор и прием персонала</a:t>
            </a:r>
            <a:r>
              <a:rPr lang="ru-RU" dirty="0" smtClean="0"/>
              <a:t>.</a:t>
            </a:r>
          </a:p>
          <a:p>
            <a:pPr marL="266700" indent="-266700" algn="l"/>
            <a:r>
              <a:rPr lang="ru-RU" dirty="0"/>
              <a:t>5. Социализация, профориентация и трудовая адаптация </a:t>
            </a:r>
            <a:r>
              <a:rPr lang="ru-RU" dirty="0" smtClean="0"/>
              <a:t>персонала.</a:t>
            </a:r>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1</a:t>
            </a:fld>
            <a:endParaRPr lang="ru-RU"/>
          </a:p>
        </p:txBody>
      </p:sp>
    </p:spTree>
    <p:extLst>
      <p:ext uri="{BB962C8B-B14F-4D97-AF65-F5344CB8AC3E}">
        <p14:creationId xmlns:p14="http://schemas.microsoft.com/office/powerpoint/2010/main" val="2854791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dirty="0" smtClean="0"/>
              <a:t>(продолжение)</a:t>
            </a:r>
            <a:endParaRPr lang="ru-RU" sz="3200" dirty="0"/>
          </a:p>
        </p:txBody>
      </p:sp>
      <p:graphicFrame>
        <p:nvGraphicFramePr>
          <p:cNvPr id="6" name="Объект 5"/>
          <p:cNvGraphicFramePr>
            <a:graphicFrameLocks noGrp="1"/>
          </p:cNvGraphicFramePr>
          <p:nvPr>
            <p:ph idx="1"/>
            <p:extLst>
              <p:ext uri="{D42A27DB-BD31-4B8C-83A1-F6EECF244321}">
                <p14:modId xmlns:p14="http://schemas.microsoft.com/office/powerpoint/2010/main" val="3410227768"/>
              </p:ext>
            </p:extLst>
          </p:nvPr>
        </p:nvGraphicFramePr>
        <p:xfrm>
          <a:off x="457200" y="1600200"/>
          <a:ext cx="8229600" cy="3418840"/>
        </p:xfrm>
        <a:graphic>
          <a:graphicData uri="http://schemas.openxmlformats.org/drawingml/2006/table">
            <a:tbl>
              <a:tblPr firstRow="1" bandRow="1">
                <a:tableStyleId>{5C22544A-7EE6-4342-B048-85BDC9FD1C3A}</a:tableStyleId>
              </a:tblPr>
              <a:tblGrid>
                <a:gridCol w="946448"/>
                <a:gridCol w="2160240"/>
                <a:gridCol w="2664296"/>
                <a:gridCol w="2458616"/>
              </a:tblGrid>
              <a:tr h="370840">
                <a:tc rowSpan="2">
                  <a:txBody>
                    <a:bodyPr/>
                    <a:lstStyle/>
                    <a:p>
                      <a:pPr algn="ctr"/>
                      <a:r>
                        <a:rPr lang="ru-RU" sz="1300" dirty="0" smtClean="0"/>
                        <a:t>Тип</a:t>
                      </a:r>
                    </a:p>
                    <a:p>
                      <a:pPr algn="ctr"/>
                      <a:r>
                        <a:rPr lang="ru-RU" sz="1300" dirty="0" smtClean="0"/>
                        <a:t>стратегии</a:t>
                      </a:r>
                    </a:p>
                    <a:p>
                      <a:pPr algn="ctr"/>
                      <a:r>
                        <a:rPr lang="ru-RU" sz="1300" dirty="0" smtClean="0"/>
                        <a:t>организации</a:t>
                      </a:r>
                      <a:endParaRPr lang="ru-RU" sz="1300" dirty="0"/>
                    </a:p>
                  </a:txBody>
                  <a:tcPr/>
                </a:tc>
                <a:tc gridSpan="3">
                  <a:txBody>
                    <a:bodyPr/>
                    <a:lstStyle/>
                    <a:p>
                      <a:pPr algn="ctr"/>
                      <a:r>
                        <a:rPr lang="ru-RU" sz="1300" dirty="0" smtClean="0"/>
                        <a:t>Уровень планирования</a:t>
                      </a:r>
                    </a:p>
                  </a:txBody>
                  <a:tcPr/>
                </a:tc>
                <a:tc hMerge="1">
                  <a:txBody>
                    <a:bodyPr/>
                    <a:lstStyle/>
                    <a:p>
                      <a:endParaRPr lang="ru-RU"/>
                    </a:p>
                  </a:txBody>
                  <a:tcPr/>
                </a:tc>
                <a:tc hMerge="1">
                  <a:txBody>
                    <a:bodyPr/>
                    <a:lstStyle/>
                    <a:p>
                      <a:endParaRPr lang="ru-RU"/>
                    </a:p>
                  </a:txBody>
                  <a:tcPr/>
                </a:tc>
              </a:tr>
              <a:tr h="370840">
                <a:tc vMerge="1">
                  <a:txBody>
                    <a:bodyPr/>
                    <a:lstStyle/>
                    <a:p>
                      <a:endParaRPr lang="ru-RU" dirty="0"/>
                    </a:p>
                  </a:txBody>
                  <a:tcPr/>
                </a:tc>
                <a:tc>
                  <a:txBody>
                    <a:bodyPr/>
                    <a:lstStyle/>
                    <a:p>
                      <a:pPr algn="ctr"/>
                      <a:r>
                        <a:rPr lang="ru-RU" sz="1300" dirty="0" smtClean="0"/>
                        <a:t>долгосрочный</a:t>
                      </a:r>
                    </a:p>
                    <a:p>
                      <a:pPr algn="ctr"/>
                      <a:r>
                        <a:rPr lang="ru-RU" sz="1300" dirty="0" smtClean="0"/>
                        <a:t>(стратегический)</a:t>
                      </a:r>
                    </a:p>
                  </a:txBody>
                  <a:tcPr/>
                </a:tc>
                <a:tc>
                  <a:txBody>
                    <a:bodyPr/>
                    <a:lstStyle/>
                    <a:p>
                      <a:pPr algn="ctr"/>
                      <a:r>
                        <a:rPr lang="ru-RU" sz="1300" dirty="0" smtClean="0"/>
                        <a:t>среднесрочный</a:t>
                      </a:r>
                    </a:p>
                    <a:p>
                      <a:pPr algn="ctr"/>
                      <a:r>
                        <a:rPr lang="ru-RU" sz="1300" dirty="0" smtClean="0"/>
                        <a:t>(управленческий)</a:t>
                      </a:r>
                    </a:p>
                  </a:txBody>
                  <a:tcPr/>
                </a:tc>
                <a:tc>
                  <a:txBody>
                    <a:bodyPr/>
                    <a:lstStyle/>
                    <a:p>
                      <a:pPr algn="ctr"/>
                      <a:r>
                        <a:rPr lang="ru-RU" sz="1300" dirty="0" smtClean="0"/>
                        <a:t>краткосрочный</a:t>
                      </a:r>
                    </a:p>
                    <a:p>
                      <a:pPr algn="ctr"/>
                      <a:r>
                        <a:rPr lang="ru-RU" sz="1300" dirty="0" smtClean="0"/>
                        <a:t>(оперативный)</a:t>
                      </a:r>
                    </a:p>
                  </a:txBody>
                  <a:tcPr/>
                </a:tc>
              </a:tr>
              <a:tr h="370840">
                <a:tc gridSpan="4">
                  <a:txBody>
                    <a:bodyPr/>
                    <a:lstStyle/>
                    <a:p>
                      <a:pPr algn="ctr"/>
                      <a:r>
                        <a:rPr lang="ru-RU" sz="1300" b="1" dirty="0" smtClean="0">
                          <a:solidFill>
                            <a:srgbClr val="FF0000"/>
                          </a:solidFill>
                        </a:rPr>
                        <a:t>Закрытая кадровая политика </a:t>
                      </a:r>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70840">
                <a:tc>
                  <a:txBody>
                    <a:bodyPr/>
                    <a:lstStyle/>
                    <a:p>
                      <a:r>
                        <a:rPr lang="ru-RU" sz="1300" dirty="0" smtClean="0"/>
                        <a:t>Предпринимательская</a:t>
                      </a:r>
                    </a:p>
                  </a:txBody>
                  <a:tcPr/>
                </a:tc>
                <a:tc>
                  <a:txBody>
                    <a:bodyPr/>
                    <a:lstStyle/>
                    <a:p>
                      <a:r>
                        <a:rPr lang="ru-RU" sz="1300" dirty="0" smtClean="0"/>
                        <a:t>Создание собственных</a:t>
                      </a:r>
                    </a:p>
                    <a:p>
                      <a:r>
                        <a:rPr lang="ru-RU" sz="1300" dirty="0" smtClean="0"/>
                        <a:t>(фирменных) институтов</a:t>
                      </a:r>
                    </a:p>
                  </a:txBody>
                  <a:tcPr/>
                </a:tc>
                <a:tc>
                  <a:txBody>
                    <a:bodyPr/>
                    <a:lstStyle/>
                    <a:p>
                      <a:r>
                        <a:rPr lang="ru-RU" sz="1300" dirty="0" smtClean="0"/>
                        <a:t>Поиск перспективных студентов, выплата стипендий, стажировка</a:t>
                      </a:r>
                    </a:p>
                    <a:p>
                      <a:r>
                        <a:rPr lang="ru-RU" sz="1300" dirty="0" smtClean="0"/>
                        <a:t>на предприятии</a:t>
                      </a:r>
                    </a:p>
                  </a:txBody>
                  <a:tcPr/>
                </a:tc>
                <a:tc>
                  <a:txBody>
                    <a:bodyPr/>
                    <a:lstStyle/>
                    <a:p>
                      <a:r>
                        <a:rPr lang="ru-RU" sz="1300" dirty="0" smtClean="0"/>
                        <a:t>Привлечение друзей,</a:t>
                      </a:r>
                    </a:p>
                    <a:p>
                      <a:r>
                        <a:rPr lang="ru-RU" sz="1300" dirty="0" smtClean="0"/>
                        <a:t>родственников и знакомых </a:t>
                      </a:r>
                    </a:p>
                  </a:txBody>
                  <a:tcPr/>
                </a:tc>
              </a:tr>
              <a:tr h="370840">
                <a:tc>
                  <a:txBody>
                    <a:bodyPr/>
                    <a:lstStyle/>
                    <a:p>
                      <a:r>
                        <a:rPr lang="ru-RU" sz="1300" dirty="0" smtClean="0"/>
                        <a:t>Динамического роста</a:t>
                      </a:r>
                    </a:p>
                  </a:txBody>
                  <a:tcPr/>
                </a:tc>
                <a:tc>
                  <a:txBody>
                    <a:bodyPr/>
                    <a:lstStyle/>
                    <a:p>
                      <a:r>
                        <a:rPr lang="ru-RU" sz="1300" dirty="0" smtClean="0"/>
                        <a:t>Планирование карьеры.</a:t>
                      </a:r>
                    </a:p>
                    <a:p>
                      <a:r>
                        <a:rPr lang="ru-RU" sz="1300" dirty="0" smtClean="0"/>
                        <a:t>Разработка нетрадиционных</a:t>
                      </a:r>
                    </a:p>
                    <a:p>
                      <a:r>
                        <a:rPr lang="ru-RU" sz="1300" dirty="0" smtClean="0"/>
                        <a:t>способов найма</a:t>
                      </a:r>
                    </a:p>
                  </a:txBody>
                  <a:tcPr/>
                </a:tc>
                <a:tc>
                  <a:txBody>
                    <a:bodyPr/>
                    <a:lstStyle/>
                    <a:p>
                      <a:r>
                        <a:rPr lang="ru-RU" sz="1300" dirty="0" smtClean="0"/>
                        <a:t>Проведение внутрифирменных</a:t>
                      </a:r>
                    </a:p>
                    <a:p>
                      <a:r>
                        <a:rPr lang="ru-RU" sz="1300" dirty="0" smtClean="0"/>
                        <a:t>программ обучения с учетом личных потребностей в обучении. Разработка программ стимулирования труда в зависимости от вклада и выслуги лет </a:t>
                      </a:r>
                    </a:p>
                  </a:txBody>
                  <a:tcPr/>
                </a:tc>
                <a:tc>
                  <a:txBody>
                    <a:bodyPr/>
                    <a:lstStyle/>
                    <a:p>
                      <a:r>
                        <a:rPr lang="ru-RU" sz="1300" dirty="0" smtClean="0"/>
                        <a:t>Набор сотрудников с высоким потенциалом и способностью к</a:t>
                      </a:r>
                    </a:p>
                    <a:p>
                      <a:r>
                        <a:rPr lang="ru-RU" sz="1300" dirty="0" smtClean="0"/>
                        <a:t>обучению. Проведение программ адаптации персонала</a:t>
                      </a:r>
                    </a:p>
                  </a:txBody>
                  <a:tcPr/>
                </a:tc>
              </a:tr>
            </a:tbl>
          </a:graphicData>
        </a:graphic>
      </p:graphicFrame>
      <p:sp>
        <p:nvSpPr>
          <p:cNvPr id="5" name="Номер слайда 4"/>
          <p:cNvSpPr>
            <a:spLocks noGrp="1"/>
          </p:cNvSpPr>
          <p:nvPr>
            <p:ph type="sldNum" sz="quarter" idx="12"/>
          </p:nvPr>
        </p:nvSpPr>
        <p:spPr/>
        <p:txBody>
          <a:bodyPr/>
          <a:lstStyle/>
          <a:p>
            <a:fld id="{B19B0651-EE4F-4900-A07F-96A6BFA9D0F0}" type="slidenum">
              <a:rPr lang="ru-RU" smtClean="0"/>
              <a:t>10</a:t>
            </a:fld>
            <a:endParaRPr lang="ru-RU"/>
          </a:p>
        </p:txBody>
      </p:sp>
    </p:spTree>
    <p:extLst>
      <p:ext uri="{BB962C8B-B14F-4D97-AF65-F5344CB8AC3E}">
        <p14:creationId xmlns:p14="http://schemas.microsoft.com/office/powerpoint/2010/main" val="1324867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60648"/>
            <a:ext cx="8229600" cy="868958"/>
          </a:xfrm>
        </p:spPr>
        <p:txBody>
          <a:bodyPr>
            <a:normAutofit/>
          </a:bodyPr>
          <a:lstStyle/>
          <a:p>
            <a:r>
              <a:rPr lang="ru-RU" sz="3200" dirty="0" smtClean="0"/>
              <a:t>(продолжение)</a:t>
            </a:r>
            <a:endParaRPr lang="ru-RU" sz="3200" dirty="0"/>
          </a:p>
        </p:txBody>
      </p:sp>
      <p:graphicFrame>
        <p:nvGraphicFramePr>
          <p:cNvPr id="6" name="Объект 5"/>
          <p:cNvGraphicFramePr>
            <a:graphicFrameLocks noGrp="1"/>
          </p:cNvGraphicFramePr>
          <p:nvPr>
            <p:ph idx="1"/>
            <p:extLst>
              <p:ext uri="{D42A27DB-BD31-4B8C-83A1-F6EECF244321}">
                <p14:modId xmlns:p14="http://schemas.microsoft.com/office/powerpoint/2010/main" val="4219620774"/>
              </p:ext>
            </p:extLst>
          </p:nvPr>
        </p:nvGraphicFramePr>
        <p:xfrm>
          <a:off x="395536" y="1124744"/>
          <a:ext cx="8229600" cy="4445000"/>
        </p:xfrm>
        <a:graphic>
          <a:graphicData uri="http://schemas.openxmlformats.org/drawingml/2006/table">
            <a:tbl>
              <a:tblPr firstRow="1" bandRow="1">
                <a:tableStyleId>{5C22544A-7EE6-4342-B048-85BDC9FD1C3A}</a:tableStyleId>
              </a:tblPr>
              <a:tblGrid>
                <a:gridCol w="1080120"/>
                <a:gridCol w="1944216"/>
                <a:gridCol w="2160240"/>
                <a:gridCol w="3045024"/>
              </a:tblGrid>
              <a:tr h="370840">
                <a:tc rowSpan="2">
                  <a:txBody>
                    <a:bodyPr/>
                    <a:lstStyle/>
                    <a:p>
                      <a:pPr algn="ctr"/>
                      <a:r>
                        <a:rPr lang="ru-RU" sz="1200" dirty="0" smtClean="0"/>
                        <a:t>Тип</a:t>
                      </a:r>
                    </a:p>
                    <a:p>
                      <a:pPr algn="ctr"/>
                      <a:r>
                        <a:rPr lang="ru-RU" sz="1200" dirty="0" smtClean="0"/>
                        <a:t>стратегии</a:t>
                      </a:r>
                    </a:p>
                    <a:p>
                      <a:pPr algn="ctr"/>
                      <a:r>
                        <a:rPr lang="ru-RU" sz="1200" dirty="0" smtClean="0"/>
                        <a:t>организации</a:t>
                      </a:r>
                      <a:endParaRPr lang="ru-RU" sz="1200" dirty="0"/>
                    </a:p>
                  </a:txBody>
                  <a:tcPr/>
                </a:tc>
                <a:tc gridSpan="3">
                  <a:txBody>
                    <a:bodyPr/>
                    <a:lstStyle/>
                    <a:p>
                      <a:pPr algn="ctr"/>
                      <a:r>
                        <a:rPr lang="ru-RU" sz="1200" dirty="0" smtClean="0"/>
                        <a:t>Уровень планирования</a:t>
                      </a:r>
                    </a:p>
                  </a:txBody>
                  <a:tcPr/>
                </a:tc>
                <a:tc hMerge="1">
                  <a:txBody>
                    <a:bodyPr/>
                    <a:lstStyle/>
                    <a:p>
                      <a:endParaRPr lang="ru-RU"/>
                    </a:p>
                  </a:txBody>
                  <a:tcPr/>
                </a:tc>
                <a:tc hMerge="1">
                  <a:txBody>
                    <a:bodyPr/>
                    <a:lstStyle/>
                    <a:p>
                      <a:endParaRPr lang="ru-RU"/>
                    </a:p>
                  </a:txBody>
                  <a:tcPr/>
                </a:tc>
              </a:tr>
              <a:tr h="370840">
                <a:tc vMerge="1">
                  <a:txBody>
                    <a:bodyPr/>
                    <a:lstStyle/>
                    <a:p>
                      <a:endParaRPr lang="ru-RU" dirty="0"/>
                    </a:p>
                  </a:txBody>
                  <a:tcPr/>
                </a:tc>
                <a:tc>
                  <a:txBody>
                    <a:bodyPr/>
                    <a:lstStyle/>
                    <a:p>
                      <a:pPr algn="ctr"/>
                      <a:r>
                        <a:rPr lang="ru-RU" sz="1200" dirty="0" smtClean="0"/>
                        <a:t>долгосрочный</a:t>
                      </a:r>
                    </a:p>
                    <a:p>
                      <a:pPr algn="ctr"/>
                      <a:r>
                        <a:rPr lang="ru-RU" sz="1200" dirty="0" smtClean="0"/>
                        <a:t>(стратегический)</a:t>
                      </a:r>
                    </a:p>
                  </a:txBody>
                  <a:tcPr/>
                </a:tc>
                <a:tc>
                  <a:txBody>
                    <a:bodyPr/>
                    <a:lstStyle/>
                    <a:p>
                      <a:pPr algn="ctr"/>
                      <a:r>
                        <a:rPr lang="ru-RU" sz="1200" dirty="0" smtClean="0"/>
                        <a:t>среднесрочный</a:t>
                      </a:r>
                    </a:p>
                    <a:p>
                      <a:pPr algn="ctr"/>
                      <a:r>
                        <a:rPr lang="ru-RU" sz="1200" dirty="0" smtClean="0"/>
                        <a:t>(управленческий)</a:t>
                      </a:r>
                    </a:p>
                  </a:txBody>
                  <a:tcPr/>
                </a:tc>
                <a:tc>
                  <a:txBody>
                    <a:bodyPr/>
                    <a:lstStyle/>
                    <a:p>
                      <a:pPr algn="ctr"/>
                      <a:r>
                        <a:rPr lang="ru-RU" sz="1200" dirty="0" smtClean="0"/>
                        <a:t>краткосрочный</a:t>
                      </a:r>
                    </a:p>
                    <a:p>
                      <a:pPr algn="ctr"/>
                      <a:r>
                        <a:rPr lang="ru-RU" sz="1200" dirty="0" smtClean="0"/>
                        <a:t>(оперативный)</a:t>
                      </a:r>
                    </a:p>
                  </a:txBody>
                  <a:tcPr/>
                </a:tc>
              </a:tr>
              <a:tr h="370840">
                <a:tc gridSpan="4">
                  <a:txBody>
                    <a:bodyPr/>
                    <a:lstStyle/>
                    <a:p>
                      <a:pPr algn="ctr"/>
                      <a:r>
                        <a:rPr lang="ru-RU" sz="1300" b="1" dirty="0" smtClean="0">
                          <a:solidFill>
                            <a:srgbClr val="FF0000"/>
                          </a:solidFill>
                        </a:rPr>
                        <a:t>Закрытая кадровая политика </a:t>
                      </a:r>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70840">
                <a:tc>
                  <a:txBody>
                    <a:bodyPr/>
                    <a:lstStyle/>
                    <a:p>
                      <a:pPr algn="l"/>
                      <a:r>
                        <a:rPr lang="ru-RU" sz="1300" dirty="0" smtClean="0"/>
                        <a:t>Прибыль ности</a:t>
                      </a:r>
                      <a:endParaRPr lang="ru-RU" sz="1300" dirty="0"/>
                    </a:p>
                  </a:txBody>
                  <a:tcPr/>
                </a:tc>
                <a:tc>
                  <a:txBody>
                    <a:bodyPr/>
                    <a:lstStyle/>
                    <a:p>
                      <a:pPr algn="l"/>
                      <a:r>
                        <a:rPr lang="ru-RU" sz="1300" dirty="0" smtClean="0"/>
                        <a:t>Разработка схем</a:t>
                      </a:r>
                    </a:p>
                    <a:p>
                      <a:pPr algn="l"/>
                      <a:r>
                        <a:rPr lang="ru-RU" sz="1300" dirty="0" smtClean="0"/>
                        <a:t>оптимизации труда,</a:t>
                      </a:r>
                    </a:p>
                    <a:p>
                      <a:pPr algn="l"/>
                      <a:r>
                        <a:rPr lang="ru-RU" sz="1300" dirty="0" smtClean="0"/>
                        <a:t>сокращения трудовых затрат</a:t>
                      </a:r>
                    </a:p>
                  </a:txBody>
                  <a:tcPr/>
                </a:tc>
                <a:tc>
                  <a:txBody>
                    <a:bodyPr/>
                    <a:lstStyle/>
                    <a:p>
                      <a:pPr algn="l"/>
                      <a:r>
                        <a:rPr lang="ru-RU" sz="1300" dirty="0" smtClean="0"/>
                        <a:t>Реализация программ</a:t>
                      </a:r>
                    </a:p>
                    <a:p>
                      <a:pPr algn="l"/>
                      <a:r>
                        <a:rPr lang="ru-RU" sz="1300" dirty="0" smtClean="0"/>
                        <a:t>Обучения управленческого</a:t>
                      </a:r>
                    </a:p>
                    <a:p>
                      <a:pPr algn="l"/>
                      <a:r>
                        <a:rPr lang="ru-RU" sz="1300" dirty="0" smtClean="0"/>
                        <a:t>персонала. Разработка социальных программ</a:t>
                      </a:r>
                    </a:p>
                  </a:txBody>
                  <a:tcPr/>
                </a:tc>
                <a:tc>
                  <a:txBody>
                    <a:bodyPr/>
                    <a:lstStyle/>
                    <a:p>
                      <a:pPr algn="l"/>
                      <a:r>
                        <a:rPr lang="ru-RU" sz="1300" dirty="0" smtClean="0"/>
                        <a:t>Активное включение персонала в</a:t>
                      </a:r>
                    </a:p>
                    <a:p>
                      <a:pPr algn="l"/>
                      <a:r>
                        <a:rPr lang="ru-RU" sz="1300" dirty="0" smtClean="0"/>
                        <a:t>Оптимизацию деятельности</a:t>
                      </a:r>
                    </a:p>
                    <a:p>
                      <a:pPr algn="l"/>
                      <a:r>
                        <a:rPr lang="ru-RU" sz="1300" dirty="0" smtClean="0"/>
                        <a:t>организации. Использование ресурсов</a:t>
                      </a:r>
                    </a:p>
                    <a:p>
                      <a:pPr algn="l"/>
                      <a:r>
                        <a:rPr lang="ru-RU" sz="1300" dirty="0" smtClean="0"/>
                        <a:t>«внутреннего найма» - совмещение </a:t>
                      </a:r>
                    </a:p>
                  </a:txBody>
                  <a:tcPr/>
                </a:tc>
              </a:tr>
              <a:tr h="370840">
                <a:tc>
                  <a:txBody>
                    <a:bodyPr/>
                    <a:lstStyle/>
                    <a:p>
                      <a:pPr algn="l"/>
                      <a:r>
                        <a:rPr lang="ru-RU" sz="1300" dirty="0" smtClean="0"/>
                        <a:t>Ликвидационная </a:t>
                      </a:r>
                    </a:p>
                  </a:txBody>
                  <a:tcPr/>
                </a:tc>
                <a:tc>
                  <a:txBody>
                    <a:bodyPr/>
                    <a:lstStyle/>
                    <a:p>
                      <a:pPr algn="l"/>
                      <a:r>
                        <a:rPr lang="ru-RU" sz="1300" dirty="0" smtClean="0"/>
                        <a:t>Не рассматривается</a:t>
                      </a:r>
                    </a:p>
                  </a:txBody>
                  <a:tcPr/>
                </a:tc>
                <a:tc>
                  <a:txBody>
                    <a:bodyPr/>
                    <a:lstStyle/>
                    <a:p>
                      <a:pPr algn="l"/>
                      <a:r>
                        <a:rPr lang="ru-RU" sz="1300" dirty="0" smtClean="0"/>
                        <a:t>Проведение программ</a:t>
                      </a:r>
                    </a:p>
                    <a:p>
                      <a:pPr algn="l"/>
                      <a:r>
                        <a:rPr lang="ru-RU" sz="1300" dirty="0" smtClean="0"/>
                        <a:t>переподготовки</a:t>
                      </a:r>
                    </a:p>
                  </a:txBody>
                  <a:tcPr/>
                </a:tc>
                <a:tc>
                  <a:txBody>
                    <a:bodyPr/>
                    <a:lstStyle/>
                    <a:p>
                      <a:pPr algn="l"/>
                      <a:r>
                        <a:rPr lang="ru-RU" sz="1300" dirty="0" smtClean="0"/>
                        <a:t>Поиск рабочих мест для перемещаемого персонала. Увольнение</a:t>
                      </a:r>
                    </a:p>
                    <a:p>
                      <a:pPr algn="l"/>
                      <a:r>
                        <a:rPr lang="ru-RU" sz="1300" dirty="0" smtClean="0"/>
                        <a:t>в первую очередь новых сотрудников</a:t>
                      </a:r>
                    </a:p>
                  </a:txBody>
                  <a:tcPr/>
                </a:tc>
              </a:tr>
              <a:tr h="370840">
                <a:tc>
                  <a:txBody>
                    <a:bodyPr/>
                    <a:lstStyle/>
                    <a:p>
                      <a:pPr algn="l"/>
                      <a:r>
                        <a:rPr lang="ru-RU" sz="1300" dirty="0" smtClean="0"/>
                        <a:t>Круговорота</a:t>
                      </a:r>
                    </a:p>
                  </a:txBody>
                  <a:tcPr/>
                </a:tc>
                <a:tc>
                  <a:txBody>
                    <a:bodyPr/>
                    <a:lstStyle/>
                    <a:p>
                      <a:pPr algn="l"/>
                      <a:r>
                        <a:rPr lang="ru-RU" sz="1300" dirty="0" smtClean="0"/>
                        <a:t>Создание «инновацион- ных» отделов. Разработка программ стимулирования</a:t>
                      </a:r>
                    </a:p>
                    <a:p>
                      <a:pPr algn="l"/>
                      <a:r>
                        <a:rPr lang="ru-RU" sz="1300" dirty="0" smtClean="0"/>
                        <a:t>творческой активности</a:t>
                      </a:r>
                    </a:p>
                    <a:p>
                      <a:pPr algn="l"/>
                      <a:r>
                        <a:rPr lang="ru-RU" sz="1300" dirty="0" smtClean="0"/>
                        <a:t>сотрудников. Проведение конкурсов проектов</a:t>
                      </a:r>
                    </a:p>
                  </a:txBody>
                  <a:tcPr/>
                </a:tc>
                <a:tc>
                  <a:txBody>
                    <a:bodyPr/>
                    <a:lstStyle/>
                    <a:p>
                      <a:pPr algn="l"/>
                      <a:r>
                        <a:rPr lang="ru-RU" sz="1300" dirty="0" smtClean="0"/>
                        <a:t>Разработка программ</a:t>
                      </a:r>
                    </a:p>
                    <a:p>
                      <a:pPr algn="l"/>
                      <a:r>
                        <a:rPr lang="ru-RU" sz="1300" dirty="0" smtClean="0"/>
                        <a:t>частичной занятости по</a:t>
                      </a:r>
                    </a:p>
                    <a:p>
                      <a:pPr algn="l"/>
                      <a:r>
                        <a:rPr lang="ru-RU" sz="1300" dirty="0" smtClean="0"/>
                        <a:t>основному направлению</a:t>
                      </a:r>
                    </a:p>
                    <a:p>
                      <a:pPr algn="l"/>
                      <a:r>
                        <a:rPr lang="ru-RU" sz="1300" dirty="0" smtClean="0"/>
                        <a:t>с возможностью реализовать активность сотрудников в направлениях, полезных</a:t>
                      </a:r>
                    </a:p>
                    <a:p>
                      <a:pPr algn="l"/>
                      <a:r>
                        <a:rPr lang="ru-RU" sz="1300" dirty="0" smtClean="0"/>
                        <a:t>фирме</a:t>
                      </a:r>
                    </a:p>
                  </a:txBody>
                  <a:tcPr/>
                </a:tc>
                <a:tc>
                  <a:txBody>
                    <a:bodyPr/>
                    <a:lstStyle/>
                    <a:p>
                      <a:pPr algn="l"/>
                      <a:r>
                        <a:rPr lang="ru-RU" sz="1300" dirty="0" smtClean="0"/>
                        <a:t>Культивирование «философии фирмы».</a:t>
                      </a:r>
                    </a:p>
                    <a:p>
                      <a:pPr algn="l"/>
                      <a:r>
                        <a:rPr lang="ru-RU" sz="1300" dirty="0" smtClean="0"/>
                        <a:t>Включение персонала в обсуждение перспектив развития организации </a:t>
                      </a:r>
                    </a:p>
                  </a:txBody>
                  <a:tcPr/>
                </a:tc>
              </a:tr>
            </a:tbl>
          </a:graphicData>
        </a:graphic>
      </p:graphicFrame>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11</a:t>
            </a:fld>
            <a:endParaRPr lang="ru-RU"/>
          </a:p>
        </p:txBody>
      </p:sp>
    </p:spTree>
    <p:extLst>
      <p:ext uri="{BB962C8B-B14F-4D97-AF65-F5344CB8AC3E}">
        <p14:creationId xmlns:p14="http://schemas.microsoft.com/office/powerpoint/2010/main" val="4260981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dirty="0"/>
              <a:t>2. Основы кадрового планирования в организации. Показатели кадрового </a:t>
            </a:r>
            <a:r>
              <a:rPr lang="ru-RU" sz="3200" dirty="0" smtClean="0"/>
              <a:t>планирования</a:t>
            </a:r>
            <a:endParaRPr lang="ru-RU" sz="3200" dirty="0"/>
          </a:p>
        </p:txBody>
      </p:sp>
      <p:sp>
        <p:nvSpPr>
          <p:cNvPr id="3" name="Объект 2"/>
          <p:cNvSpPr>
            <a:spLocks noGrp="1"/>
          </p:cNvSpPr>
          <p:nvPr>
            <p:ph idx="1"/>
          </p:nvPr>
        </p:nvSpPr>
        <p:spPr>
          <a:xfrm>
            <a:off x="467544" y="2132856"/>
            <a:ext cx="8229600" cy="3744416"/>
          </a:xfrm>
        </p:spPr>
        <p:txBody>
          <a:bodyPr>
            <a:normAutofit fontScale="92500" lnSpcReduction="20000"/>
          </a:bodyPr>
          <a:lstStyle/>
          <a:p>
            <a:pPr marL="0" indent="363538">
              <a:buNone/>
            </a:pPr>
            <a:r>
              <a:rPr lang="ru-RU" b="1" dirty="0"/>
              <a:t>Кадровое планирование </a:t>
            </a:r>
            <a:r>
              <a:rPr lang="ru-RU" dirty="0"/>
              <a:t>– это составная часть планирования </a:t>
            </a:r>
            <a:r>
              <a:rPr lang="ru-RU" dirty="0" smtClean="0"/>
              <a:t>на предприятии</a:t>
            </a:r>
            <a:r>
              <a:rPr lang="ru-RU" dirty="0"/>
              <a:t>, которое представляет собой направленную </a:t>
            </a:r>
            <a:r>
              <a:rPr lang="ru-RU" dirty="0" smtClean="0"/>
              <a:t>деятельность организации </a:t>
            </a:r>
            <a:r>
              <a:rPr lang="ru-RU" dirty="0"/>
              <a:t>по подготовке кадров, обеспечению пропорционального </a:t>
            </a:r>
            <a:r>
              <a:rPr lang="ru-RU" dirty="0" smtClean="0"/>
              <a:t>и динамичного </a:t>
            </a:r>
            <a:r>
              <a:rPr lang="ru-RU" dirty="0"/>
              <a:t>развития персонала, расчету его </a:t>
            </a:r>
            <a:r>
              <a:rPr lang="ru-RU" dirty="0" smtClean="0"/>
              <a:t>профессионально-квалификационной </a:t>
            </a:r>
            <a:r>
              <a:rPr lang="ru-RU" dirty="0"/>
              <a:t>структуры, определению общей и </a:t>
            </a:r>
            <a:r>
              <a:rPr lang="ru-RU" dirty="0" smtClean="0"/>
              <a:t>дополнительной потребности</a:t>
            </a:r>
            <a:r>
              <a:rPr lang="ru-RU" dirty="0"/>
              <a:t>, контролю за его </a:t>
            </a:r>
            <a:r>
              <a:rPr lang="ru-RU" dirty="0" smtClean="0"/>
              <a:t>использованием.</a:t>
            </a:r>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12</a:t>
            </a:fld>
            <a:endParaRPr lang="ru-RU"/>
          </a:p>
        </p:txBody>
      </p:sp>
    </p:spTree>
    <p:extLst>
      <p:ext uri="{BB962C8B-B14F-4D97-AF65-F5344CB8AC3E}">
        <p14:creationId xmlns:p14="http://schemas.microsoft.com/office/powerpoint/2010/main" val="3496730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363272" cy="634082"/>
          </a:xfrm>
        </p:spPr>
        <p:txBody>
          <a:bodyPr>
            <a:normAutofit/>
          </a:bodyPr>
          <a:lstStyle/>
          <a:p>
            <a:r>
              <a:rPr lang="ru-RU" sz="3200" dirty="0"/>
              <a:t>Основные элементы планирования персонала</a:t>
            </a:r>
          </a:p>
        </p:txBody>
      </p:sp>
      <p:graphicFrame>
        <p:nvGraphicFramePr>
          <p:cNvPr id="6" name="Объект 5"/>
          <p:cNvGraphicFramePr>
            <a:graphicFrameLocks noGrp="1"/>
          </p:cNvGraphicFramePr>
          <p:nvPr>
            <p:ph idx="1"/>
            <p:extLst>
              <p:ext uri="{D42A27DB-BD31-4B8C-83A1-F6EECF244321}">
                <p14:modId xmlns:p14="http://schemas.microsoft.com/office/powerpoint/2010/main" val="3401411749"/>
              </p:ext>
            </p:extLst>
          </p:nvPr>
        </p:nvGraphicFramePr>
        <p:xfrm>
          <a:off x="467544" y="1052736"/>
          <a:ext cx="8424936" cy="5125720"/>
        </p:xfrm>
        <a:graphic>
          <a:graphicData uri="http://schemas.openxmlformats.org/drawingml/2006/table">
            <a:tbl>
              <a:tblPr firstRow="1" bandRow="1">
                <a:tableStyleId>{5C22544A-7EE6-4342-B048-85BDC9FD1C3A}</a:tableStyleId>
              </a:tblPr>
              <a:tblGrid>
                <a:gridCol w="1337499"/>
                <a:gridCol w="7087437"/>
              </a:tblGrid>
              <a:tr h="370840">
                <a:tc>
                  <a:txBody>
                    <a:bodyPr/>
                    <a:lstStyle/>
                    <a:p>
                      <a:pPr algn="ctr"/>
                      <a:r>
                        <a:rPr lang="ru-RU" sz="1600" dirty="0" smtClean="0"/>
                        <a:t>Элементы </a:t>
                      </a:r>
                      <a:endParaRPr lang="ru-RU" sz="1600" dirty="0"/>
                    </a:p>
                  </a:txBody>
                  <a:tcPr/>
                </a:tc>
                <a:tc>
                  <a:txBody>
                    <a:bodyPr/>
                    <a:lstStyle/>
                    <a:p>
                      <a:pPr algn="ctr"/>
                      <a:r>
                        <a:rPr lang="ru-RU" sz="1600" dirty="0" smtClean="0"/>
                        <a:t>Содержание</a:t>
                      </a:r>
                      <a:endParaRPr lang="ru-RU" sz="1600" dirty="0"/>
                    </a:p>
                  </a:txBody>
                  <a:tcPr/>
                </a:tc>
              </a:tr>
              <a:tr h="370840">
                <a:tc>
                  <a:txBody>
                    <a:bodyPr/>
                    <a:lstStyle/>
                    <a:p>
                      <a:r>
                        <a:rPr lang="ru-RU" sz="1400" dirty="0" smtClean="0"/>
                        <a:t>Анализ состава</a:t>
                      </a:r>
                    </a:p>
                    <a:p>
                      <a:r>
                        <a:rPr lang="ru-RU" sz="1400" dirty="0" smtClean="0"/>
                        <a:t>персонала</a:t>
                      </a:r>
                    </a:p>
                  </a:txBody>
                  <a:tcPr/>
                </a:tc>
                <a:tc>
                  <a:txBody>
                    <a:bodyPr/>
                    <a:lstStyle/>
                    <a:p>
                      <a:r>
                        <a:rPr lang="ru-RU" sz="1400" dirty="0" smtClean="0"/>
                        <a:t>Анализ фактического соответствия качественного (определение и оценка знаний и умений сотрудников к четко определенному времени планирования) и количественного (определение числа сотрудников по каждой категории персонала) состава персонала стоящим перед организацией задачам и требованиям, предъявляемым к исполнителям.</a:t>
                      </a:r>
                    </a:p>
                    <a:p>
                      <a:r>
                        <a:rPr lang="ru-RU" sz="1400" dirty="0" smtClean="0"/>
                        <a:t>Установление причин несоответствия между требуемым и имеющимся в наличии персоналом. </a:t>
                      </a:r>
                    </a:p>
                  </a:txBody>
                  <a:tcPr/>
                </a:tc>
              </a:tr>
              <a:tr h="370840">
                <a:tc>
                  <a:txBody>
                    <a:bodyPr/>
                    <a:lstStyle/>
                    <a:p>
                      <a:r>
                        <a:rPr lang="ru-RU" sz="1400" dirty="0" smtClean="0"/>
                        <a:t>Планирование</a:t>
                      </a:r>
                    </a:p>
                    <a:p>
                      <a:r>
                        <a:rPr lang="ru-RU" sz="1400" dirty="0" smtClean="0"/>
                        <a:t>потребности в</a:t>
                      </a:r>
                    </a:p>
                    <a:p>
                      <a:r>
                        <a:rPr lang="ru-RU" sz="1400" dirty="0" smtClean="0"/>
                        <a:t>персонале</a:t>
                      </a:r>
                    </a:p>
                    <a:p>
                      <a:endParaRPr lang="ru-RU" sz="1400" dirty="0"/>
                    </a:p>
                  </a:txBody>
                  <a:tcPr/>
                </a:tc>
                <a:tc>
                  <a:txBody>
                    <a:bodyPr/>
                    <a:lstStyle/>
                    <a:p>
                      <a:r>
                        <a:rPr lang="ru-RU" sz="1400" dirty="0" smtClean="0"/>
                        <a:t>Определение количественной и качественной потребности в персонале для обеспечения имеющейся в настоящий момент и будущей производительности предприятия.</a:t>
                      </a:r>
                    </a:p>
                    <a:p>
                      <a:r>
                        <a:rPr lang="ru-RU" sz="1400" dirty="0" smtClean="0"/>
                        <a:t>Расчет необходимого числа работников по их квалификации, времени, занятости и расстановке в соответствии с текущими и перспективными задачами развития предприятия.</a:t>
                      </a:r>
                    </a:p>
                    <a:p>
                      <a:r>
                        <a:rPr lang="ru-RU" sz="1400" dirty="0" smtClean="0"/>
                        <a:t>Расчет производится на основе сравнения расчетной потребности в рабочей силе и фактического состояния обеспеченности на определенную дату и представляет собой</a:t>
                      </a:r>
                    </a:p>
                    <a:p>
                      <a:r>
                        <a:rPr lang="ru-RU" sz="1400" dirty="0" smtClean="0"/>
                        <a:t>информационную основ у для принятия управленческих решений в области привлечения персонала, его подготовки и переподготовки.</a:t>
                      </a:r>
                      <a:endParaRPr lang="ru-RU" sz="1400" dirty="0"/>
                    </a:p>
                  </a:txBody>
                  <a:tcPr/>
                </a:tc>
              </a:tr>
              <a:tr h="370840">
                <a:tc>
                  <a:txBody>
                    <a:bodyPr/>
                    <a:lstStyle/>
                    <a:p>
                      <a:r>
                        <a:rPr lang="ru-RU" sz="1400" dirty="0" smtClean="0"/>
                        <a:t>Планирование</a:t>
                      </a:r>
                    </a:p>
                    <a:p>
                      <a:r>
                        <a:rPr lang="ru-RU" sz="1400" dirty="0" smtClean="0"/>
                        <a:t>обеспечения</a:t>
                      </a:r>
                    </a:p>
                    <a:p>
                      <a:r>
                        <a:rPr lang="ru-RU" sz="1400" dirty="0" smtClean="0"/>
                        <a:t>персоналом</a:t>
                      </a:r>
                    </a:p>
                    <a:p>
                      <a:endParaRPr lang="ru-RU" sz="1400" dirty="0"/>
                    </a:p>
                  </a:txBody>
                  <a:tcPr/>
                </a:tc>
                <a:tc>
                  <a:txBody>
                    <a:bodyPr/>
                    <a:lstStyle/>
                    <a:p>
                      <a:r>
                        <a:rPr lang="ru-RU" sz="1400" dirty="0" smtClean="0"/>
                        <a:t>Планирования потребности в персонале также учитывает как количественные, так и качественные аспекты. Оно подразделяется на четыре составляющих:</a:t>
                      </a:r>
                    </a:p>
                    <a:p>
                      <a:r>
                        <a:rPr lang="ru-RU" sz="1400" dirty="0" smtClean="0"/>
                        <a:t>– планирование набора персонала.</a:t>
                      </a:r>
                    </a:p>
                    <a:p>
                      <a:r>
                        <a:rPr lang="ru-RU" sz="1400" dirty="0" smtClean="0"/>
                        <a:t>– планирование отбора.</a:t>
                      </a:r>
                    </a:p>
                    <a:p>
                      <a:r>
                        <a:rPr lang="ru-RU" sz="1400" dirty="0" smtClean="0"/>
                        <a:t>– планирование принятия на работу.</a:t>
                      </a:r>
                    </a:p>
                    <a:p>
                      <a:r>
                        <a:rPr lang="ru-RU" sz="1400" dirty="0" smtClean="0"/>
                        <a:t>– планирование адаптации сотрудников. </a:t>
                      </a:r>
                      <a:endParaRPr lang="ru-RU" sz="1400" dirty="0"/>
                    </a:p>
                  </a:txBody>
                  <a:tcPr/>
                </a:tc>
              </a:tr>
            </a:tbl>
          </a:graphicData>
        </a:graphic>
      </p:graphicFrame>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13</a:t>
            </a:fld>
            <a:endParaRPr lang="ru-RU"/>
          </a:p>
        </p:txBody>
      </p:sp>
    </p:spTree>
    <p:extLst>
      <p:ext uri="{BB962C8B-B14F-4D97-AF65-F5344CB8AC3E}">
        <p14:creationId xmlns:p14="http://schemas.microsoft.com/office/powerpoint/2010/main" val="22489263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548680"/>
            <a:ext cx="8363272" cy="634082"/>
          </a:xfrm>
        </p:spPr>
        <p:txBody>
          <a:bodyPr>
            <a:normAutofit/>
          </a:bodyPr>
          <a:lstStyle/>
          <a:p>
            <a:r>
              <a:rPr lang="ru-RU" sz="3200" dirty="0" smtClean="0"/>
              <a:t>(продолжение)</a:t>
            </a:r>
            <a:endParaRPr lang="ru-RU" sz="3200" dirty="0"/>
          </a:p>
        </p:txBody>
      </p:sp>
      <p:graphicFrame>
        <p:nvGraphicFramePr>
          <p:cNvPr id="6" name="Объект 5"/>
          <p:cNvGraphicFramePr>
            <a:graphicFrameLocks noGrp="1"/>
          </p:cNvGraphicFramePr>
          <p:nvPr>
            <p:ph idx="1"/>
            <p:extLst>
              <p:ext uri="{D42A27DB-BD31-4B8C-83A1-F6EECF244321}">
                <p14:modId xmlns:p14="http://schemas.microsoft.com/office/powerpoint/2010/main" val="2578160759"/>
              </p:ext>
            </p:extLst>
          </p:nvPr>
        </p:nvGraphicFramePr>
        <p:xfrm>
          <a:off x="467544" y="1556792"/>
          <a:ext cx="8424936" cy="3937000"/>
        </p:xfrm>
        <a:graphic>
          <a:graphicData uri="http://schemas.openxmlformats.org/drawingml/2006/table">
            <a:tbl>
              <a:tblPr firstRow="1" bandRow="1">
                <a:tableStyleId>{5C22544A-7EE6-4342-B048-85BDC9FD1C3A}</a:tableStyleId>
              </a:tblPr>
              <a:tblGrid>
                <a:gridCol w="1337499"/>
                <a:gridCol w="7087437"/>
              </a:tblGrid>
              <a:tr h="370840">
                <a:tc>
                  <a:txBody>
                    <a:bodyPr/>
                    <a:lstStyle/>
                    <a:p>
                      <a:pPr algn="ctr"/>
                      <a:r>
                        <a:rPr lang="ru-RU" sz="1600" dirty="0" smtClean="0"/>
                        <a:t>Элементы </a:t>
                      </a:r>
                      <a:endParaRPr lang="ru-RU" sz="1600" dirty="0"/>
                    </a:p>
                  </a:txBody>
                  <a:tcPr/>
                </a:tc>
                <a:tc>
                  <a:txBody>
                    <a:bodyPr/>
                    <a:lstStyle/>
                    <a:p>
                      <a:pPr algn="ctr"/>
                      <a:r>
                        <a:rPr lang="ru-RU" sz="1600" dirty="0" smtClean="0"/>
                        <a:t>Содержание</a:t>
                      </a:r>
                      <a:endParaRPr lang="ru-RU" sz="1600" dirty="0"/>
                    </a:p>
                  </a:txBody>
                  <a:tcPr/>
                </a:tc>
              </a:tr>
              <a:tr h="370840">
                <a:tc>
                  <a:txBody>
                    <a:bodyPr/>
                    <a:lstStyle/>
                    <a:p>
                      <a:r>
                        <a:rPr lang="ru-RU" sz="1400" dirty="0" smtClean="0"/>
                        <a:t>Планирование</a:t>
                      </a:r>
                    </a:p>
                    <a:p>
                      <a:r>
                        <a:rPr lang="ru-RU" sz="1400" dirty="0" smtClean="0"/>
                        <a:t>использования</a:t>
                      </a:r>
                    </a:p>
                    <a:p>
                      <a:r>
                        <a:rPr lang="ru-RU" sz="1400" dirty="0" smtClean="0"/>
                        <a:t>персонала</a:t>
                      </a:r>
                    </a:p>
                  </a:txBody>
                  <a:tcPr/>
                </a:tc>
                <a:tc>
                  <a:txBody>
                    <a:bodyPr/>
                    <a:lstStyle/>
                    <a:p>
                      <a:r>
                        <a:rPr lang="ru-RU" sz="1400" dirty="0" smtClean="0"/>
                        <a:t>Обеспечение соответствия распределения сотрудников по рабочим местам, основой которого является соответствие квалификации требованиям данного рабочего места.</a:t>
                      </a:r>
                    </a:p>
                    <a:p>
                      <a:r>
                        <a:rPr lang="ru-RU" sz="1400" dirty="0" smtClean="0"/>
                        <a:t>Оценка коэффициента профессиональной пригодности сотрудников рабочему месту.</a:t>
                      </a:r>
                    </a:p>
                    <a:p>
                      <a:r>
                        <a:rPr lang="ru-RU" sz="1400" dirty="0" smtClean="0"/>
                        <a:t>Планирование времени сотрудников.</a:t>
                      </a:r>
                    </a:p>
                  </a:txBody>
                  <a:tcPr/>
                </a:tc>
              </a:tr>
              <a:tr h="370840">
                <a:tc>
                  <a:txBody>
                    <a:bodyPr/>
                    <a:lstStyle/>
                    <a:p>
                      <a:r>
                        <a:rPr lang="ru-RU" sz="1400" dirty="0" smtClean="0"/>
                        <a:t>Планирование</a:t>
                      </a:r>
                    </a:p>
                    <a:p>
                      <a:r>
                        <a:rPr lang="ru-RU" sz="1400" dirty="0" smtClean="0"/>
                        <a:t>развития</a:t>
                      </a:r>
                    </a:p>
                    <a:p>
                      <a:r>
                        <a:rPr lang="ru-RU" sz="1400" dirty="0" smtClean="0"/>
                        <a:t>персонала</a:t>
                      </a:r>
                    </a:p>
                  </a:txBody>
                  <a:tcPr/>
                </a:tc>
                <a:tc>
                  <a:txBody>
                    <a:bodyPr/>
                    <a:lstStyle/>
                    <a:p>
                      <a:r>
                        <a:rPr lang="ru-RU" sz="1400" dirty="0" smtClean="0"/>
                        <a:t>Определение будущих требований, предъявляемых к рабочим местам, и планирование мероприятий, которые способствуют профессиональному развитию сотрудников.</a:t>
                      </a:r>
                    </a:p>
                    <a:p>
                      <a:r>
                        <a:rPr lang="ru-RU" sz="1400" dirty="0" smtClean="0"/>
                        <a:t>Планирование образования, повышения квалификации сотрудников, карьеры.</a:t>
                      </a:r>
                    </a:p>
                  </a:txBody>
                  <a:tcPr/>
                </a:tc>
              </a:tr>
              <a:tr h="370840">
                <a:tc>
                  <a:txBody>
                    <a:bodyPr/>
                    <a:lstStyle/>
                    <a:p>
                      <a:r>
                        <a:rPr lang="ru-RU" sz="1400" dirty="0" smtClean="0"/>
                        <a:t>Планирование</a:t>
                      </a:r>
                    </a:p>
                    <a:p>
                      <a:r>
                        <a:rPr lang="ru-RU" sz="1400" dirty="0" err="1" smtClean="0"/>
                        <a:t>высвобожде</a:t>
                      </a:r>
                      <a:r>
                        <a:rPr lang="ru-RU" sz="1400" dirty="0" smtClean="0"/>
                        <a:t>- ния персонала</a:t>
                      </a:r>
                    </a:p>
                  </a:txBody>
                  <a:tcPr/>
                </a:tc>
                <a:tc>
                  <a:txBody>
                    <a:bodyPr/>
                    <a:lstStyle/>
                    <a:p>
                      <a:r>
                        <a:rPr lang="ru-RU" sz="1400" dirty="0" smtClean="0"/>
                        <a:t>Установление и своевременное или опережающее уменьшение излишков персонала.</a:t>
                      </a:r>
                    </a:p>
                    <a:p>
                      <a:r>
                        <a:rPr lang="ru-RU" sz="1400" dirty="0" smtClean="0"/>
                        <a:t>Проведение мероприятий по высвобождению персонала. </a:t>
                      </a:r>
                    </a:p>
                  </a:txBody>
                  <a:tcPr/>
                </a:tc>
              </a:tr>
              <a:tr h="370840">
                <a:tc>
                  <a:txBody>
                    <a:bodyPr/>
                    <a:lstStyle/>
                    <a:p>
                      <a:r>
                        <a:rPr lang="ru-RU" sz="1400" dirty="0" smtClean="0"/>
                        <a:t>Планирование</a:t>
                      </a:r>
                    </a:p>
                    <a:p>
                      <a:r>
                        <a:rPr lang="ru-RU" sz="1400" dirty="0" smtClean="0"/>
                        <a:t>затрат на</a:t>
                      </a:r>
                    </a:p>
                    <a:p>
                      <a:r>
                        <a:rPr lang="ru-RU" sz="1400" dirty="0" smtClean="0"/>
                        <a:t>персонал</a:t>
                      </a:r>
                    </a:p>
                  </a:txBody>
                  <a:tcPr/>
                </a:tc>
                <a:tc>
                  <a:txBody>
                    <a:bodyPr/>
                    <a:lstStyle/>
                    <a:p>
                      <a:r>
                        <a:rPr lang="ru-RU" sz="1400" dirty="0" smtClean="0"/>
                        <a:t>Установление изменений затрат на персонал внутри определенного планового периода времени.</a:t>
                      </a:r>
                    </a:p>
                    <a:p>
                      <a:r>
                        <a:rPr lang="ru-RU" sz="1400" dirty="0" smtClean="0"/>
                        <a:t>Сопоставление с предполагаемой степенью успешности предприятия, его способности выдержать подобное изменение затрат.</a:t>
                      </a:r>
                    </a:p>
                    <a:p>
                      <a:r>
                        <a:rPr lang="ru-RU" sz="1400" dirty="0" smtClean="0"/>
                        <a:t>Тесно связано с планированием финансов и анализом хозяйственной деятельности. </a:t>
                      </a:r>
                    </a:p>
                  </a:txBody>
                  <a:tcPr/>
                </a:tc>
              </a:tr>
            </a:tbl>
          </a:graphicData>
        </a:graphic>
      </p:graphicFrame>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14</a:t>
            </a:fld>
            <a:endParaRPr lang="ru-RU"/>
          </a:p>
        </p:txBody>
      </p:sp>
    </p:spTree>
    <p:extLst>
      <p:ext uri="{BB962C8B-B14F-4D97-AF65-F5344CB8AC3E}">
        <p14:creationId xmlns:p14="http://schemas.microsoft.com/office/powerpoint/2010/main" val="35329605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Элементы кадрового планирования по целям организации </a:t>
            </a:r>
            <a:endParaRPr lang="ru-RU" sz="3200" dirty="0"/>
          </a:p>
        </p:txBody>
      </p:sp>
      <p:sp>
        <p:nvSpPr>
          <p:cNvPr id="3" name="Объект 2"/>
          <p:cNvSpPr>
            <a:spLocks noGrp="1"/>
          </p:cNvSpPr>
          <p:nvPr>
            <p:ph idx="1"/>
          </p:nvPr>
        </p:nvSpPr>
        <p:spPr/>
        <p:txBody>
          <a:bodyPr>
            <a:normAutofit fontScale="62500" lnSpcReduction="20000"/>
          </a:bodyPr>
          <a:lstStyle/>
          <a:p>
            <a:r>
              <a:rPr lang="ru-RU" b="1" i="1" dirty="0"/>
              <a:t>кадровые стратегии </a:t>
            </a:r>
            <a:r>
              <a:rPr lang="ru-RU" dirty="0"/>
              <a:t>(разработка будущей кадровой политики организации; создание возможности должностного и профессионального роста; обеспечение развития кадров для выполнения работ новой квалификации и адаптации их знаний к изменяющимся условиям); </a:t>
            </a:r>
            <a:endParaRPr lang="ru-RU" dirty="0" smtClean="0"/>
          </a:p>
          <a:p>
            <a:r>
              <a:rPr lang="ru-RU" b="1" i="1" dirty="0" smtClean="0"/>
              <a:t>кадровые </a:t>
            </a:r>
            <a:r>
              <a:rPr lang="ru-RU" b="1" i="1" dirty="0"/>
              <a:t>цели </a:t>
            </a:r>
            <a:r>
              <a:rPr lang="ru-RU" dirty="0"/>
              <a:t>(определение конкретных целей организации и каждого работника, вытекающих из кадрового стратегии; достижение максимального сближения целей организации и индивидуальных целей работников); </a:t>
            </a:r>
            <a:endParaRPr lang="ru-RU" dirty="0" smtClean="0"/>
          </a:p>
          <a:p>
            <a:r>
              <a:rPr lang="ru-RU" b="1" i="1" dirty="0" smtClean="0"/>
              <a:t>кадровые </a:t>
            </a:r>
            <a:r>
              <a:rPr lang="ru-RU" b="1" i="1" dirty="0"/>
              <a:t>задачи </a:t>
            </a:r>
            <a:r>
              <a:rPr lang="ru-RU" dirty="0"/>
              <a:t>(обеспечение организации в нужное время, в нужном месте, в необходимом количестве и с соответствующей квалификацией таким персоналом, который необходим для достижения целей); </a:t>
            </a:r>
            <a:endParaRPr lang="ru-RU" dirty="0" smtClean="0"/>
          </a:p>
          <a:p>
            <a:r>
              <a:rPr lang="ru-RU" b="1" i="1" dirty="0" smtClean="0"/>
              <a:t>кадровые </a:t>
            </a:r>
            <a:r>
              <a:rPr lang="ru-RU" b="1" i="1" dirty="0"/>
              <a:t>мероприятия </a:t>
            </a:r>
            <a:r>
              <a:rPr lang="ru-RU" dirty="0"/>
              <a:t>(разработка плана кадровых мероприятий для реализации конкретных целей и задач организации и каждого работника; определение затрат на реализацию плана кадровых мероприятий</a:t>
            </a:r>
            <a:r>
              <a:rPr lang="ru-RU" dirty="0" smtClean="0"/>
              <a:t>).</a:t>
            </a:r>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15</a:t>
            </a:fld>
            <a:endParaRPr lang="ru-RU"/>
          </a:p>
        </p:txBody>
      </p:sp>
    </p:spTree>
    <p:extLst>
      <p:ext uri="{BB962C8B-B14F-4D97-AF65-F5344CB8AC3E}">
        <p14:creationId xmlns:p14="http://schemas.microsoft.com/office/powerpoint/2010/main" val="41848477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dirty="0" smtClean="0"/>
              <a:t>Виды кадрового планирования</a:t>
            </a:r>
            <a:endParaRPr lang="ru-RU" sz="3600" dirty="0"/>
          </a:p>
        </p:txBody>
      </p:sp>
      <p:sp>
        <p:nvSpPr>
          <p:cNvPr id="3" name="Объект 2"/>
          <p:cNvSpPr>
            <a:spLocks noGrp="1"/>
          </p:cNvSpPr>
          <p:nvPr>
            <p:ph idx="1"/>
          </p:nvPr>
        </p:nvSpPr>
        <p:spPr/>
        <p:txBody>
          <a:bodyPr>
            <a:normAutofit fontScale="55000" lnSpcReduction="20000"/>
          </a:bodyPr>
          <a:lstStyle/>
          <a:p>
            <a:pPr marL="514350" indent="-514350">
              <a:buAutoNum type="arabicPeriod"/>
            </a:pPr>
            <a:r>
              <a:rPr lang="ru-RU" b="1" i="1" dirty="0" smtClean="0"/>
              <a:t>Стратегическое </a:t>
            </a:r>
            <a:r>
              <a:rPr lang="ru-RU" b="1" i="1" dirty="0"/>
              <a:t>кадровое планирование </a:t>
            </a:r>
            <a:r>
              <a:rPr lang="ru-RU" dirty="0" smtClean="0"/>
              <a:t>- проблемно-ориентированное, долгосрочное планирование </a:t>
            </a:r>
            <a:r>
              <a:rPr lang="ru-RU" dirty="0"/>
              <a:t>(от 3 до 10 </a:t>
            </a:r>
            <a:r>
              <a:rPr lang="ru-RU" dirty="0" smtClean="0"/>
              <a:t>лет), зависит </a:t>
            </a:r>
            <a:r>
              <a:rPr lang="ru-RU" dirty="0"/>
              <a:t>от внешних факторов (экономического, социального, технологического развития и пр</a:t>
            </a:r>
            <a:r>
              <a:rPr lang="ru-RU" dirty="0" smtClean="0"/>
              <a:t>.), является </a:t>
            </a:r>
            <a:r>
              <a:rPr lang="ru-RU" dirty="0"/>
              <a:t>составной частью стратегического планирования организации, более детализированной и основой </a:t>
            </a:r>
            <a:r>
              <a:rPr lang="ru-RU" dirty="0" smtClean="0"/>
              <a:t>для тактического планирования.</a:t>
            </a:r>
          </a:p>
          <a:p>
            <a:pPr marL="514350" indent="-514350">
              <a:buAutoNum type="arabicPeriod"/>
            </a:pPr>
            <a:r>
              <a:rPr lang="ru-RU" b="1" i="1" dirty="0" smtClean="0"/>
              <a:t>Тактическое </a:t>
            </a:r>
            <a:r>
              <a:rPr lang="ru-RU" b="1" i="1" dirty="0"/>
              <a:t>планирование </a:t>
            </a:r>
            <a:r>
              <a:rPr lang="ru-RU" dirty="0"/>
              <a:t>– средне ориентированный перенос кадровых стратегий на конкретные проблемы управления персоналом (от 1 до 3 лет</a:t>
            </a:r>
            <a:r>
              <a:rPr lang="ru-RU" dirty="0" smtClean="0"/>
              <a:t>), строго </a:t>
            </a:r>
            <a:r>
              <a:rPr lang="ru-RU" dirty="0"/>
              <a:t>ориентируется на цели, заявленные стратегическим кадровым планированием. Представляет собой кадровые программы, которые часто составляются и в соответствии с кадровой политикой организации </a:t>
            </a:r>
            <a:r>
              <a:rPr lang="ru-RU" dirty="0" smtClean="0"/>
              <a:t>и реализуются </a:t>
            </a:r>
            <a:r>
              <a:rPr lang="ru-RU" dirty="0"/>
              <a:t>средним руководящим звеном организации, например руководителем отдела кадров. </a:t>
            </a:r>
            <a:endParaRPr lang="ru-RU" dirty="0" smtClean="0"/>
          </a:p>
          <a:p>
            <a:pPr marL="514350" indent="-514350">
              <a:buAutoNum type="arabicPeriod"/>
            </a:pPr>
            <a:r>
              <a:rPr lang="ru-RU" b="1" i="1" dirty="0" smtClean="0"/>
              <a:t>Оперативное </a:t>
            </a:r>
            <a:r>
              <a:rPr lang="ru-RU" b="1" i="1" dirty="0"/>
              <a:t>кадровое планирование </a:t>
            </a:r>
            <a:r>
              <a:rPr lang="ru-RU" dirty="0"/>
              <a:t>— краткосрочное (сроком до 1 года), ориентированное на достижение отдельных оперативных целей. Состоит из точно обозначенных целей и конкретных мероприятий, необходимых для их достижения, и выделяемых материальных средств с указанием их вида, количества и </a:t>
            </a:r>
            <a:r>
              <a:rPr lang="ru-RU" dirty="0" smtClean="0"/>
              <a:t>времени (</a:t>
            </a:r>
            <a:r>
              <a:rPr lang="ru-RU" dirty="0"/>
              <a:t>год, квартал, месяц, декада, рабочий день, смена), </a:t>
            </a:r>
            <a:r>
              <a:rPr lang="ru-RU" dirty="0" smtClean="0"/>
              <a:t>с </a:t>
            </a:r>
            <a:r>
              <a:rPr lang="ru-RU" dirty="0"/>
              <a:t>подробной проработкой оперативных действий, подкрепленных необходимыми расчетами и обоснованиями. </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16</a:t>
            </a:fld>
            <a:endParaRPr lang="ru-RU"/>
          </a:p>
        </p:txBody>
      </p:sp>
    </p:spTree>
    <p:extLst>
      <p:ext uri="{BB962C8B-B14F-4D97-AF65-F5344CB8AC3E}">
        <p14:creationId xmlns:p14="http://schemas.microsoft.com/office/powerpoint/2010/main" val="9475946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832648"/>
          </a:xfrm>
        </p:spPr>
        <p:txBody>
          <a:bodyPr>
            <a:normAutofit fontScale="70000" lnSpcReduction="20000"/>
          </a:bodyPr>
          <a:lstStyle/>
          <a:p>
            <a:pPr marL="0" indent="176213">
              <a:buNone/>
            </a:pPr>
            <a:r>
              <a:rPr lang="ru-RU" dirty="0"/>
              <a:t>Для разработки оперативного плана работы с персоналом </a:t>
            </a:r>
            <a:r>
              <a:rPr lang="ru-RU" dirty="0" smtClean="0"/>
              <a:t>необходимы данные</a:t>
            </a:r>
            <a:r>
              <a:rPr lang="ru-RU" dirty="0"/>
              <a:t>: </a:t>
            </a:r>
            <a:endParaRPr lang="ru-RU" dirty="0" smtClean="0"/>
          </a:p>
          <a:p>
            <a:pPr marL="0" indent="176213">
              <a:buNone/>
            </a:pPr>
            <a:r>
              <a:rPr lang="ru-RU" dirty="0" smtClean="0"/>
              <a:t>• </a:t>
            </a:r>
            <a:r>
              <a:rPr lang="ru-RU" dirty="0"/>
              <a:t>о постоянном составе сотрудников (имя, отчество, фамилия, место жительства, возраст, время поступления на работу и т.д.); </a:t>
            </a:r>
            <a:endParaRPr lang="ru-RU" dirty="0" smtClean="0"/>
          </a:p>
          <a:p>
            <a:pPr marL="0" indent="176213">
              <a:buNone/>
            </a:pPr>
            <a:r>
              <a:rPr lang="ru-RU" dirty="0" smtClean="0"/>
              <a:t>• </a:t>
            </a:r>
            <a:r>
              <a:rPr lang="ru-RU" dirty="0"/>
              <a:t>о структуре персонала (квалификационная, половозрастная, национальная структура; удельный вес инвалидов, удельный вес рабочих, служащих, квалифицированных рабочих и т.д.); </a:t>
            </a:r>
            <a:endParaRPr lang="ru-RU" dirty="0" smtClean="0"/>
          </a:p>
          <a:p>
            <a:pPr marL="0" indent="176213">
              <a:buNone/>
            </a:pPr>
            <a:r>
              <a:rPr lang="ru-RU" dirty="0" smtClean="0"/>
              <a:t>• </a:t>
            </a:r>
            <a:r>
              <a:rPr lang="ru-RU" dirty="0"/>
              <a:t>о текучести кадров; </a:t>
            </a:r>
            <a:endParaRPr lang="ru-RU" dirty="0" smtClean="0"/>
          </a:p>
          <a:p>
            <a:pPr marL="0" indent="176213">
              <a:buNone/>
            </a:pPr>
            <a:r>
              <a:rPr lang="ru-RU" dirty="0" smtClean="0"/>
              <a:t>• </a:t>
            </a:r>
            <a:r>
              <a:rPr lang="ru-RU" dirty="0"/>
              <a:t>о потере времени из-за простоев, по болезни; </a:t>
            </a:r>
            <a:endParaRPr lang="ru-RU" dirty="0" smtClean="0"/>
          </a:p>
          <a:p>
            <a:pPr marL="0" indent="176213">
              <a:buNone/>
            </a:pPr>
            <a:r>
              <a:rPr lang="ru-RU" dirty="0" smtClean="0"/>
              <a:t>• </a:t>
            </a:r>
            <a:r>
              <a:rPr lang="ru-RU" dirty="0"/>
              <a:t>о продолжительности рабочего дня (полностью или частично занятые, работающие в одну, несколько смен или ночную смену, продолжительность отпусков); </a:t>
            </a:r>
            <a:endParaRPr lang="ru-RU" dirty="0" smtClean="0"/>
          </a:p>
          <a:p>
            <a:pPr marL="0" indent="176213">
              <a:buNone/>
            </a:pPr>
            <a:r>
              <a:rPr lang="ru-RU" dirty="0" smtClean="0"/>
              <a:t>• </a:t>
            </a:r>
            <a:r>
              <a:rPr lang="ru-RU" dirty="0"/>
              <a:t>о зарплате рабочих и служащих (структура зарплаты, дополнительная заработная плата, надбавки, оплата по тарифу и сверх тарифа); </a:t>
            </a:r>
            <a:endParaRPr lang="ru-RU" dirty="0" smtClean="0"/>
          </a:p>
          <a:p>
            <a:pPr marL="0" indent="176213">
              <a:buNone/>
            </a:pPr>
            <a:r>
              <a:rPr lang="ru-RU" dirty="0" smtClean="0"/>
              <a:t>• </a:t>
            </a:r>
            <a:r>
              <a:rPr lang="ru-RU" dirty="0"/>
              <a:t>об услугах социального характера, предоставляемых государством и организациями (расходы на социальные нужды, выделяемые в соответствии с законами, тарифными договорами, добровольно).</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17</a:t>
            </a:fld>
            <a:endParaRPr lang="ru-RU"/>
          </a:p>
        </p:txBody>
      </p:sp>
    </p:spTree>
    <p:extLst>
      <p:ext uri="{BB962C8B-B14F-4D97-AF65-F5344CB8AC3E}">
        <p14:creationId xmlns:p14="http://schemas.microsoft.com/office/powerpoint/2010/main" val="17776805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Виды срочных планов по персоналу (на 1 год)</a:t>
            </a:r>
            <a:endParaRPr lang="ru-RU" sz="3200" dirty="0"/>
          </a:p>
        </p:txBody>
      </p:sp>
      <p:sp>
        <p:nvSpPr>
          <p:cNvPr id="3" name="Объект 2"/>
          <p:cNvSpPr>
            <a:spLocks noGrp="1"/>
          </p:cNvSpPr>
          <p:nvPr>
            <p:ph idx="1"/>
          </p:nvPr>
        </p:nvSpPr>
        <p:spPr/>
        <p:txBody>
          <a:bodyPr>
            <a:normAutofit fontScale="77500" lnSpcReduction="20000"/>
          </a:bodyPr>
          <a:lstStyle/>
          <a:p>
            <a:pPr marL="514350" indent="-514350">
              <a:buAutoNum type="arabicPeriod"/>
            </a:pPr>
            <a:r>
              <a:rPr lang="ru-RU" dirty="0" smtClean="0"/>
              <a:t>План </a:t>
            </a:r>
            <a:r>
              <a:rPr lang="ru-RU" dirty="0"/>
              <a:t>по вопросам комплектования и использования персонала, в который включается </a:t>
            </a:r>
            <a:r>
              <a:rPr lang="ru-RU" b="1" i="1" dirty="0"/>
              <a:t>план движения персонала</a:t>
            </a:r>
            <a:r>
              <a:rPr lang="ru-RU" dirty="0"/>
              <a:t>, в рамках которого решаются следующие практические задачи: </a:t>
            </a:r>
            <a:endParaRPr lang="ru-RU" dirty="0" smtClean="0"/>
          </a:p>
          <a:p>
            <a:pPr marL="0" indent="363538">
              <a:buNone/>
            </a:pPr>
            <a:r>
              <a:rPr lang="ru-RU" dirty="0" smtClean="0"/>
              <a:t>• </a:t>
            </a:r>
            <a:r>
              <a:rPr lang="ru-RU" dirty="0"/>
              <a:t>ориентация привлеченных работников на занятие тех или иных должностей или рабочих мест; </a:t>
            </a:r>
            <a:endParaRPr lang="ru-RU" dirty="0" smtClean="0"/>
          </a:p>
          <a:p>
            <a:pPr marL="0" indent="363538">
              <a:buNone/>
            </a:pPr>
            <a:r>
              <a:rPr lang="ru-RU" dirty="0" smtClean="0"/>
              <a:t>• </a:t>
            </a:r>
            <a:r>
              <a:rPr lang="ru-RU" dirty="0"/>
              <a:t>овладение знаниями тех специальностей и профессий, к которым они имеют способности; </a:t>
            </a:r>
            <a:endParaRPr lang="ru-RU" dirty="0" smtClean="0"/>
          </a:p>
          <a:p>
            <a:pPr marL="0" indent="363538">
              <a:buNone/>
            </a:pPr>
            <a:r>
              <a:rPr lang="ru-RU" dirty="0" smtClean="0"/>
              <a:t>• </a:t>
            </a:r>
            <a:r>
              <a:rPr lang="ru-RU" dirty="0"/>
              <a:t>укомплектования вакансий кадрами нужной квалификации, с учетом их специфики; </a:t>
            </a:r>
            <a:endParaRPr lang="ru-RU" dirty="0" smtClean="0"/>
          </a:p>
          <a:p>
            <a:pPr marL="0" indent="363538">
              <a:buNone/>
            </a:pPr>
            <a:r>
              <a:rPr lang="ru-RU" dirty="0" smtClean="0"/>
              <a:t>• </a:t>
            </a:r>
            <a:r>
              <a:rPr lang="ru-RU" dirty="0"/>
              <a:t>создание системы профессионального перемещения, которая учитывает возраст, состояние здоровья и интеллектуальные возможности личности. </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18</a:t>
            </a:fld>
            <a:endParaRPr lang="ru-RU"/>
          </a:p>
        </p:txBody>
      </p:sp>
    </p:spTree>
    <p:extLst>
      <p:ext uri="{BB962C8B-B14F-4D97-AF65-F5344CB8AC3E}">
        <p14:creationId xmlns:p14="http://schemas.microsoft.com/office/powerpoint/2010/main" val="5157443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7500" lnSpcReduction="20000"/>
          </a:bodyPr>
          <a:lstStyle/>
          <a:p>
            <a:pPr marL="0" indent="0">
              <a:buNone/>
            </a:pPr>
            <a:r>
              <a:rPr lang="ru-RU" dirty="0"/>
              <a:t>2. </a:t>
            </a:r>
            <a:r>
              <a:rPr lang="ru-RU" b="1" i="1" dirty="0" smtClean="0"/>
              <a:t>План </a:t>
            </a:r>
            <a:r>
              <a:rPr lang="ru-RU" b="1" i="1" dirty="0"/>
              <a:t>подготовки кадров в связи с увольнением и перемещением персонала </a:t>
            </a:r>
            <a:r>
              <a:rPr lang="ru-RU" dirty="0"/>
              <a:t>включает следующие разделы: </a:t>
            </a:r>
            <a:endParaRPr lang="ru-RU" dirty="0" smtClean="0"/>
          </a:p>
          <a:p>
            <a:pPr marL="0" indent="0">
              <a:buNone/>
            </a:pPr>
            <a:r>
              <a:rPr lang="ru-RU" dirty="0" smtClean="0"/>
              <a:t>• </a:t>
            </a:r>
            <a:r>
              <a:rPr lang="ru-RU" dirty="0"/>
              <a:t>определение количества уволенных и уровня их квалификации; </a:t>
            </a:r>
            <a:endParaRPr lang="ru-RU" dirty="0" smtClean="0"/>
          </a:p>
          <a:p>
            <a:pPr marL="0" indent="0">
              <a:buNone/>
            </a:pPr>
            <a:r>
              <a:rPr lang="ru-RU" dirty="0" smtClean="0"/>
              <a:t>• </a:t>
            </a:r>
            <a:r>
              <a:rPr lang="ru-RU" dirty="0"/>
              <a:t>установление времени, в пределах которого будет проходить увольнения; </a:t>
            </a:r>
            <a:endParaRPr lang="ru-RU" dirty="0" smtClean="0"/>
          </a:p>
          <a:p>
            <a:pPr marL="0" indent="0">
              <a:buNone/>
            </a:pPr>
            <a:r>
              <a:rPr lang="ru-RU" dirty="0" smtClean="0"/>
              <a:t>• </a:t>
            </a:r>
            <a:r>
              <a:rPr lang="ru-RU" dirty="0"/>
              <a:t>выявление кандидатур на перемещение в пределах подразделений или предприятия; </a:t>
            </a:r>
            <a:endParaRPr lang="ru-RU" dirty="0" smtClean="0"/>
          </a:p>
          <a:p>
            <a:pPr marL="0" indent="0">
              <a:buNone/>
            </a:pPr>
            <a:r>
              <a:rPr lang="ru-RU" dirty="0" smtClean="0"/>
              <a:t>• </a:t>
            </a:r>
            <a:r>
              <a:rPr lang="ru-RU" dirty="0"/>
              <a:t>регламентация средств материального стимулирования добровольного или досрочного освобождения; </a:t>
            </a:r>
            <a:endParaRPr lang="ru-RU" dirty="0" smtClean="0"/>
          </a:p>
          <a:p>
            <a:pPr marL="0" indent="0">
              <a:buNone/>
            </a:pPr>
            <a:r>
              <a:rPr lang="ru-RU" dirty="0" smtClean="0"/>
              <a:t>• </a:t>
            </a:r>
            <a:r>
              <a:rPr lang="ru-RU" dirty="0"/>
              <a:t>определение ответственных за выполнение запланированных мероприятий </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19</a:t>
            </a:fld>
            <a:endParaRPr lang="ru-RU"/>
          </a:p>
        </p:txBody>
      </p:sp>
    </p:spTree>
    <p:extLst>
      <p:ext uri="{BB962C8B-B14F-4D97-AF65-F5344CB8AC3E}">
        <p14:creationId xmlns:p14="http://schemas.microsoft.com/office/powerpoint/2010/main" val="3903461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1. Кадровая политика организации</a:t>
            </a:r>
          </a:p>
        </p:txBody>
      </p:sp>
      <p:sp>
        <p:nvSpPr>
          <p:cNvPr id="3" name="Объект 2"/>
          <p:cNvSpPr>
            <a:spLocks noGrp="1"/>
          </p:cNvSpPr>
          <p:nvPr>
            <p:ph idx="1"/>
          </p:nvPr>
        </p:nvSpPr>
        <p:spPr/>
        <p:txBody>
          <a:bodyPr>
            <a:normAutofit/>
          </a:bodyPr>
          <a:lstStyle/>
          <a:p>
            <a:pPr marL="0" indent="0">
              <a:buNone/>
            </a:pPr>
            <a:r>
              <a:rPr lang="ru-RU" b="1" dirty="0"/>
              <a:t>Кадровая политика организации </a:t>
            </a:r>
            <a:r>
              <a:rPr lang="ru-RU" dirty="0"/>
              <a:t>– это целостная система работы </a:t>
            </a:r>
            <a:r>
              <a:rPr lang="ru-RU" dirty="0" smtClean="0"/>
              <a:t>с персоналом</a:t>
            </a:r>
            <a:r>
              <a:rPr lang="ru-RU" dirty="0"/>
              <a:t>, объединяющая различные элементы и формы </a:t>
            </a:r>
            <a:r>
              <a:rPr lang="ru-RU" dirty="0" smtClean="0"/>
              <a:t>кадровой работы</a:t>
            </a:r>
            <a:r>
              <a:rPr lang="ru-RU" dirty="0"/>
              <a:t>, имеющая целью создание высокопроизводительного </a:t>
            </a:r>
            <a:r>
              <a:rPr lang="ru-RU" dirty="0" smtClean="0"/>
              <a:t>и высокопрофессионального</a:t>
            </a:r>
            <a:r>
              <a:rPr lang="ru-RU" dirty="0"/>
              <a:t>, сплоченного и ответственного коллектива</a:t>
            </a:r>
            <a:r>
              <a:rPr lang="ru-RU" dirty="0" smtClean="0"/>
              <a:t>, способного </a:t>
            </a:r>
            <a:r>
              <a:rPr lang="ru-RU" dirty="0"/>
              <a:t>гибко реагировать на изменения внешней и внутренней среды. </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2</a:t>
            </a:fld>
            <a:endParaRPr lang="ru-RU"/>
          </a:p>
        </p:txBody>
      </p:sp>
    </p:spTree>
    <p:extLst>
      <p:ext uri="{BB962C8B-B14F-4D97-AF65-F5344CB8AC3E}">
        <p14:creationId xmlns:p14="http://schemas.microsoft.com/office/powerpoint/2010/main" val="18194542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7500" lnSpcReduction="20000"/>
          </a:bodyPr>
          <a:lstStyle/>
          <a:p>
            <a:pPr marL="0" indent="0">
              <a:buNone/>
            </a:pPr>
            <a:r>
              <a:rPr lang="ru-RU" dirty="0"/>
              <a:t>3. </a:t>
            </a:r>
            <a:r>
              <a:rPr lang="ru-RU" b="1" i="1" dirty="0"/>
              <a:t>Для обеспечения потребностей нового производства в план подготовки </a:t>
            </a:r>
            <a:r>
              <a:rPr lang="ru-RU" dirty="0"/>
              <a:t>включают: </a:t>
            </a:r>
            <a:endParaRPr lang="ru-RU" dirty="0" smtClean="0"/>
          </a:p>
          <a:p>
            <a:pPr marL="0" indent="0">
              <a:buNone/>
            </a:pPr>
            <a:r>
              <a:rPr lang="ru-RU" dirty="0" smtClean="0"/>
              <a:t>• </a:t>
            </a:r>
            <a:r>
              <a:rPr lang="ru-RU" dirty="0"/>
              <a:t>характеристику требований к работникам; </a:t>
            </a:r>
            <a:endParaRPr lang="ru-RU" dirty="0" smtClean="0"/>
          </a:p>
          <a:p>
            <a:pPr marL="0" indent="0">
              <a:buNone/>
            </a:pPr>
            <a:r>
              <a:rPr lang="ru-RU" dirty="0" smtClean="0"/>
              <a:t>• </a:t>
            </a:r>
            <a:r>
              <a:rPr lang="ru-RU" dirty="0"/>
              <a:t>расчет потребности в персонале; </a:t>
            </a:r>
            <a:endParaRPr lang="ru-RU" dirty="0" smtClean="0"/>
          </a:p>
          <a:p>
            <a:pPr marL="0" indent="0">
              <a:buNone/>
            </a:pPr>
            <a:r>
              <a:rPr lang="ru-RU" dirty="0" smtClean="0"/>
              <a:t>• </a:t>
            </a:r>
            <a:r>
              <a:rPr lang="ru-RU" dirty="0"/>
              <a:t>источники удовлетворения временной потребности в кадрах; </a:t>
            </a:r>
            <a:endParaRPr lang="ru-RU" dirty="0" smtClean="0"/>
          </a:p>
          <a:p>
            <a:pPr marL="0" indent="0">
              <a:buNone/>
            </a:pPr>
            <a:r>
              <a:rPr lang="ru-RU" dirty="0" smtClean="0"/>
              <a:t>• </a:t>
            </a:r>
            <a:r>
              <a:rPr lang="ru-RU" dirty="0"/>
              <a:t>направления и формы повышения квалификации; • величину необходимых </a:t>
            </a:r>
            <a:r>
              <a:rPr lang="ru-RU" dirty="0" smtClean="0"/>
              <a:t>расходов.</a:t>
            </a:r>
          </a:p>
          <a:p>
            <a:pPr marL="0" indent="0">
              <a:buNone/>
            </a:pPr>
            <a:r>
              <a:rPr lang="ru-RU" dirty="0" smtClean="0"/>
              <a:t>4</a:t>
            </a:r>
            <a:r>
              <a:rPr lang="ru-RU" dirty="0"/>
              <a:t>. </a:t>
            </a:r>
            <a:r>
              <a:rPr lang="ru-RU" b="1" i="1" dirty="0"/>
              <a:t>Планирование деловой карьеры, служебно-профессионального перемещения </a:t>
            </a:r>
            <a:r>
              <a:rPr lang="ru-RU" dirty="0"/>
              <a:t>- это составление планов горизонтального и вертикального перемещения работников по системе должностей или рабочих мест, начиная с принятия работника и до его увольнения. </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20</a:t>
            </a:fld>
            <a:endParaRPr lang="ru-RU"/>
          </a:p>
        </p:txBody>
      </p:sp>
    </p:spTree>
    <p:extLst>
      <p:ext uri="{BB962C8B-B14F-4D97-AF65-F5344CB8AC3E}">
        <p14:creationId xmlns:p14="http://schemas.microsoft.com/office/powerpoint/2010/main" val="16747409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0000" lnSpcReduction="20000"/>
          </a:bodyPr>
          <a:lstStyle/>
          <a:p>
            <a:pPr marL="0" indent="363538">
              <a:buNone/>
            </a:pPr>
            <a:r>
              <a:rPr lang="ru-RU" dirty="0"/>
              <a:t>5. </a:t>
            </a:r>
            <a:r>
              <a:rPr lang="ru-RU" b="1" i="1" dirty="0"/>
              <a:t>Планирование производительности труда и заработной </a:t>
            </a:r>
            <a:r>
              <a:rPr lang="ru-RU" b="1" i="1" dirty="0" smtClean="0"/>
              <a:t>платы.</a:t>
            </a:r>
          </a:p>
          <a:p>
            <a:pPr marL="0" indent="363538">
              <a:buNone/>
            </a:pPr>
            <a:r>
              <a:rPr lang="ru-RU" dirty="0" smtClean="0"/>
              <a:t>6</a:t>
            </a:r>
            <a:r>
              <a:rPr lang="ru-RU" dirty="0"/>
              <a:t>. </a:t>
            </a:r>
            <a:r>
              <a:rPr lang="ru-RU" b="1" i="1" dirty="0"/>
              <a:t>План мероприятий по совершенствованию структуры занятости </a:t>
            </a:r>
            <a:r>
              <a:rPr lang="ru-RU" dirty="0"/>
              <a:t>может включать следующие программы: </a:t>
            </a:r>
            <a:endParaRPr lang="ru-RU" dirty="0" smtClean="0"/>
          </a:p>
          <a:p>
            <a:pPr marL="0" indent="363538">
              <a:buNone/>
            </a:pPr>
            <a:r>
              <a:rPr lang="ru-RU" dirty="0" smtClean="0"/>
              <a:t>• </a:t>
            </a:r>
            <a:r>
              <a:rPr lang="ru-RU" dirty="0"/>
              <a:t>внедрение современных принципов и методов управления; </a:t>
            </a:r>
            <a:endParaRPr lang="ru-RU" dirty="0" smtClean="0"/>
          </a:p>
          <a:p>
            <a:pPr marL="0" indent="363538">
              <a:buNone/>
            </a:pPr>
            <a:r>
              <a:rPr lang="ru-RU" dirty="0" smtClean="0"/>
              <a:t>• </a:t>
            </a:r>
            <a:r>
              <a:rPr lang="ru-RU" dirty="0"/>
              <a:t>изменения организационной структуры; </a:t>
            </a:r>
            <a:endParaRPr lang="ru-RU" dirty="0" smtClean="0"/>
          </a:p>
          <a:p>
            <a:pPr marL="0" indent="363538">
              <a:buNone/>
            </a:pPr>
            <a:r>
              <a:rPr lang="ru-RU" dirty="0" smtClean="0"/>
              <a:t>• </a:t>
            </a:r>
            <a:r>
              <a:rPr lang="ru-RU" dirty="0"/>
              <a:t>освоение новых технологий. </a:t>
            </a:r>
            <a:endParaRPr lang="ru-RU" dirty="0" smtClean="0"/>
          </a:p>
          <a:p>
            <a:pPr marL="0" indent="363538">
              <a:buNone/>
            </a:pPr>
            <a:r>
              <a:rPr lang="ru-RU" dirty="0" smtClean="0"/>
              <a:t>7</a:t>
            </a:r>
            <a:r>
              <a:rPr lang="ru-RU" dirty="0"/>
              <a:t>. </a:t>
            </a:r>
            <a:r>
              <a:rPr lang="ru-RU" b="1" i="1" dirty="0"/>
              <a:t>Планирование затрат на персонал</a:t>
            </a:r>
            <a:r>
              <a:rPr lang="ru-RU" dirty="0"/>
              <a:t>, </a:t>
            </a:r>
            <a:r>
              <a:rPr lang="ru-RU" dirty="0" smtClean="0"/>
              <a:t>в который </a:t>
            </a:r>
            <a:r>
              <a:rPr lang="ru-RU" dirty="0"/>
              <a:t>включается: </a:t>
            </a:r>
            <a:endParaRPr lang="ru-RU" dirty="0" smtClean="0"/>
          </a:p>
          <a:p>
            <a:pPr marL="0" indent="363538">
              <a:buNone/>
            </a:pPr>
            <a:r>
              <a:rPr lang="ru-RU" dirty="0" smtClean="0"/>
              <a:t>• </a:t>
            </a:r>
            <a:r>
              <a:rPr lang="ru-RU" dirty="0"/>
              <a:t>основная и дополнительная заработная плата; </a:t>
            </a:r>
            <a:endParaRPr lang="ru-RU" dirty="0" smtClean="0"/>
          </a:p>
          <a:p>
            <a:pPr marL="0" indent="363538">
              <a:buNone/>
            </a:pPr>
            <a:r>
              <a:rPr lang="ru-RU" dirty="0" smtClean="0"/>
              <a:t>• </a:t>
            </a:r>
            <a:r>
              <a:rPr lang="ru-RU" dirty="0"/>
              <a:t>отчисления на социальное страхование; </a:t>
            </a:r>
            <a:endParaRPr lang="ru-RU" dirty="0" smtClean="0"/>
          </a:p>
          <a:p>
            <a:pPr marL="0" indent="363538">
              <a:buNone/>
            </a:pPr>
            <a:r>
              <a:rPr lang="ru-RU" dirty="0" smtClean="0"/>
              <a:t>• </a:t>
            </a:r>
            <a:r>
              <a:rPr lang="ru-RU" dirty="0"/>
              <a:t>командировочные и служебные разъезды; </a:t>
            </a:r>
            <a:endParaRPr lang="ru-RU" dirty="0" smtClean="0"/>
          </a:p>
          <a:p>
            <a:pPr marL="0" indent="363538">
              <a:buNone/>
            </a:pPr>
            <a:r>
              <a:rPr lang="ru-RU" dirty="0" smtClean="0"/>
              <a:t>• </a:t>
            </a:r>
            <a:r>
              <a:rPr lang="ru-RU" dirty="0"/>
              <a:t>расходы на профессиональное развитие; </a:t>
            </a:r>
            <a:endParaRPr lang="ru-RU" dirty="0" smtClean="0"/>
          </a:p>
          <a:p>
            <a:pPr marL="0" indent="363538">
              <a:buNone/>
            </a:pPr>
            <a:r>
              <a:rPr lang="ru-RU" dirty="0" smtClean="0"/>
              <a:t>• </a:t>
            </a:r>
            <a:r>
              <a:rPr lang="ru-RU" dirty="0"/>
              <a:t>приобретение спецодежды и т.д. </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21</a:t>
            </a:fld>
            <a:endParaRPr lang="ru-RU"/>
          </a:p>
        </p:txBody>
      </p:sp>
    </p:spTree>
    <p:extLst>
      <p:ext uri="{BB962C8B-B14F-4D97-AF65-F5344CB8AC3E}">
        <p14:creationId xmlns:p14="http://schemas.microsoft.com/office/powerpoint/2010/main" val="19839088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buNone/>
            </a:pPr>
            <a:r>
              <a:rPr lang="ru-RU" b="1" dirty="0"/>
              <a:t>Кадровая стратегия </a:t>
            </a:r>
            <a:r>
              <a:rPr lang="ru-RU" dirty="0"/>
              <a:t>– специфический набор основных принципов, правил и целей работы с персоналом, конкретизированных с учетом типов организационной стратегии, ее организационного и кадрового потенциала. </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22</a:t>
            </a:fld>
            <a:endParaRPr lang="ru-RU"/>
          </a:p>
        </p:txBody>
      </p:sp>
    </p:spTree>
    <p:extLst>
      <p:ext uri="{BB962C8B-B14F-4D97-AF65-F5344CB8AC3E}">
        <p14:creationId xmlns:p14="http://schemas.microsoft.com/office/powerpoint/2010/main" val="40468063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a:t>Практика </a:t>
            </a:r>
            <a:r>
              <a:rPr lang="ru-RU" sz="3200" dirty="0" smtClean="0"/>
              <a:t>УП и стратегия развития </a:t>
            </a:r>
            <a:r>
              <a:rPr lang="ru-RU" sz="3200" dirty="0"/>
              <a:t>предприятия</a:t>
            </a:r>
          </a:p>
        </p:txBody>
      </p:sp>
      <p:graphicFrame>
        <p:nvGraphicFramePr>
          <p:cNvPr id="6" name="Объект 5"/>
          <p:cNvGraphicFramePr>
            <a:graphicFrameLocks noGrp="1"/>
          </p:cNvGraphicFramePr>
          <p:nvPr>
            <p:ph idx="1"/>
            <p:extLst>
              <p:ext uri="{D42A27DB-BD31-4B8C-83A1-F6EECF244321}">
                <p14:modId xmlns:p14="http://schemas.microsoft.com/office/powerpoint/2010/main" val="1872150470"/>
              </p:ext>
            </p:extLst>
          </p:nvPr>
        </p:nvGraphicFramePr>
        <p:xfrm>
          <a:off x="467544" y="1484784"/>
          <a:ext cx="8229600" cy="4328160"/>
        </p:xfrm>
        <a:graphic>
          <a:graphicData uri="http://schemas.openxmlformats.org/drawingml/2006/table">
            <a:tbl>
              <a:tblPr firstRow="1" bandRow="1">
                <a:tableStyleId>{5C22544A-7EE6-4342-B048-85BDC9FD1C3A}</a:tableStyleId>
              </a:tblPr>
              <a:tblGrid>
                <a:gridCol w="1882552"/>
                <a:gridCol w="2448272"/>
                <a:gridCol w="3898776"/>
              </a:tblGrid>
              <a:tr h="370840">
                <a:tc>
                  <a:txBody>
                    <a:bodyPr/>
                    <a:lstStyle/>
                    <a:p>
                      <a:pPr algn="ctr"/>
                      <a:endParaRPr lang="ru-RU" sz="1600" dirty="0" smtClean="0"/>
                    </a:p>
                    <a:p>
                      <a:pPr algn="ctr"/>
                      <a:r>
                        <a:rPr lang="ru-RU" sz="1600" dirty="0" smtClean="0"/>
                        <a:t>Тип стратегии </a:t>
                      </a:r>
                      <a:endParaRPr lang="ru-RU" sz="1600" dirty="0"/>
                    </a:p>
                  </a:txBody>
                  <a:tcPr/>
                </a:tc>
                <a:tc>
                  <a:txBody>
                    <a:bodyPr/>
                    <a:lstStyle/>
                    <a:p>
                      <a:pPr algn="ctr"/>
                      <a:r>
                        <a:rPr lang="ru-RU" sz="1600" dirty="0" smtClean="0"/>
                        <a:t>Требования к характеристикам работников </a:t>
                      </a:r>
                      <a:endParaRPr lang="ru-RU" sz="1600" dirty="0"/>
                    </a:p>
                  </a:txBody>
                  <a:tcPr/>
                </a:tc>
                <a:tc>
                  <a:txBody>
                    <a:bodyPr/>
                    <a:lstStyle/>
                    <a:p>
                      <a:pPr algn="ctr"/>
                      <a:endParaRPr lang="ru-RU" sz="1600" dirty="0" smtClean="0"/>
                    </a:p>
                    <a:p>
                      <a:pPr algn="ctr"/>
                      <a:r>
                        <a:rPr lang="ru-RU" sz="1600" dirty="0" smtClean="0"/>
                        <a:t>Оперативные управленческие решения </a:t>
                      </a:r>
                      <a:endParaRPr lang="ru-RU" sz="1600" dirty="0"/>
                    </a:p>
                  </a:txBody>
                  <a:tcPr/>
                </a:tc>
              </a:tr>
              <a:tr h="370840">
                <a:tc>
                  <a:txBody>
                    <a:bodyPr/>
                    <a:lstStyle/>
                    <a:p>
                      <a:r>
                        <a:rPr lang="ru-RU" sz="1600" dirty="0" smtClean="0"/>
                        <a:t>Предпринимательская стратегия </a:t>
                      </a:r>
                    </a:p>
                    <a:p>
                      <a:r>
                        <a:rPr lang="ru-RU" sz="1600" dirty="0" smtClean="0"/>
                        <a:t>Цель: становление</a:t>
                      </a:r>
                    </a:p>
                    <a:p>
                      <a:r>
                        <a:rPr lang="ru-RU" sz="1600" dirty="0" smtClean="0"/>
                        <a:t>предприятия</a:t>
                      </a:r>
                    </a:p>
                    <a:p>
                      <a:r>
                        <a:rPr lang="ru-RU" sz="1600" dirty="0" smtClean="0"/>
                        <a:t>Условия: высокая</a:t>
                      </a:r>
                    </a:p>
                    <a:p>
                      <a:r>
                        <a:rPr lang="ru-RU" sz="1600" dirty="0" smtClean="0"/>
                        <a:t>степень финансового</a:t>
                      </a:r>
                    </a:p>
                    <a:p>
                      <a:r>
                        <a:rPr lang="ru-RU" sz="1600" dirty="0" smtClean="0"/>
                        <a:t>риска, дефицит</a:t>
                      </a:r>
                    </a:p>
                    <a:p>
                      <a:r>
                        <a:rPr lang="ru-RU" sz="1600" dirty="0" smtClean="0"/>
                        <a:t>ресурсов </a:t>
                      </a:r>
                    </a:p>
                    <a:p>
                      <a:endParaRPr lang="ru-RU" sz="1600" dirty="0"/>
                    </a:p>
                  </a:txBody>
                  <a:tcPr/>
                </a:tc>
                <a:tc>
                  <a:txBody>
                    <a:bodyPr/>
                    <a:lstStyle/>
                    <a:p>
                      <a:r>
                        <a:rPr lang="ru-RU" sz="1600" dirty="0" smtClean="0"/>
                        <a:t>Ключевой персонал: «творцы».</a:t>
                      </a:r>
                    </a:p>
                    <a:p>
                      <a:r>
                        <a:rPr lang="ru-RU" sz="1600" dirty="0" smtClean="0"/>
                        <a:t>Требуемые</a:t>
                      </a:r>
                    </a:p>
                    <a:p>
                      <a:r>
                        <a:rPr lang="ru-RU" sz="1600" dirty="0" smtClean="0"/>
                        <a:t>профессионально-личностные качества:</a:t>
                      </a:r>
                    </a:p>
                    <a:p>
                      <a:r>
                        <a:rPr lang="ru-RU" sz="1600" dirty="0" smtClean="0"/>
                        <a:t>- креативное мышление</a:t>
                      </a:r>
                    </a:p>
                    <a:p>
                      <a:r>
                        <a:rPr lang="ru-RU" sz="1600" dirty="0" smtClean="0"/>
                        <a:t>(способность к</a:t>
                      </a:r>
                    </a:p>
                    <a:p>
                      <a:r>
                        <a:rPr lang="ru-RU" sz="1600" dirty="0" smtClean="0"/>
                        <a:t>генерированию идей);</a:t>
                      </a:r>
                    </a:p>
                    <a:p>
                      <a:r>
                        <a:rPr lang="ru-RU" sz="1600" dirty="0" smtClean="0"/>
                        <a:t>- инициативность;</a:t>
                      </a:r>
                    </a:p>
                    <a:p>
                      <a:r>
                        <a:rPr lang="ru-RU" sz="1600" dirty="0" smtClean="0"/>
                        <a:t>- умение работать в</a:t>
                      </a:r>
                    </a:p>
                    <a:p>
                      <a:r>
                        <a:rPr lang="ru-RU" sz="1600" dirty="0" smtClean="0"/>
                        <a:t>команде;</a:t>
                      </a:r>
                    </a:p>
                    <a:p>
                      <a:r>
                        <a:rPr lang="ru-RU" sz="1600" dirty="0" smtClean="0"/>
                        <a:t>- способность к риску;</a:t>
                      </a:r>
                    </a:p>
                    <a:p>
                      <a:r>
                        <a:rPr lang="ru-RU" sz="1600" dirty="0" smtClean="0"/>
                        <a:t>- быстрая обучаемость;</a:t>
                      </a:r>
                    </a:p>
                    <a:p>
                      <a:r>
                        <a:rPr lang="ru-RU" sz="1600" dirty="0" smtClean="0"/>
                        <a:t>- ответственность. </a:t>
                      </a:r>
                      <a:endParaRPr lang="ru-RU" sz="1600" dirty="0"/>
                    </a:p>
                  </a:txBody>
                  <a:tcPr/>
                </a:tc>
                <a:tc>
                  <a:txBody>
                    <a:bodyPr/>
                    <a:lstStyle/>
                    <a:p>
                      <a:r>
                        <a:rPr lang="ru-RU" sz="1600" dirty="0" smtClean="0"/>
                        <a:t>1. Отбор и расстановка кадров: поиск людей, обладающих высоким профессионально-личностным потенциалом.</a:t>
                      </a:r>
                    </a:p>
                    <a:p>
                      <a:r>
                        <a:rPr lang="ru-RU" sz="1600" dirty="0" smtClean="0"/>
                        <a:t>2. Вознаграждения: по возможности – удовлетворяющие вкусам работника.</a:t>
                      </a:r>
                    </a:p>
                    <a:p>
                      <a:r>
                        <a:rPr lang="ru-RU" sz="1600" dirty="0" smtClean="0"/>
                        <a:t>3. Оценка: основывается на результатах, но не слишком жесткая.</a:t>
                      </a:r>
                    </a:p>
                    <a:p>
                      <a:r>
                        <a:rPr lang="ru-RU" sz="1600" dirty="0" smtClean="0"/>
                        <a:t>4. Развитие, обучение: неформальное, ориентированное на наставника.</a:t>
                      </a:r>
                    </a:p>
                    <a:p>
                      <a:r>
                        <a:rPr lang="ru-RU" sz="1600" dirty="0" smtClean="0"/>
                        <a:t>5. Управление движением кадров:</a:t>
                      </a:r>
                    </a:p>
                    <a:p>
                      <a:r>
                        <a:rPr lang="ru-RU" sz="1600" dirty="0" smtClean="0"/>
                        <a:t>в центре – интерес служащих; подбор рабочего места, соответствующего интересам работника.</a:t>
                      </a:r>
                      <a:endParaRPr lang="ru-RU" sz="1600" dirty="0"/>
                    </a:p>
                  </a:txBody>
                  <a:tcPr/>
                </a:tc>
              </a:tr>
            </a:tbl>
          </a:graphicData>
        </a:graphic>
      </p:graphicFrame>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23</a:t>
            </a:fld>
            <a:endParaRPr lang="ru-RU"/>
          </a:p>
        </p:txBody>
      </p:sp>
    </p:spTree>
    <p:extLst>
      <p:ext uri="{BB962C8B-B14F-4D97-AF65-F5344CB8AC3E}">
        <p14:creationId xmlns:p14="http://schemas.microsoft.com/office/powerpoint/2010/main" val="28867824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(продолжение)</a:t>
            </a:r>
            <a:endParaRPr lang="ru-RU" sz="3200" dirty="0"/>
          </a:p>
        </p:txBody>
      </p:sp>
      <p:graphicFrame>
        <p:nvGraphicFramePr>
          <p:cNvPr id="6" name="Объект 5"/>
          <p:cNvGraphicFramePr>
            <a:graphicFrameLocks noGrp="1"/>
          </p:cNvGraphicFramePr>
          <p:nvPr>
            <p:ph idx="1"/>
            <p:extLst>
              <p:ext uri="{D42A27DB-BD31-4B8C-83A1-F6EECF244321}">
                <p14:modId xmlns:p14="http://schemas.microsoft.com/office/powerpoint/2010/main" val="3838195307"/>
              </p:ext>
            </p:extLst>
          </p:nvPr>
        </p:nvGraphicFramePr>
        <p:xfrm>
          <a:off x="467544" y="1484784"/>
          <a:ext cx="8229600" cy="4328160"/>
        </p:xfrm>
        <a:graphic>
          <a:graphicData uri="http://schemas.openxmlformats.org/drawingml/2006/table">
            <a:tbl>
              <a:tblPr firstRow="1" bandRow="1">
                <a:tableStyleId>{5C22544A-7EE6-4342-B048-85BDC9FD1C3A}</a:tableStyleId>
              </a:tblPr>
              <a:tblGrid>
                <a:gridCol w="1882552"/>
                <a:gridCol w="2653952"/>
                <a:gridCol w="3693096"/>
              </a:tblGrid>
              <a:tr h="370840">
                <a:tc>
                  <a:txBody>
                    <a:bodyPr/>
                    <a:lstStyle/>
                    <a:p>
                      <a:pPr algn="ctr"/>
                      <a:endParaRPr lang="ru-RU" sz="1600" dirty="0" smtClean="0"/>
                    </a:p>
                    <a:p>
                      <a:pPr algn="ctr"/>
                      <a:r>
                        <a:rPr lang="ru-RU" sz="1600" dirty="0" smtClean="0"/>
                        <a:t>Тип стратегии </a:t>
                      </a:r>
                      <a:endParaRPr lang="ru-RU" sz="1600" dirty="0"/>
                    </a:p>
                  </a:txBody>
                  <a:tcPr/>
                </a:tc>
                <a:tc>
                  <a:txBody>
                    <a:bodyPr/>
                    <a:lstStyle/>
                    <a:p>
                      <a:pPr algn="ctr"/>
                      <a:r>
                        <a:rPr lang="ru-RU" sz="1600" dirty="0" smtClean="0"/>
                        <a:t>Требования к характеристикам работников </a:t>
                      </a:r>
                      <a:endParaRPr lang="ru-RU" sz="1600" dirty="0"/>
                    </a:p>
                  </a:txBody>
                  <a:tcPr/>
                </a:tc>
                <a:tc>
                  <a:txBody>
                    <a:bodyPr/>
                    <a:lstStyle/>
                    <a:p>
                      <a:pPr algn="ctr"/>
                      <a:endParaRPr lang="ru-RU" sz="1600" dirty="0" smtClean="0"/>
                    </a:p>
                    <a:p>
                      <a:pPr algn="ctr"/>
                      <a:r>
                        <a:rPr lang="ru-RU" sz="1600" dirty="0" smtClean="0"/>
                        <a:t>Оперативные управленческие решения </a:t>
                      </a:r>
                      <a:endParaRPr lang="ru-RU" sz="1600" dirty="0"/>
                    </a:p>
                  </a:txBody>
                  <a:tcPr/>
                </a:tc>
              </a:tr>
              <a:tr h="370840">
                <a:tc>
                  <a:txBody>
                    <a:bodyPr/>
                    <a:lstStyle/>
                    <a:p>
                      <a:r>
                        <a:rPr lang="ru-RU" sz="1600" smtClean="0"/>
                        <a:t>Стратегия динамичногo роста Цель: увеличение объемов продаж Условия: политика предприятия и процедуры фиксируются письменно (для более строгого контроля и как основа дальнейшего развития) </a:t>
                      </a:r>
                      <a:endParaRPr lang="ru-RU" sz="1600" dirty="0"/>
                    </a:p>
                  </a:txBody>
                  <a:tcPr/>
                </a:tc>
                <a:tc>
                  <a:txBody>
                    <a:bodyPr/>
                    <a:lstStyle/>
                    <a:p>
                      <a:r>
                        <a:rPr lang="ru-RU" sz="1600" smtClean="0"/>
                        <a:t>Ключевой </a:t>
                      </a:r>
                      <a:r>
                        <a:rPr lang="ru-RU" sz="1600" dirty="0" smtClean="0"/>
                        <a:t>персонал: «</a:t>
                      </a:r>
                      <a:r>
                        <a:rPr lang="ru-RU" sz="1600" smtClean="0"/>
                        <a:t>продавцы». </a:t>
                      </a:r>
                    </a:p>
                    <a:p>
                      <a:r>
                        <a:rPr lang="ru-RU" sz="1600" smtClean="0"/>
                        <a:t>Требуемые профессионально-личностные </a:t>
                      </a:r>
                      <a:r>
                        <a:rPr lang="ru-RU" sz="1600" dirty="0" smtClean="0"/>
                        <a:t>качества</a:t>
                      </a:r>
                      <a:r>
                        <a:rPr lang="ru-RU" sz="1600" smtClean="0"/>
                        <a:t>: </a:t>
                      </a:r>
                    </a:p>
                    <a:p>
                      <a:r>
                        <a:rPr lang="ru-RU" sz="1600" smtClean="0"/>
                        <a:t>- способность </a:t>
                      </a:r>
                      <a:r>
                        <a:rPr lang="ru-RU" sz="1600" dirty="0" smtClean="0"/>
                        <a:t>к активным продажам</a:t>
                      </a:r>
                      <a:r>
                        <a:rPr lang="ru-RU" sz="1600" smtClean="0"/>
                        <a:t>; </a:t>
                      </a:r>
                    </a:p>
                    <a:p>
                      <a:r>
                        <a:rPr lang="ru-RU" sz="1600" smtClean="0"/>
                        <a:t>- способность </a:t>
                      </a:r>
                      <a:r>
                        <a:rPr lang="ru-RU" sz="1600" dirty="0" smtClean="0"/>
                        <a:t>работать в условиях конкуренции</a:t>
                      </a:r>
                      <a:r>
                        <a:rPr lang="ru-RU" sz="1600" smtClean="0"/>
                        <a:t>; </a:t>
                      </a:r>
                    </a:p>
                    <a:p>
                      <a:r>
                        <a:rPr lang="ru-RU" sz="1600" smtClean="0"/>
                        <a:t>- гибкость </a:t>
                      </a:r>
                      <a:r>
                        <a:rPr lang="ru-RU" sz="1600" dirty="0" smtClean="0"/>
                        <a:t>и адаптивность</a:t>
                      </a:r>
                      <a:r>
                        <a:rPr lang="ru-RU" sz="1600" smtClean="0"/>
                        <a:t>; </a:t>
                      </a:r>
                    </a:p>
                    <a:p>
                      <a:r>
                        <a:rPr lang="ru-RU" sz="1600" smtClean="0"/>
                        <a:t>- стрессоустойчивость; </a:t>
                      </a:r>
                    </a:p>
                    <a:p>
                      <a:r>
                        <a:rPr lang="ru-RU" sz="1600" smtClean="0"/>
                        <a:t>- коммуникабельность.</a:t>
                      </a:r>
                      <a:endParaRPr lang="ru-RU" sz="1600" dirty="0"/>
                    </a:p>
                  </a:txBody>
                  <a:tcPr/>
                </a:tc>
                <a:tc>
                  <a:txBody>
                    <a:bodyPr/>
                    <a:lstStyle/>
                    <a:p>
                      <a:r>
                        <a:rPr lang="ru-RU" sz="1600" dirty="0" smtClean="0"/>
                        <a:t>1. Отбор и расстановка кадров: поиск людей, способных продавать. </a:t>
                      </a:r>
                    </a:p>
                    <a:p>
                      <a:r>
                        <a:rPr lang="ru-RU" sz="1600" dirty="0" smtClean="0"/>
                        <a:t>2. Вознаграждения: по результату. </a:t>
                      </a:r>
                    </a:p>
                    <a:p>
                      <a:r>
                        <a:rPr lang="ru-RU" sz="1600" dirty="0" smtClean="0"/>
                        <a:t>3. Оценка: основывается на четко оговоренных критериях. </a:t>
                      </a:r>
                    </a:p>
                    <a:p>
                      <a:r>
                        <a:rPr lang="ru-RU" sz="1600" dirty="0" smtClean="0"/>
                        <a:t>4. Развитие, обучение: акцент на качество профессиональной деятельности. </a:t>
                      </a:r>
                    </a:p>
                    <a:p>
                      <a:r>
                        <a:rPr lang="ru-RU" sz="1600" dirty="0" smtClean="0"/>
                        <a:t>5. Управление движением кадров: учитываются реальные возможности и разные форм.</a:t>
                      </a:r>
                    </a:p>
                  </a:txBody>
                  <a:tcPr/>
                </a:tc>
              </a:tr>
            </a:tbl>
          </a:graphicData>
        </a:graphic>
      </p:graphicFrame>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24</a:t>
            </a:fld>
            <a:endParaRPr lang="ru-RU"/>
          </a:p>
        </p:txBody>
      </p:sp>
    </p:spTree>
    <p:extLst>
      <p:ext uri="{BB962C8B-B14F-4D97-AF65-F5344CB8AC3E}">
        <p14:creationId xmlns:p14="http://schemas.microsoft.com/office/powerpoint/2010/main" val="11402894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rmAutofit fontScale="90000"/>
          </a:bodyPr>
          <a:lstStyle/>
          <a:p>
            <a:r>
              <a:rPr lang="ru-RU" sz="3200" dirty="0" smtClean="0"/>
              <a:t>(продолжение)</a:t>
            </a:r>
            <a:endParaRPr lang="ru-RU" sz="3200" dirty="0"/>
          </a:p>
        </p:txBody>
      </p:sp>
      <p:graphicFrame>
        <p:nvGraphicFramePr>
          <p:cNvPr id="6" name="Объект 5"/>
          <p:cNvGraphicFramePr>
            <a:graphicFrameLocks noGrp="1"/>
          </p:cNvGraphicFramePr>
          <p:nvPr>
            <p:ph idx="1"/>
            <p:extLst>
              <p:ext uri="{D42A27DB-BD31-4B8C-83A1-F6EECF244321}">
                <p14:modId xmlns:p14="http://schemas.microsoft.com/office/powerpoint/2010/main" val="2810113731"/>
              </p:ext>
            </p:extLst>
          </p:nvPr>
        </p:nvGraphicFramePr>
        <p:xfrm>
          <a:off x="467544" y="1052736"/>
          <a:ext cx="8229600" cy="5303520"/>
        </p:xfrm>
        <a:graphic>
          <a:graphicData uri="http://schemas.openxmlformats.org/drawingml/2006/table">
            <a:tbl>
              <a:tblPr firstRow="1" bandRow="1">
                <a:tableStyleId>{5C22544A-7EE6-4342-B048-85BDC9FD1C3A}</a:tableStyleId>
              </a:tblPr>
              <a:tblGrid>
                <a:gridCol w="1882552"/>
                <a:gridCol w="2653952"/>
                <a:gridCol w="3693096"/>
              </a:tblGrid>
              <a:tr h="370840">
                <a:tc>
                  <a:txBody>
                    <a:bodyPr/>
                    <a:lstStyle/>
                    <a:p>
                      <a:pPr algn="ctr"/>
                      <a:endParaRPr lang="ru-RU" sz="1600" dirty="0" smtClean="0"/>
                    </a:p>
                    <a:p>
                      <a:pPr algn="ctr"/>
                      <a:r>
                        <a:rPr lang="ru-RU" sz="1600" dirty="0" smtClean="0"/>
                        <a:t>Тип стратегии </a:t>
                      </a:r>
                      <a:endParaRPr lang="ru-RU" sz="1600" dirty="0"/>
                    </a:p>
                  </a:txBody>
                  <a:tcPr/>
                </a:tc>
                <a:tc>
                  <a:txBody>
                    <a:bodyPr/>
                    <a:lstStyle/>
                    <a:p>
                      <a:pPr algn="ctr"/>
                      <a:r>
                        <a:rPr lang="ru-RU" sz="1600" dirty="0" smtClean="0"/>
                        <a:t>Требования к характеристикам работников </a:t>
                      </a:r>
                      <a:endParaRPr lang="ru-RU" sz="1600" dirty="0"/>
                    </a:p>
                  </a:txBody>
                  <a:tcPr/>
                </a:tc>
                <a:tc>
                  <a:txBody>
                    <a:bodyPr/>
                    <a:lstStyle/>
                    <a:p>
                      <a:pPr algn="ctr"/>
                      <a:r>
                        <a:rPr lang="ru-RU" sz="1600" dirty="0" smtClean="0"/>
                        <a:t>Оперативные управленческие решения </a:t>
                      </a:r>
                      <a:endParaRPr lang="ru-RU" sz="1600" dirty="0"/>
                    </a:p>
                  </a:txBody>
                  <a:tcPr/>
                </a:tc>
              </a:tr>
              <a:tr h="370840">
                <a:tc>
                  <a:txBody>
                    <a:bodyPr/>
                    <a:lstStyle/>
                    <a:p>
                      <a:r>
                        <a:rPr lang="ru-RU" sz="1600" dirty="0" smtClean="0"/>
                        <a:t>Стратегия прибыльности Цель: увеличение (сохранение существующего уровня) прибылей. Условия: управленческая система хорошо развита: действует обширный свод различного рода процедурных правил </a:t>
                      </a:r>
                      <a:endParaRPr lang="ru-RU" sz="1600" dirty="0"/>
                    </a:p>
                  </a:txBody>
                  <a:tcPr/>
                </a:tc>
                <a:tc>
                  <a:txBody>
                    <a:bodyPr/>
                    <a:lstStyle/>
                    <a:p>
                      <a:r>
                        <a:rPr lang="ru-RU" sz="1600" dirty="0" smtClean="0"/>
                        <a:t>Ключевой персонал: «технологи» </a:t>
                      </a:r>
                    </a:p>
                    <a:p>
                      <a:r>
                        <a:rPr lang="ru-RU" sz="1600" dirty="0" smtClean="0"/>
                        <a:t>Требуемые профессионально-личностные качества: </a:t>
                      </a:r>
                    </a:p>
                    <a:p>
                      <a:r>
                        <a:rPr lang="ru-RU" sz="1600" dirty="0" smtClean="0"/>
                        <a:t>- высокий уровень профессионализма; </a:t>
                      </a:r>
                    </a:p>
                    <a:p>
                      <a:r>
                        <a:rPr lang="ru-RU" sz="1600" dirty="0" smtClean="0"/>
                        <a:t>- способность к рутинной работе; </a:t>
                      </a:r>
                    </a:p>
                    <a:p>
                      <a:r>
                        <a:rPr lang="ru-RU" sz="1600" dirty="0" smtClean="0"/>
                        <a:t>- дисциплинированность. </a:t>
                      </a:r>
                      <a:endParaRPr lang="ru-RU" sz="1600" dirty="0"/>
                    </a:p>
                  </a:txBody>
                  <a:tcPr/>
                </a:tc>
                <a:tc>
                  <a:txBody>
                    <a:bodyPr/>
                    <a:lstStyle/>
                    <a:p>
                      <a:r>
                        <a:rPr lang="ru-RU" sz="1600" dirty="0" smtClean="0"/>
                        <a:t>1. Отбор и расстановка кадров: жесткие требования к профессионально-личностным качествам кандидатам. </a:t>
                      </a:r>
                    </a:p>
                    <a:p>
                      <a:r>
                        <a:rPr lang="ru-RU" sz="1600" dirty="0" smtClean="0"/>
                        <a:t>2. Вознаграждения: основываются на заслугах, старшинстве и внутрифирменных представлениях о справедливости. </a:t>
                      </a:r>
                    </a:p>
                    <a:p>
                      <a:r>
                        <a:rPr lang="ru-RU" sz="1600" dirty="0" smtClean="0"/>
                        <a:t>3. Оценка: ориентированная на результат, тщательно продуманная. </a:t>
                      </a:r>
                    </a:p>
                    <a:p>
                      <a:r>
                        <a:rPr lang="ru-RU" sz="1600" dirty="0" smtClean="0"/>
                        <a:t>4. Развитие, обучение: развитая система повышения квалификации кадров, акцент на компетентность в области поставленных задач, использование в узкой области экспертов. </a:t>
                      </a:r>
                    </a:p>
                    <a:p>
                      <a:r>
                        <a:rPr lang="ru-RU" sz="1600" dirty="0" smtClean="0"/>
                        <a:t>5. Управление движением кадров: планирование карьеры, формирование кадрового резерва.</a:t>
                      </a:r>
                    </a:p>
                  </a:txBody>
                  <a:tcPr/>
                </a:tc>
              </a:tr>
            </a:tbl>
          </a:graphicData>
        </a:graphic>
      </p:graphicFrame>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25</a:t>
            </a:fld>
            <a:endParaRPr lang="ru-RU"/>
          </a:p>
        </p:txBody>
      </p:sp>
    </p:spTree>
    <p:extLst>
      <p:ext uri="{BB962C8B-B14F-4D97-AF65-F5344CB8AC3E}">
        <p14:creationId xmlns:p14="http://schemas.microsoft.com/office/powerpoint/2010/main" val="29835029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rmAutofit fontScale="90000"/>
          </a:bodyPr>
          <a:lstStyle/>
          <a:p>
            <a:r>
              <a:rPr lang="ru-RU" sz="3200" dirty="0" smtClean="0"/>
              <a:t>(продолжение)</a:t>
            </a:r>
            <a:endParaRPr lang="ru-RU" sz="3200" dirty="0"/>
          </a:p>
        </p:txBody>
      </p:sp>
      <p:graphicFrame>
        <p:nvGraphicFramePr>
          <p:cNvPr id="6" name="Объект 5"/>
          <p:cNvGraphicFramePr>
            <a:graphicFrameLocks noGrp="1"/>
          </p:cNvGraphicFramePr>
          <p:nvPr>
            <p:ph idx="1"/>
            <p:extLst>
              <p:ext uri="{D42A27DB-BD31-4B8C-83A1-F6EECF244321}">
                <p14:modId xmlns:p14="http://schemas.microsoft.com/office/powerpoint/2010/main" val="3720675520"/>
              </p:ext>
            </p:extLst>
          </p:nvPr>
        </p:nvGraphicFramePr>
        <p:xfrm>
          <a:off x="467544" y="1052736"/>
          <a:ext cx="8229600" cy="4084320"/>
        </p:xfrm>
        <a:graphic>
          <a:graphicData uri="http://schemas.openxmlformats.org/drawingml/2006/table">
            <a:tbl>
              <a:tblPr firstRow="1" bandRow="1">
                <a:tableStyleId>{5C22544A-7EE6-4342-B048-85BDC9FD1C3A}</a:tableStyleId>
              </a:tblPr>
              <a:tblGrid>
                <a:gridCol w="1882552"/>
                <a:gridCol w="2653952"/>
                <a:gridCol w="3693096"/>
              </a:tblGrid>
              <a:tr h="370840">
                <a:tc>
                  <a:txBody>
                    <a:bodyPr/>
                    <a:lstStyle/>
                    <a:p>
                      <a:pPr algn="ctr"/>
                      <a:endParaRPr lang="ru-RU" sz="1600" dirty="0" smtClean="0"/>
                    </a:p>
                    <a:p>
                      <a:pPr algn="ctr"/>
                      <a:r>
                        <a:rPr lang="ru-RU" sz="1600" dirty="0" smtClean="0"/>
                        <a:t>Тип стратегии </a:t>
                      </a:r>
                      <a:endParaRPr lang="ru-RU" sz="1600" dirty="0"/>
                    </a:p>
                  </a:txBody>
                  <a:tcPr/>
                </a:tc>
                <a:tc>
                  <a:txBody>
                    <a:bodyPr/>
                    <a:lstStyle/>
                    <a:p>
                      <a:pPr algn="ctr"/>
                      <a:r>
                        <a:rPr lang="ru-RU" sz="1600" dirty="0" smtClean="0"/>
                        <a:t>Требования к характеристикам работников </a:t>
                      </a:r>
                      <a:endParaRPr lang="ru-RU" sz="1600" dirty="0"/>
                    </a:p>
                  </a:txBody>
                  <a:tcPr/>
                </a:tc>
                <a:tc>
                  <a:txBody>
                    <a:bodyPr/>
                    <a:lstStyle/>
                    <a:p>
                      <a:pPr algn="ctr"/>
                      <a:r>
                        <a:rPr lang="ru-RU" sz="1600" dirty="0" smtClean="0"/>
                        <a:t>Оперативные управленческие решения </a:t>
                      </a:r>
                      <a:endParaRPr lang="ru-RU" sz="1600" dirty="0"/>
                    </a:p>
                  </a:txBody>
                  <a:tcPr/>
                </a:tc>
              </a:tr>
              <a:tr h="370840">
                <a:tc>
                  <a:txBody>
                    <a:bodyPr/>
                    <a:lstStyle/>
                    <a:p>
                      <a:r>
                        <a:rPr kumimoji="0" lang="ru-RU" sz="1600" b="0" i="0" u="none" strike="noStrike" kern="1200" cap="none" spc="0" normalizeH="0" baseline="0" noProof="0" dirty="0" smtClean="0">
                          <a:ln>
                            <a:noFill/>
                          </a:ln>
                          <a:solidFill>
                            <a:prstClr val="black"/>
                          </a:solidFill>
                          <a:effectLst/>
                          <a:uLnTx/>
                          <a:uFillTx/>
                          <a:latin typeface="+mn-lt"/>
                          <a:ea typeface="+mn-ea"/>
                          <a:cs typeface="+mn-cs"/>
                        </a:rPr>
                        <a:t>Ликвидационная стратегия </a:t>
                      </a:r>
                    </a:p>
                    <a:p>
                      <a:r>
                        <a:rPr kumimoji="0" lang="ru-RU" sz="1600" b="0" i="0" u="none" strike="noStrike" kern="1200" cap="none" spc="0" normalizeH="0" baseline="0" noProof="0" dirty="0" smtClean="0">
                          <a:ln>
                            <a:noFill/>
                          </a:ln>
                          <a:solidFill>
                            <a:prstClr val="black"/>
                          </a:solidFill>
                          <a:effectLst/>
                          <a:uLnTx/>
                          <a:uFillTx/>
                          <a:latin typeface="+mn-lt"/>
                          <a:ea typeface="+mn-ea"/>
                          <a:cs typeface="+mn-cs"/>
                        </a:rPr>
                        <a:t>Цель: ликвидация предприятия с минимальными потерями </a:t>
                      </a:r>
                    </a:p>
                    <a:p>
                      <a:r>
                        <a:rPr kumimoji="0" lang="ru-RU" sz="1600" b="0" i="0" u="none" strike="noStrike" kern="1200" cap="none" spc="0" normalizeH="0" baseline="0" noProof="0" dirty="0" smtClean="0">
                          <a:ln>
                            <a:noFill/>
                          </a:ln>
                          <a:solidFill>
                            <a:prstClr val="black"/>
                          </a:solidFill>
                          <a:effectLst/>
                          <a:uLnTx/>
                          <a:uFillTx/>
                          <a:latin typeface="+mn-lt"/>
                          <a:ea typeface="+mn-ea"/>
                          <a:cs typeface="+mn-cs"/>
                        </a:rPr>
                        <a:t>Условия: падение (отсутствие) прибыли, продажа активов, сокращение персонала. </a:t>
                      </a:r>
                      <a:endParaRPr lang="ru-RU" sz="1600" dirty="0"/>
                    </a:p>
                  </a:txBody>
                  <a:tcPr/>
                </a:tc>
                <a:tc>
                  <a:txBody>
                    <a:bodyPr/>
                    <a:lstStyle/>
                    <a:p>
                      <a:r>
                        <a:rPr kumimoji="0" lang="ru-RU" sz="1600" b="0" i="0" u="none" strike="noStrike" kern="1200" cap="none" spc="0" normalizeH="0" baseline="0" noProof="0" dirty="0" smtClean="0">
                          <a:ln>
                            <a:noFill/>
                          </a:ln>
                          <a:solidFill>
                            <a:prstClr val="black"/>
                          </a:solidFill>
                          <a:effectLst/>
                          <a:uLnTx/>
                          <a:uFillTx/>
                          <a:latin typeface="+mn-lt"/>
                          <a:ea typeface="+mn-ea"/>
                          <a:cs typeface="+mn-cs"/>
                        </a:rPr>
                        <a:t>Ключевой персонал: «ликвидаторы» </a:t>
                      </a:r>
                    </a:p>
                    <a:p>
                      <a:r>
                        <a:rPr kumimoji="0" lang="ru-RU" sz="1600" b="0" i="0" u="none" strike="noStrike" kern="1200" cap="none" spc="0" normalizeH="0" baseline="0" noProof="0" dirty="0" smtClean="0">
                          <a:ln>
                            <a:noFill/>
                          </a:ln>
                          <a:solidFill>
                            <a:prstClr val="black"/>
                          </a:solidFill>
                          <a:effectLst/>
                          <a:uLnTx/>
                          <a:uFillTx/>
                          <a:latin typeface="+mn-lt"/>
                          <a:ea typeface="+mn-ea"/>
                          <a:cs typeface="+mn-cs"/>
                        </a:rPr>
                        <a:t>Требуемые профессионально-личностные качества: </a:t>
                      </a:r>
                    </a:p>
                    <a:p>
                      <a:r>
                        <a:rPr kumimoji="0" lang="ru-RU" sz="1600" b="0" i="0" u="none" strike="noStrike" kern="1200" cap="none" spc="0" normalizeH="0" baseline="0" noProof="0" dirty="0" smtClean="0">
                          <a:ln>
                            <a:noFill/>
                          </a:ln>
                          <a:solidFill>
                            <a:prstClr val="black"/>
                          </a:solidFill>
                          <a:effectLst/>
                          <a:uLnTx/>
                          <a:uFillTx/>
                          <a:latin typeface="+mn-lt"/>
                          <a:ea typeface="+mn-ea"/>
                          <a:cs typeface="+mn-cs"/>
                        </a:rPr>
                        <a:t>- высокая квалификация в узких областях (антикризисное управление, финансы, юриспруденция, психология); </a:t>
                      </a:r>
                    </a:p>
                    <a:p>
                      <a:r>
                        <a:rPr kumimoji="0" lang="ru-RU" sz="1600" b="0" i="0" u="none" strike="noStrike" kern="1200" cap="none" spc="0" normalizeH="0" baseline="0" noProof="0" dirty="0" smtClean="0">
                          <a:ln>
                            <a:noFill/>
                          </a:ln>
                          <a:solidFill>
                            <a:prstClr val="black"/>
                          </a:solidFill>
                          <a:effectLst/>
                          <a:uLnTx/>
                          <a:uFillTx/>
                          <a:latin typeface="+mn-lt"/>
                          <a:ea typeface="+mn-ea"/>
                          <a:cs typeface="+mn-cs"/>
                        </a:rPr>
                        <a:t>- благонадежность.</a:t>
                      </a:r>
                      <a:endParaRPr lang="ru-RU" sz="1600" dirty="0"/>
                    </a:p>
                  </a:txBody>
                  <a:tcPr/>
                </a:tc>
                <a:tc>
                  <a:txBody>
                    <a:bodyPr/>
                    <a:lstStyle/>
                    <a:p>
                      <a:r>
                        <a:rPr lang="ru-RU" sz="1600" dirty="0" smtClean="0"/>
                        <a:t>1. Отбор и расстановка кадров: высвобождение персонала. </a:t>
                      </a:r>
                    </a:p>
                    <a:p>
                      <a:r>
                        <a:rPr lang="ru-RU" sz="1600" dirty="0" smtClean="0"/>
                        <a:t>2. Вознаграждение: основано на заслугах, без дополнительных стимулов. </a:t>
                      </a:r>
                    </a:p>
                    <a:p>
                      <a:r>
                        <a:rPr lang="ru-RU" sz="1600" dirty="0" smtClean="0"/>
                        <a:t>3. Оценка: формальная, основана на управленческих критериях. </a:t>
                      </a:r>
                    </a:p>
                    <a:p>
                      <a:r>
                        <a:rPr lang="ru-RU" sz="1600" dirty="0" smtClean="0"/>
                        <a:t>4. Развитие, обучение: ограничены, основаны на служебной необходимости. </a:t>
                      </a:r>
                    </a:p>
                    <a:p>
                      <a:r>
                        <a:rPr lang="ru-RU" sz="1600" dirty="0" smtClean="0"/>
                        <a:t>5. Управление движением кадров: те, у кого есть требуемые навыки, имеют возможность продвижения.</a:t>
                      </a:r>
                    </a:p>
                  </a:txBody>
                  <a:tcPr/>
                </a:tc>
              </a:tr>
            </a:tbl>
          </a:graphicData>
        </a:graphic>
      </p:graphicFrame>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26</a:t>
            </a:fld>
            <a:endParaRPr lang="ru-RU"/>
          </a:p>
        </p:txBody>
      </p:sp>
    </p:spTree>
    <p:extLst>
      <p:ext uri="{BB962C8B-B14F-4D97-AF65-F5344CB8AC3E}">
        <p14:creationId xmlns:p14="http://schemas.microsoft.com/office/powerpoint/2010/main" val="7151612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rmAutofit fontScale="90000"/>
          </a:bodyPr>
          <a:lstStyle/>
          <a:p>
            <a:r>
              <a:rPr lang="ru-RU" sz="3200" dirty="0" smtClean="0"/>
              <a:t>(продолжение)</a:t>
            </a:r>
            <a:endParaRPr lang="ru-RU" sz="3200" dirty="0"/>
          </a:p>
        </p:txBody>
      </p:sp>
      <p:graphicFrame>
        <p:nvGraphicFramePr>
          <p:cNvPr id="6" name="Объект 5"/>
          <p:cNvGraphicFramePr>
            <a:graphicFrameLocks noGrp="1"/>
          </p:cNvGraphicFramePr>
          <p:nvPr>
            <p:ph idx="1"/>
            <p:extLst>
              <p:ext uri="{D42A27DB-BD31-4B8C-83A1-F6EECF244321}">
                <p14:modId xmlns:p14="http://schemas.microsoft.com/office/powerpoint/2010/main" val="4069539167"/>
              </p:ext>
            </p:extLst>
          </p:nvPr>
        </p:nvGraphicFramePr>
        <p:xfrm>
          <a:off x="467544" y="1052736"/>
          <a:ext cx="8229600" cy="3840480"/>
        </p:xfrm>
        <a:graphic>
          <a:graphicData uri="http://schemas.openxmlformats.org/drawingml/2006/table">
            <a:tbl>
              <a:tblPr firstRow="1" bandRow="1">
                <a:tableStyleId>{5C22544A-7EE6-4342-B048-85BDC9FD1C3A}</a:tableStyleId>
              </a:tblPr>
              <a:tblGrid>
                <a:gridCol w="1882552"/>
                <a:gridCol w="2653952"/>
                <a:gridCol w="3693096"/>
              </a:tblGrid>
              <a:tr h="370840">
                <a:tc>
                  <a:txBody>
                    <a:bodyPr/>
                    <a:lstStyle/>
                    <a:p>
                      <a:pPr algn="ctr"/>
                      <a:endParaRPr lang="ru-RU" sz="1600" dirty="0" smtClean="0"/>
                    </a:p>
                    <a:p>
                      <a:pPr algn="ctr"/>
                      <a:r>
                        <a:rPr lang="ru-RU" sz="1600" dirty="0" smtClean="0"/>
                        <a:t>Тип стратегии </a:t>
                      </a:r>
                      <a:endParaRPr lang="ru-RU" sz="1600" dirty="0"/>
                    </a:p>
                  </a:txBody>
                  <a:tcPr/>
                </a:tc>
                <a:tc>
                  <a:txBody>
                    <a:bodyPr/>
                    <a:lstStyle/>
                    <a:p>
                      <a:pPr algn="ctr"/>
                      <a:r>
                        <a:rPr lang="ru-RU" sz="1600" dirty="0" smtClean="0"/>
                        <a:t>Требования к характеристикам работников </a:t>
                      </a:r>
                      <a:endParaRPr lang="ru-RU" sz="1600" dirty="0"/>
                    </a:p>
                  </a:txBody>
                  <a:tcPr/>
                </a:tc>
                <a:tc>
                  <a:txBody>
                    <a:bodyPr/>
                    <a:lstStyle/>
                    <a:p>
                      <a:pPr algn="ctr"/>
                      <a:r>
                        <a:rPr lang="ru-RU" sz="1600" dirty="0" smtClean="0"/>
                        <a:t>Оперативные управленческие решения </a:t>
                      </a:r>
                      <a:endParaRPr lang="ru-RU" sz="1600" dirty="0"/>
                    </a:p>
                  </a:txBody>
                  <a:tcPr/>
                </a:tc>
              </a:tr>
              <a:tr h="370840">
                <a:tc>
                  <a:txBody>
                    <a:bodyPr/>
                    <a:lstStyle/>
                    <a:p>
                      <a:r>
                        <a:rPr kumimoji="0" lang="ru-RU" sz="1600" b="0" i="0" u="none" strike="noStrike" kern="1200" cap="none" spc="0" normalizeH="0" baseline="0" noProof="0" dirty="0" smtClean="0">
                          <a:ln>
                            <a:noFill/>
                          </a:ln>
                          <a:solidFill>
                            <a:prstClr val="black"/>
                          </a:solidFill>
                          <a:effectLst/>
                          <a:uLnTx/>
                          <a:uFillTx/>
                          <a:latin typeface="+mn-lt"/>
                          <a:ea typeface="+mn-ea"/>
                          <a:cs typeface="+mn-cs"/>
                        </a:rPr>
                        <a:t>Стратегия круговорота (циклическая) Цель: выход из кризиса </a:t>
                      </a:r>
                    </a:p>
                    <a:p>
                      <a:r>
                        <a:rPr kumimoji="0" lang="ru-RU" sz="1600" b="0" i="0" u="none" strike="noStrike" kern="1200" cap="none" spc="0" normalizeH="0" baseline="0" noProof="0" dirty="0" smtClean="0">
                          <a:ln>
                            <a:noFill/>
                          </a:ln>
                          <a:solidFill>
                            <a:prstClr val="black"/>
                          </a:solidFill>
                          <a:effectLst/>
                          <a:uLnTx/>
                          <a:uFillTx/>
                          <a:latin typeface="+mn-lt"/>
                          <a:ea typeface="+mn-ea"/>
                          <a:cs typeface="+mn-cs"/>
                        </a:rPr>
                        <a:t>Условия: развитие инновационных процессов </a:t>
                      </a:r>
                      <a:endParaRPr lang="ru-RU" sz="1600" dirty="0"/>
                    </a:p>
                  </a:txBody>
                  <a:tcPr/>
                </a:tc>
                <a:tc>
                  <a:txBody>
                    <a:bodyPr/>
                    <a:lstStyle/>
                    <a:p>
                      <a:r>
                        <a:rPr kumimoji="0" lang="ru-RU" sz="1600" b="0" i="0" u="none" strike="noStrike" kern="1200" cap="none" spc="0" normalizeH="0" baseline="0" noProof="0" dirty="0" smtClean="0">
                          <a:ln>
                            <a:noFill/>
                          </a:ln>
                          <a:solidFill>
                            <a:prstClr val="black"/>
                          </a:solidFill>
                          <a:effectLst/>
                          <a:uLnTx/>
                          <a:uFillTx/>
                          <a:latin typeface="+mn-lt"/>
                          <a:ea typeface="+mn-ea"/>
                          <a:cs typeface="+mn-cs"/>
                        </a:rPr>
                        <a:t>Ключевой персонал: «новаторы» </a:t>
                      </a:r>
                    </a:p>
                    <a:p>
                      <a:r>
                        <a:rPr kumimoji="0" lang="ru-RU" sz="1600" b="0" i="0" u="none" strike="noStrike" kern="1200" cap="none" spc="0" normalizeH="0" baseline="0" noProof="0" dirty="0" smtClean="0">
                          <a:ln>
                            <a:noFill/>
                          </a:ln>
                          <a:solidFill>
                            <a:prstClr val="black"/>
                          </a:solidFill>
                          <a:effectLst/>
                          <a:uLnTx/>
                          <a:uFillTx/>
                          <a:latin typeface="+mn-lt"/>
                          <a:ea typeface="+mn-ea"/>
                          <a:cs typeface="+mn-cs"/>
                        </a:rPr>
                        <a:t>Требуемые профессионально-личностные качества: </a:t>
                      </a:r>
                    </a:p>
                    <a:p>
                      <a:r>
                        <a:rPr kumimoji="0" lang="ru-RU" sz="1600" b="0" i="0" u="none" strike="noStrike" kern="1200" cap="none" spc="0" normalizeH="0" baseline="0" noProof="0" dirty="0" smtClean="0">
                          <a:ln>
                            <a:noFill/>
                          </a:ln>
                          <a:solidFill>
                            <a:prstClr val="black"/>
                          </a:solidFill>
                          <a:effectLst/>
                          <a:uLnTx/>
                          <a:uFillTx/>
                          <a:latin typeface="+mn-lt"/>
                          <a:ea typeface="+mn-ea"/>
                          <a:cs typeface="+mn-cs"/>
                        </a:rPr>
                        <a:t>- инновационное мышление; </a:t>
                      </a:r>
                    </a:p>
                    <a:p>
                      <a:r>
                        <a:rPr kumimoji="0" lang="ru-RU" sz="1600" b="0" i="0" u="none" strike="noStrike" kern="1200" cap="none" spc="0" normalizeH="0" baseline="0" noProof="0" dirty="0" smtClean="0">
                          <a:ln>
                            <a:noFill/>
                          </a:ln>
                          <a:solidFill>
                            <a:prstClr val="black"/>
                          </a:solidFill>
                          <a:effectLst/>
                          <a:uLnTx/>
                          <a:uFillTx/>
                          <a:latin typeface="+mn-lt"/>
                          <a:ea typeface="+mn-ea"/>
                          <a:cs typeface="+mn-cs"/>
                        </a:rPr>
                        <a:t>- способность к изменениям; </a:t>
                      </a:r>
                    </a:p>
                    <a:p>
                      <a:r>
                        <a:rPr kumimoji="0" lang="ru-RU" sz="1600" b="0" i="0" u="none" strike="noStrike" kern="1200" cap="none" spc="0" normalizeH="0" baseline="0" noProof="0" dirty="0" smtClean="0">
                          <a:ln>
                            <a:noFill/>
                          </a:ln>
                          <a:solidFill>
                            <a:prstClr val="black"/>
                          </a:solidFill>
                          <a:effectLst/>
                          <a:uLnTx/>
                          <a:uFillTx/>
                          <a:latin typeface="+mn-lt"/>
                          <a:ea typeface="+mn-ea"/>
                          <a:cs typeface="+mn-cs"/>
                        </a:rPr>
                        <a:t>- инициативность; </a:t>
                      </a:r>
                    </a:p>
                    <a:p>
                      <a:r>
                        <a:rPr kumimoji="0" lang="ru-RU" sz="1600" b="0" i="0" u="none" strike="noStrike" kern="1200" cap="none" spc="0" normalizeH="0" baseline="0" noProof="0" dirty="0" smtClean="0">
                          <a:ln>
                            <a:noFill/>
                          </a:ln>
                          <a:solidFill>
                            <a:prstClr val="black"/>
                          </a:solidFill>
                          <a:effectLst/>
                          <a:uLnTx/>
                          <a:uFillTx/>
                          <a:latin typeface="+mn-lt"/>
                          <a:ea typeface="+mn-ea"/>
                          <a:cs typeface="+mn-cs"/>
                        </a:rPr>
                        <a:t>- специализация «широкого профиля».</a:t>
                      </a:r>
                      <a:endParaRPr lang="ru-RU" sz="1600" dirty="0"/>
                    </a:p>
                  </a:txBody>
                  <a:tcPr/>
                </a:tc>
                <a:tc>
                  <a:txBody>
                    <a:bodyPr/>
                    <a:lstStyle/>
                    <a:p>
                      <a:r>
                        <a:rPr lang="ru-RU" sz="1600" dirty="0" smtClean="0"/>
                        <a:t>1. Отбор и расстановка кадров: требуются разносторонне развитые работники, профессионалы «широкого профиля». </a:t>
                      </a:r>
                    </a:p>
                    <a:p>
                      <a:r>
                        <a:rPr lang="ru-RU" sz="1600" dirty="0" smtClean="0"/>
                        <a:t>2. Вознаграждения: система стимулов 3. Оценка: по результату. </a:t>
                      </a:r>
                    </a:p>
                    <a:p>
                      <a:r>
                        <a:rPr lang="ru-RU" sz="1600" dirty="0" smtClean="0"/>
                        <a:t>4. Развитие, обучение: большие возможности, но тщательный отбор претендентов. </a:t>
                      </a:r>
                    </a:p>
                    <a:p>
                      <a:r>
                        <a:rPr lang="ru-RU" sz="1600" dirty="0" smtClean="0"/>
                        <a:t>5. Управление движением кадров: разнообразные формы.</a:t>
                      </a:r>
                    </a:p>
                  </a:txBody>
                  <a:tcPr/>
                </a:tc>
              </a:tr>
            </a:tbl>
          </a:graphicData>
        </a:graphic>
      </p:graphicFrame>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27</a:t>
            </a:fld>
            <a:endParaRPr lang="ru-RU"/>
          </a:p>
        </p:txBody>
      </p:sp>
    </p:spTree>
    <p:extLst>
      <p:ext uri="{BB962C8B-B14F-4D97-AF65-F5344CB8AC3E}">
        <p14:creationId xmlns:p14="http://schemas.microsoft.com/office/powerpoint/2010/main" val="24170689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3</a:t>
            </a:r>
            <a:r>
              <a:rPr lang="ru-RU" dirty="0"/>
              <a:t>. Инструменты кадрового </a:t>
            </a:r>
            <a:r>
              <a:rPr lang="ru-RU" dirty="0" smtClean="0"/>
              <a:t>планирования</a:t>
            </a:r>
            <a:endParaRPr lang="ru-RU" dirty="0"/>
          </a:p>
        </p:txBody>
      </p:sp>
      <p:sp>
        <p:nvSpPr>
          <p:cNvPr id="3" name="Объект 2"/>
          <p:cNvSpPr>
            <a:spLocks noGrp="1"/>
          </p:cNvSpPr>
          <p:nvPr>
            <p:ph idx="1"/>
          </p:nvPr>
        </p:nvSpPr>
        <p:spPr/>
        <p:txBody>
          <a:bodyPr>
            <a:normAutofit fontScale="70000" lnSpcReduction="20000"/>
          </a:bodyPr>
          <a:lstStyle/>
          <a:p>
            <a:pPr marL="0" indent="176213">
              <a:buNone/>
            </a:pPr>
            <a:r>
              <a:rPr lang="ru-RU" b="1" i="1" dirty="0" smtClean="0"/>
              <a:t>Общая потребность в персонале </a:t>
            </a:r>
            <a:r>
              <a:rPr lang="ru-RU" dirty="0" smtClean="0"/>
              <a:t>находится суммированием количественной потребности по отдельным качественным критериям. </a:t>
            </a:r>
          </a:p>
          <a:p>
            <a:pPr marL="0" indent="176213">
              <a:buNone/>
            </a:pPr>
            <a:r>
              <a:rPr lang="ru-RU" b="1" i="1" dirty="0" smtClean="0"/>
              <a:t>Качественная </a:t>
            </a:r>
            <a:r>
              <a:rPr lang="ru-RU" b="1" i="1" dirty="0"/>
              <a:t>потребность</a:t>
            </a:r>
            <a:r>
              <a:rPr lang="ru-RU" dirty="0"/>
              <a:t>, (потребность по категориям, профессиям, специальностям, уровню квалификационных требований к персоналу) рассчитывается исходя из общей организационной структуры; профессионально-квалификационного деления работ; требований к должностям и рабочим местам; штатного расписания организации и ее подразделений, где фиксируется состав должностей; документации, регламентирующей различные организационно-управленческие процессы. </a:t>
            </a:r>
            <a:endParaRPr lang="ru-RU" dirty="0" smtClean="0"/>
          </a:p>
          <a:p>
            <a:pPr marL="0" indent="176213">
              <a:buNone/>
            </a:pPr>
            <a:r>
              <a:rPr lang="ru-RU" b="1" i="1" dirty="0" smtClean="0"/>
              <a:t>Количественная потребность </a:t>
            </a:r>
            <a:r>
              <a:rPr lang="ru-RU" dirty="0" smtClean="0"/>
              <a:t>в персонале планируется посредством определения его расчетной численности и ее сравнения с фактической обеспеченностью. </a:t>
            </a:r>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28</a:t>
            </a:fld>
            <a:endParaRPr lang="ru-RU"/>
          </a:p>
        </p:txBody>
      </p:sp>
    </p:spTree>
    <p:extLst>
      <p:ext uri="{BB962C8B-B14F-4D97-AF65-F5344CB8AC3E}">
        <p14:creationId xmlns:p14="http://schemas.microsoft.com/office/powerpoint/2010/main" val="18936817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Методы </a:t>
            </a:r>
            <a:r>
              <a:rPr lang="ru-RU" sz="3200" dirty="0"/>
              <a:t>расчета количественной потребности в персонале</a:t>
            </a:r>
          </a:p>
        </p:txBody>
      </p:sp>
      <p:sp>
        <p:nvSpPr>
          <p:cNvPr id="3" name="Объект 2"/>
          <p:cNvSpPr>
            <a:spLocks noGrp="1"/>
          </p:cNvSpPr>
          <p:nvPr>
            <p:ph idx="1"/>
          </p:nvPr>
        </p:nvSpPr>
        <p:spPr/>
        <p:txBody>
          <a:bodyPr>
            <a:normAutofit fontScale="70000" lnSpcReduction="20000"/>
          </a:bodyPr>
          <a:lstStyle/>
          <a:p>
            <a:pPr marL="514350" indent="-514350">
              <a:buAutoNum type="arabicPeriod"/>
            </a:pPr>
            <a:r>
              <a:rPr lang="ru-RU" b="1" i="1" dirty="0" smtClean="0"/>
              <a:t>Метод</a:t>
            </a:r>
            <a:r>
              <a:rPr lang="ru-RU" b="1" i="1" dirty="0"/>
              <a:t>, основанный на использовании данных о времени трудового процесса</a:t>
            </a:r>
            <a:r>
              <a:rPr lang="ru-RU" dirty="0"/>
              <a:t>. Данные о времени процесса дают возможность рассчитать численность рабочих-сдельщиков или рабочих-повременщиков, количество которых определяется непосредственно трудоемкостью </a:t>
            </a:r>
            <a:r>
              <a:rPr lang="ru-RU" dirty="0" smtClean="0"/>
              <a:t>процесса. </a:t>
            </a:r>
          </a:p>
          <a:p>
            <a:pPr marL="0" indent="0">
              <a:buNone/>
            </a:pPr>
            <a:r>
              <a:rPr lang="ru-RU" b="1" i="1" dirty="0" smtClean="0"/>
              <a:t>Численность </a:t>
            </a:r>
            <a:r>
              <a:rPr lang="ru-RU" b="1" i="1" dirty="0"/>
              <a:t>рабочих </a:t>
            </a:r>
            <a:r>
              <a:rPr lang="ru-RU" b="1" i="1" dirty="0" smtClean="0"/>
              <a:t> </a:t>
            </a:r>
            <a:r>
              <a:rPr lang="ru-RU" i="1" dirty="0" err="1" smtClean="0"/>
              <a:t>Чр</a:t>
            </a:r>
            <a:r>
              <a:rPr lang="ru-RU" i="1" dirty="0" smtClean="0"/>
              <a:t>:</a:t>
            </a:r>
            <a:endParaRPr lang="ru-RU" dirty="0" smtClean="0"/>
          </a:p>
          <a:p>
            <a:pPr marL="0" indent="0">
              <a:buNone/>
            </a:pPr>
            <a:endParaRPr lang="ru-RU" dirty="0"/>
          </a:p>
          <a:p>
            <a:pPr marL="0" indent="0">
              <a:buNone/>
            </a:pPr>
            <a:endParaRPr lang="ru-RU" dirty="0" smtClean="0"/>
          </a:p>
          <a:p>
            <a:pPr marL="0" indent="0" algn="ctr">
              <a:buNone/>
            </a:pPr>
            <a:endParaRPr lang="ru-RU" dirty="0" smtClean="0"/>
          </a:p>
          <a:p>
            <a:pPr marL="0" indent="0">
              <a:buNone/>
            </a:pPr>
            <a:r>
              <a:rPr lang="ru-RU" i="1" dirty="0" err="1" smtClean="0"/>
              <a:t>Тн</a:t>
            </a:r>
            <a:r>
              <a:rPr lang="ru-RU" dirty="0" smtClean="0"/>
              <a:t> </a:t>
            </a:r>
            <a:r>
              <a:rPr lang="ru-RU" dirty="0"/>
              <a:t>- время, необходимое для выполнения производственной </a:t>
            </a:r>
            <a:r>
              <a:rPr lang="ru-RU" dirty="0" smtClean="0"/>
              <a:t>программы; </a:t>
            </a:r>
          </a:p>
          <a:p>
            <a:pPr marL="0" indent="0">
              <a:buNone/>
            </a:pPr>
            <a:r>
              <a:rPr lang="ru-RU" i="1" dirty="0" err="1" smtClean="0"/>
              <a:t>Тпол</a:t>
            </a:r>
            <a:r>
              <a:rPr lang="ru-RU" i="1" dirty="0" smtClean="0"/>
              <a:t> </a:t>
            </a:r>
            <a:r>
              <a:rPr lang="ru-RU" dirty="0" smtClean="0"/>
              <a:t>- </a:t>
            </a:r>
            <a:r>
              <a:rPr lang="ru-RU" dirty="0"/>
              <a:t>полезный фонд времени одного </a:t>
            </a:r>
            <a:r>
              <a:rPr lang="ru-RU" dirty="0" smtClean="0"/>
              <a:t>рабочего; </a:t>
            </a:r>
          </a:p>
          <a:p>
            <a:pPr marL="0" indent="0">
              <a:buNone/>
            </a:pPr>
            <a:r>
              <a:rPr lang="ru-RU" i="1" dirty="0" err="1" smtClean="0"/>
              <a:t>Кп</a:t>
            </a:r>
            <a:r>
              <a:rPr lang="ru-RU" dirty="0" smtClean="0"/>
              <a:t> </a:t>
            </a:r>
            <a:r>
              <a:rPr lang="ru-RU" dirty="0"/>
              <a:t>- коэффициент пересчета явочной численности в списочную. </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29</a:t>
            </a:fld>
            <a:endParaRPr lang="ru-RU"/>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5895" y="3501008"/>
            <a:ext cx="1814029"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92008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dirty="0" smtClean="0"/>
              <a:t>Основное содержание </a:t>
            </a:r>
            <a:r>
              <a:rPr lang="ru-RU" sz="3200" dirty="0"/>
              <a:t>кадровой политики </a:t>
            </a:r>
          </a:p>
        </p:txBody>
      </p:sp>
      <p:sp>
        <p:nvSpPr>
          <p:cNvPr id="3" name="Объект 2"/>
          <p:cNvSpPr>
            <a:spLocks noGrp="1"/>
          </p:cNvSpPr>
          <p:nvPr>
            <p:ph idx="1"/>
          </p:nvPr>
        </p:nvSpPr>
        <p:spPr/>
        <p:txBody>
          <a:bodyPr>
            <a:normAutofit fontScale="92500" lnSpcReduction="20000"/>
          </a:bodyPr>
          <a:lstStyle/>
          <a:p>
            <a:pPr marL="355600" indent="-355600">
              <a:buNone/>
            </a:pPr>
            <a:r>
              <a:rPr lang="ru-RU" dirty="0" smtClean="0"/>
              <a:t>1</a:t>
            </a:r>
            <a:r>
              <a:rPr lang="ru-RU" dirty="0"/>
              <a:t>) обеспечение рабочей силой высокого качества, </a:t>
            </a:r>
            <a:r>
              <a:rPr lang="ru-RU" dirty="0" smtClean="0"/>
              <a:t>включая планирование</a:t>
            </a:r>
            <a:r>
              <a:rPr lang="ru-RU" dirty="0"/>
              <a:t>, отбор и наем, высвобождение (выход на </a:t>
            </a:r>
            <a:r>
              <a:rPr lang="ru-RU" dirty="0" smtClean="0"/>
              <a:t>пенсию, увольнения</a:t>
            </a:r>
            <a:r>
              <a:rPr lang="ru-RU" dirty="0"/>
              <a:t>), анализ текучести кадров и др.;</a:t>
            </a:r>
          </a:p>
          <a:p>
            <a:pPr marL="355600" indent="-355600">
              <a:buNone/>
            </a:pPr>
            <a:r>
              <a:rPr lang="ru-RU" dirty="0"/>
              <a:t>2) развитие работников, профориентация и </a:t>
            </a:r>
            <a:r>
              <a:rPr lang="ru-RU" dirty="0" smtClean="0"/>
              <a:t>переподготовка, проведение </a:t>
            </a:r>
            <a:r>
              <a:rPr lang="ru-RU" dirty="0"/>
              <a:t>аттестации и оценки уровня квалификации, </a:t>
            </a:r>
            <a:r>
              <a:rPr lang="ru-RU" dirty="0" smtClean="0"/>
              <a:t>организация продвижения </a:t>
            </a:r>
            <a:r>
              <a:rPr lang="ru-RU" dirty="0"/>
              <a:t>по службе и др.;</a:t>
            </a:r>
          </a:p>
          <a:p>
            <a:pPr marL="355600" indent="-355600">
              <a:buNone/>
            </a:pPr>
            <a:r>
              <a:rPr lang="ru-RU" dirty="0"/>
              <a:t>3) совершенствование организации и стимулирования труда</a:t>
            </a:r>
            <a:r>
              <a:rPr lang="ru-RU" dirty="0" smtClean="0"/>
              <a:t>, обеспечение </a:t>
            </a:r>
            <a:r>
              <a:rPr lang="ru-RU" dirty="0"/>
              <a:t>техники безопасности, социальные выплаты.</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3</a:t>
            </a:fld>
            <a:endParaRPr lang="ru-RU"/>
          </a:p>
        </p:txBody>
      </p:sp>
    </p:spTree>
    <p:extLst>
      <p:ext uri="{BB962C8B-B14F-4D97-AF65-F5344CB8AC3E}">
        <p14:creationId xmlns:p14="http://schemas.microsoft.com/office/powerpoint/2010/main" val="424277163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fontScale="70000" lnSpcReduction="20000"/>
          </a:bodyPr>
          <a:lstStyle/>
          <a:p>
            <a:pPr marL="0" indent="0">
              <a:buNone/>
            </a:pPr>
            <a:r>
              <a:rPr lang="ru-RU" b="1" i="1" dirty="0"/>
              <a:t>Время, необходимое для выполнения производственной программы</a:t>
            </a:r>
            <a:r>
              <a:rPr lang="ru-RU" dirty="0"/>
              <a:t> </a:t>
            </a:r>
            <a:endParaRPr lang="ru-RU" dirty="0" smtClean="0"/>
          </a:p>
          <a:p>
            <a:pPr marL="0" indent="0">
              <a:buNone/>
            </a:pPr>
            <a:endParaRPr lang="ru-RU" dirty="0" smtClean="0"/>
          </a:p>
          <a:p>
            <a:pPr marL="0" indent="0">
              <a:buNone/>
            </a:pPr>
            <a:endParaRPr lang="ru-RU" dirty="0"/>
          </a:p>
          <a:p>
            <a:pPr marL="0" indent="0">
              <a:buNone/>
            </a:pPr>
            <a:r>
              <a:rPr lang="ru-RU" dirty="0" smtClean="0"/>
              <a:t>где </a:t>
            </a:r>
            <a:r>
              <a:rPr lang="ru-RU" i="1" dirty="0"/>
              <a:t>n</a:t>
            </a:r>
            <a:r>
              <a:rPr lang="ru-RU" dirty="0"/>
              <a:t> – количество номенклатурных позиций изделий в производственной программе; </a:t>
            </a:r>
            <a:endParaRPr lang="ru-RU" dirty="0" smtClean="0"/>
          </a:p>
          <a:p>
            <a:pPr marL="0" indent="0">
              <a:buNone/>
            </a:pPr>
            <a:r>
              <a:rPr lang="ru-RU" i="1" dirty="0" err="1" smtClean="0"/>
              <a:t>Ni</a:t>
            </a:r>
            <a:r>
              <a:rPr lang="ru-RU" i="1" dirty="0" smtClean="0"/>
              <a:t> </a:t>
            </a:r>
            <a:r>
              <a:rPr lang="ru-RU" dirty="0"/>
              <a:t>– количество изделий </a:t>
            </a:r>
            <a:r>
              <a:rPr lang="ru-RU" i="1" dirty="0"/>
              <a:t>i</a:t>
            </a:r>
            <a:r>
              <a:rPr lang="ru-RU" dirty="0"/>
              <a:t> – ой номенклатурной позиции; </a:t>
            </a:r>
            <a:endParaRPr lang="ru-RU" dirty="0" smtClean="0"/>
          </a:p>
          <a:p>
            <a:pPr marL="0" indent="0">
              <a:buNone/>
            </a:pPr>
            <a:r>
              <a:rPr lang="ru-RU" i="1" dirty="0" err="1" smtClean="0"/>
              <a:t>Ti</a:t>
            </a:r>
            <a:r>
              <a:rPr lang="ru-RU" dirty="0" smtClean="0"/>
              <a:t> </a:t>
            </a:r>
            <a:r>
              <a:rPr lang="ru-RU" dirty="0"/>
              <a:t>– время выполнения процесса по изготовлению изделия </a:t>
            </a:r>
            <a:r>
              <a:rPr lang="ru-RU" i="1" dirty="0"/>
              <a:t>i</a:t>
            </a:r>
            <a:r>
              <a:rPr lang="ru-RU" dirty="0"/>
              <a:t>–ой номенклатурной позиции; </a:t>
            </a:r>
            <a:endParaRPr lang="ru-RU" dirty="0" smtClean="0"/>
          </a:p>
          <a:p>
            <a:pPr marL="0" indent="0">
              <a:buNone/>
            </a:pPr>
            <a:r>
              <a:rPr lang="ru-RU" i="1" dirty="0" err="1" smtClean="0"/>
              <a:t>Тн.пр</a:t>
            </a:r>
            <a:r>
              <a:rPr lang="ru-RU" i="1" dirty="0" smtClean="0"/>
              <a:t>. </a:t>
            </a:r>
            <a:r>
              <a:rPr lang="ru-RU" i="1" dirty="0"/>
              <a:t>i </a:t>
            </a:r>
            <a:r>
              <a:rPr lang="ru-RU" dirty="0" smtClean="0"/>
              <a:t>- </a:t>
            </a:r>
            <a:r>
              <a:rPr lang="ru-RU" dirty="0"/>
              <a:t>время, необходимое для изменения величины незавершенного производства в соответствии с производственным циклом </a:t>
            </a:r>
            <a:r>
              <a:rPr lang="ru-RU" i="1" dirty="0"/>
              <a:t>i</a:t>
            </a:r>
            <a:r>
              <a:rPr lang="ru-RU" dirty="0"/>
              <a:t>–ой позиции; </a:t>
            </a:r>
          </a:p>
          <a:p>
            <a:pPr marL="0" indent="0">
              <a:buNone/>
            </a:pPr>
            <a:r>
              <a:rPr lang="ru-RU" dirty="0" smtClean="0"/>
              <a:t>K </a:t>
            </a:r>
            <a:r>
              <a:rPr lang="ru-RU" dirty="0" err="1" smtClean="0"/>
              <a:t>в.н</a:t>
            </a:r>
            <a:r>
              <a:rPr lang="ru-RU" dirty="0" smtClean="0"/>
              <a:t>. </a:t>
            </a:r>
            <a:r>
              <a:rPr lang="ru-RU" dirty="0"/>
              <a:t>– коэффициент выполнения норм времени. </a:t>
            </a:r>
            <a:endParaRPr lang="ru-RU" dirty="0" smtClean="0"/>
          </a:p>
          <a:p>
            <a:pPr marL="0" indent="0">
              <a:buNone/>
            </a:pPr>
            <a:endParaRPr lang="ru-RU" dirty="0" smtClean="0"/>
          </a:p>
          <a:p>
            <a:pPr marL="0" indent="0">
              <a:buNone/>
            </a:pPr>
            <a:endParaRPr lang="ru-RU" dirty="0" smtClean="0"/>
          </a:p>
          <a:p>
            <a:pPr marL="0" indent="0">
              <a:buNone/>
            </a:pPr>
            <a:r>
              <a:rPr lang="ru-RU" dirty="0" smtClean="0"/>
              <a:t>Полезный </a:t>
            </a:r>
            <a:r>
              <a:rPr lang="ru-RU" dirty="0"/>
              <a:t>фонд времени одного работника (</a:t>
            </a:r>
            <a:r>
              <a:rPr lang="ru-RU" i="1" dirty="0"/>
              <a:t>Т пол</a:t>
            </a:r>
            <a:r>
              <a:rPr lang="ru-RU" dirty="0"/>
              <a:t>.) и коэффициент пересчета явочной численности в списочную определяются из баланса рабочего времени одного </a:t>
            </a:r>
            <a:r>
              <a:rPr lang="ru-RU" dirty="0" smtClean="0"/>
              <a:t>работника (см. таблицу ниже).</a:t>
            </a:r>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30</a:t>
            </a:fld>
            <a:endParaRPr lang="ru-RU"/>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5170" y="1268760"/>
            <a:ext cx="2641751"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1680" y="4618905"/>
            <a:ext cx="5459576" cy="610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118990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a:t>Баланс рабочего времени одного работника</a:t>
            </a:r>
          </a:p>
        </p:txBody>
      </p:sp>
      <p:graphicFrame>
        <p:nvGraphicFramePr>
          <p:cNvPr id="6" name="Объект 5"/>
          <p:cNvGraphicFramePr>
            <a:graphicFrameLocks noGrp="1"/>
          </p:cNvGraphicFramePr>
          <p:nvPr>
            <p:ph idx="1"/>
            <p:extLst>
              <p:ext uri="{D42A27DB-BD31-4B8C-83A1-F6EECF244321}">
                <p14:modId xmlns:p14="http://schemas.microsoft.com/office/powerpoint/2010/main" val="2437480408"/>
              </p:ext>
            </p:extLst>
          </p:nvPr>
        </p:nvGraphicFramePr>
        <p:xfrm>
          <a:off x="467544" y="1268760"/>
          <a:ext cx="8229600" cy="4958080"/>
        </p:xfrm>
        <a:graphic>
          <a:graphicData uri="http://schemas.openxmlformats.org/drawingml/2006/table">
            <a:tbl>
              <a:tblPr firstRow="1" bandRow="1">
                <a:tableStyleId>{5C22544A-7EE6-4342-B048-85BDC9FD1C3A}</a:tableStyleId>
              </a:tblPr>
              <a:tblGrid>
                <a:gridCol w="4320480"/>
                <a:gridCol w="3909120"/>
              </a:tblGrid>
              <a:tr h="370840">
                <a:tc>
                  <a:txBody>
                    <a:bodyPr/>
                    <a:lstStyle/>
                    <a:p>
                      <a:pPr algn="ctr"/>
                      <a:r>
                        <a:rPr lang="ru-RU" dirty="0" smtClean="0"/>
                        <a:t>Показатели баланса </a:t>
                      </a:r>
                      <a:endParaRPr lang="ru-RU" dirty="0"/>
                    </a:p>
                  </a:txBody>
                  <a:tcPr/>
                </a:tc>
                <a:tc>
                  <a:txBody>
                    <a:bodyPr/>
                    <a:lstStyle/>
                    <a:p>
                      <a:pPr algn="ctr"/>
                      <a:r>
                        <a:rPr lang="ru-RU" dirty="0" smtClean="0"/>
                        <a:t>Значение показателя или порядок его расчета </a:t>
                      </a:r>
                      <a:endParaRPr lang="ru-RU" dirty="0"/>
                    </a:p>
                  </a:txBody>
                  <a:tcPr/>
                </a:tc>
              </a:tr>
              <a:tr h="370840">
                <a:tc>
                  <a:txBody>
                    <a:bodyPr/>
                    <a:lstStyle/>
                    <a:p>
                      <a:r>
                        <a:rPr lang="ru-RU" dirty="0" smtClean="0"/>
                        <a:t>1 Календарный фонд времени, дней</a:t>
                      </a:r>
                      <a:endParaRPr lang="ru-RU" dirty="0"/>
                    </a:p>
                  </a:txBody>
                  <a:tcPr/>
                </a:tc>
                <a:tc>
                  <a:txBody>
                    <a:bodyPr/>
                    <a:lstStyle/>
                    <a:p>
                      <a:pPr algn="ctr"/>
                      <a:r>
                        <a:rPr lang="ru-RU" dirty="0" smtClean="0"/>
                        <a:t>365 </a:t>
                      </a:r>
                      <a:endParaRPr lang="ru-RU" dirty="0"/>
                    </a:p>
                  </a:txBody>
                  <a:tcPr/>
                </a:tc>
              </a:tr>
              <a:tr h="370840">
                <a:tc>
                  <a:txBody>
                    <a:bodyPr/>
                    <a:lstStyle/>
                    <a:p>
                      <a:r>
                        <a:rPr lang="ru-RU" dirty="0" smtClean="0"/>
                        <a:t>2 Количество выходных и праздничных дней</a:t>
                      </a:r>
                      <a:endParaRPr lang="ru-RU" dirty="0"/>
                    </a:p>
                  </a:txBody>
                  <a:tcPr/>
                </a:tc>
                <a:tc>
                  <a:txBody>
                    <a:bodyPr/>
                    <a:lstStyle/>
                    <a:p>
                      <a:pPr algn="ctr"/>
                      <a:r>
                        <a:rPr lang="ru-RU" dirty="0" smtClean="0"/>
                        <a:t>В соответствии с режимом работы </a:t>
                      </a:r>
                      <a:endParaRPr lang="ru-R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3 Количество календарных рабочих дней</a:t>
                      </a:r>
                      <a:endParaRPr lang="ru-RU" dirty="0"/>
                    </a:p>
                  </a:txBody>
                  <a:tcPr/>
                </a:tc>
                <a:tc>
                  <a:txBody>
                    <a:bodyPr/>
                    <a:lstStyle/>
                    <a:p>
                      <a:pPr algn="ctr"/>
                      <a:r>
                        <a:rPr lang="ru-RU" dirty="0" smtClean="0"/>
                        <a:t>(п. 1 - п. 2) </a:t>
                      </a:r>
                      <a:endParaRPr lang="ru-R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4 Количество дней невыходов на работу</a:t>
                      </a:r>
                    </a:p>
                  </a:txBody>
                  <a:tcPr/>
                </a:tc>
                <a:tc>
                  <a:txBody>
                    <a:bodyPr/>
                    <a:lstStyle/>
                    <a:p>
                      <a:pPr algn="ctr"/>
                      <a:r>
                        <a:rPr lang="ru-RU" dirty="0" smtClean="0"/>
                        <a:t>В соответствии с плановыми оценками невыходов </a:t>
                      </a:r>
                      <a:endParaRPr lang="ru-R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5 Количество фактических рабочих дней</a:t>
                      </a:r>
                      <a:endParaRPr lang="ru-RU" dirty="0"/>
                    </a:p>
                  </a:txBody>
                  <a:tcPr/>
                </a:tc>
                <a:tc>
                  <a:txBody>
                    <a:bodyPr/>
                    <a:lstStyle/>
                    <a:p>
                      <a:pPr algn="ctr"/>
                      <a:r>
                        <a:rPr lang="ru-RU" dirty="0" smtClean="0"/>
                        <a:t>(п. 3 - п. 4) </a:t>
                      </a:r>
                      <a:endParaRPr lang="ru-R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6 Потери рабочего времени из-за сокращенной длительности рабочего дня, час. </a:t>
                      </a:r>
                      <a:endParaRPr lang="ru-RU" dirty="0"/>
                    </a:p>
                  </a:txBody>
                  <a:tcPr/>
                </a:tc>
                <a:tc>
                  <a:txBody>
                    <a:bodyPr/>
                    <a:lstStyle/>
                    <a:p>
                      <a:pPr algn="ctr"/>
                      <a:r>
                        <a:rPr lang="ru-RU" dirty="0" smtClean="0"/>
                        <a:t>В соответствии с плановыми расчетами </a:t>
                      </a:r>
                      <a:endParaRPr lang="ru-R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7 Средняя продолжительность рабочего дня, час. </a:t>
                      </a:r>
                      <a:endParaRPr lang="ru-RU" dirty="0"/>
                    </a:p>
                  </a:txBody>
                  <a:tcPr/>
                </a:tc>
                <a:tc>
                  <a:txBody>
                    <a:bodyPr/>
                    <a:lstStyle/>
                    <a:p>
                      <a:pPr algn="ctr"/>
                      <a:r>
                        <a:rPr lang="ru-RU" dirty="0" smtClean="0"/>
                        <a:t>Нормальная продолжительность за вычетом потерь </a:t>
                      </a:r>
                      <a:endParaRPr lang="ru-R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8 Полезный фонд времени, час. </a:t>
                      </a:r>
                      <a:endParaRPr lang="ru-RU"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dirty="0" smtClean="0"/>
                        <a:t>(п. 7 * п. 5) </a:t>
                      </a:r>
                    </a:p>
                  </a:txBody>
                  <a:tcPr/>
                </a:tc>
              </a:tr>
            </a:tbl>
          </a:graphicData>
        </a:graphic>
      </p:graphicFrame>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31</a:t>
            </a:fld>
            <a:endParaRPr lang="ru-RU"/>
          </a:p>
        </p:txBody>
      </p:sp>
    </p:spTree>
    <p:extLst>
      <p:ext uri="{BB962C8B-B14F-4D97-AF65-F5344CB8AC3E}">
        <p14:creationId xmlns:p14="http://schemas.microsoft.com/office/powerpoint/2010/main" val="22586812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760640"/>
          </a:xfrm>
        </p:spPr>
        <p:txBody>
          <a:bodyPr>
            <a:normAutofit fontScale="47500" lnSpcReduction="20000"/>
          </a:bodyPr>
          <a:lstStyle/>
          <a:p>
            <a:pPr marL="0" indent="0">
              <a:buNone/>
            </a:pPr>
            <a:r>
              <a:rPr lang="ru-RU" b="1" i="1" dirty="0" smtClean="0"/>
              <a:t>Подход </a:t>
            </a:r>
            <a:r>
              <a:rPr lang="ru-RU" b="1" i="1" dirty="0"/>
              <a:t>для определения численности управленческого персонала с использованием формулы </a:t>
            </a:r>
            <a:r>
              <a:rPr lang="ru-RU" b="1" i="1" dirty="0" err="1" smtClean="0"/>
              <a:t>Розенкранца</a:t>
            </a:r>
            <a:r>
              <a:rPr lang="ru-RU" dirty="0" smtClean="0"/>
              <a:t>: </a:t>
            </a:r>
          </a:p>
          <a:p>
            <a:pPr marL="0" indent="0">
              <a:buNone/>
            </a:pPr>
            <a:endParaRPr lang="ru-RU" dirty="0"/>
          </a:p>
          <a:p>
            <a:pPr marL="0" indent="0">
              <a:buNone/>
            </a:pPr>
            <a:endParaRPr lang="ru-RU" dirty="0" smtClean="0"/>
          </a:p>
          <a:p>
            <a:pPr marL="0" indent="0">
              <a:buNone/>
            </a:pPr>
            <a:endParaRPr lang="ru-RU" dirty="0" smtClean="0"/>
          </a:p>
          <a:p>
            <a:pPr marL="0" indent="0">
              <a:buNone/>
            </a:pPr>
            <a:endParaRPr lang="ru-RU" dirty="0" smtClean="0"/>
          </a:p>
          <a:p>
            <a:pPr marL="0" indent="0">
              <a:buNone/>
            </a:pPr>
            <a:r>
              <a:rPr lang="ru-RU" dirty="0" smtClean="0"/>
              <a:t>где </a:t>
            </a:r>
            <a:r>
              <a:rPr lang="ru-RU" i="1" dirty="0"/>
              <a:t>Ч</a:t>
            </a:r>
            <a:r>
              <a:rPr lang="ru-RU" dirty="0"/>
              <a:t> - численность управленческого персонала определенной профессии, специальности, подразделения и т.п.; </a:t>
            </a:r>
            <a:endParaRPr lang="ru-RU" dirty="0" smtClean="0"/>
          </a:p>
          <a:p>
            <a:pPr marL="0" indent="0">
              <a:buNone/>
            </a:pPr>
            <a:r>
              <a:rPr lang="ru-RU" i="1" dirty="0" smtClean="0"/>
              <a:t>n</a:t>
            </a:r>
            <a:r>
              <a:rPr lang="ru-RU" dirty="0" smtClean="0"/>
              <a:t> </a:t>
            </a:r>
            <a:r>
              <a:rPr lang="ru-RU" dirty="0"/>
              <a:t>- количество видов управленческих функций, определяющих загрузку данной категории специалистов; </a:t>
            </a:r>
            <a:endParaRPr lang="ru-RU" dirty="0" smtClean="0"/>
          </a:p>
          <a:p>
            <a:pPr marL="0" indent="0">
              <a:buNone/>
            </a:pPr>
            <a:r>
              <a:rPr lang="ru-RU" i="1" dirty="0" err="1" smtClean="0"/>
              <a:t>mi</a:t>
            </a:r>
            <a:r>
              <a:rPr lang="ru-RU" dirty="0" smtClean="0"/>
              <a:t> </a:t>
            </a:r>
            <a:r>
              <a:rPr lang="ru-RU" dirty="0"/>
              <a:t>- среднее количество определенных действий (расчетов, обработки заказов, переговоров и т.п.) в рамках </a:t>
            </a:r>
            <a:r>
              <a:rPr lang="ru-RU" i="1" dirty="0"/>
              <a:t>i</a:t>
            </a:r>
            <a:r>
              <a:rPr lang="ru-RU" dirty="0"/>
              <a:t>-</a:t>
            </a:r>
            <a:r>
              <a:rPr lang="ru-RU" dirty="0" err="1"/>
              <a:t>го</a:t>
            </a:r>
            <a:r>
              <a:rPr lang="ru-RU" dirty="0"/>
              <a:t> вида управленческих функций за установленный промежуток времени (например, за год); </a:t>
            </a:r>
            <a:endParaRPr lang="ru-RU" dirty="0" smtClean="0"/>
          </a:p>
          <a:p>
            <a:pPr marL="0" indent="0">
              <a:buNone/>
            </a:pPr>
            <a:r>
              <a:rPr lang="ru-RU" i="1" dirty="0" err="1"/>
              <a:t>t</a:t>
            </a:r>
            <a:r>
              <a:rPr lang="ru-RU" i="1" dirty="0" err="1" smtClean="0"/>
              <a:t>i</a:t>
            </a:r>
            <a:r>
              <a:rPr lang="ru-RU" dirty="0" smtClean="0"/>
              <a:t> - </a:t>
            </a:r>
            <a:r>
              <a:rPr lang="ru-RU" dirty="0"/>
              <a:t>время, необходимое для выполнения единицы </a:t>
            </a:r>
            <a:r>
              <a:rPr lang="ru-RU" i="1" dirty="0" err="1"/>
              <a:t>mi</a:t>
            </a:r>
            <a:r>
              <a:rPr lang="ru-RU" i="1" dirty="0"/>
              <a:t> </a:t>
            </a:r>
            <a:r>
              <a:rPr lang="ru-RU" dirty="0"/>
              <a:t>в рамках </a:t>
            </a:r>
            <a:r>
              <a:rPr lang="ru-RU" i="1" dirty="0"/>
              <a:t>i</a:t>
            </a:r>
            <a:r>
              <a:rPr lang="ru-RU" dirty="0"/>
              <a:t>-</a:t>
            </a:r>
            <a:r>
              <a:rPr lang="ru-RU" dirty="0" err="1"/>
              <a:t>го</a:t>
            </a:r>
            <a:r>
              <a:rPr lang="ru-RU" dirty="0"/>
              <a:t> вида управленческих функций; </a:t>
            </a:r>
            <a:endParaRPr lang="ru-RU" dirty="0" smtClean="0"/>
          </a:p>
          <a:p>
            <a:pPr marL="0" indent="0">
              <a:buNone/>
            </a:pPr>
            <a:r>
              <a:rPr lang="ru-RU" i="1" dirty="0" smtClean="0"/>
              <a:t>Т</a:t>
            </a:r>
            <a:r>
              <a:rPr lang="ru-RU" dirty="0" smtClean="0"/>
              <a:t> </a:t>
            </a:r>
            <a:r>
              <a:rPr lang="ru-RU" dirty="0"/>
              <a:t>- рабочее время специалиста согласно трудовому договору (контракту) за соответствующий промежуток календарного времени, принятый в расчетах; </a:t>
            </a:r>
            <a:endParaRPr lang="ru-RU" dirty="0" smtClean="0"/>
          </a:p>
          <a:p>
            <a:pPr marL="0" indent="0">
              <a:buNone/>
            </a:pPr>
            <a:r>
              <a:rPr lang="ru-RU" i="1" dirty="0" err="1" smtClean="0"/>
              <a:t>Кнрв</a:t>
            </a:r>
            <a:r>
              <a:rPr lang="ru-RU" i="1" dirty="0" smtClean="0"/>
              <a:t> </a:t>
            </a:r>
            <a:r>
              <a:rPr lang="ru-RU" dirty="0"/>
              <a:t>- коэффициент необходимого распределения </a:t>
            </a:r>
            <a:r>
              <a:rPr lang="ru-RU" dirty="0" smtClean="0"/>
              <a:t>времени: </a:t>
            </a:r>
          </a:p>
          <a:p>
            <a:pPr marL="0" indent="0" algn="ctr">
              <a:buNone/>
            </a:pPr>
            <a:r>
              <a:rPr lang="ru-RU" i="1" dirty="0" err="1" smtClean="0"/>
              <a:t>Кнрв</a:t>
            </a:r>
            <a:r>
              <a:rPr lang="ru-RU" i="1" dirty="0" smtClean="0"/>
              <a:t> </a:t>
            </a:r>
            <a:r>
              <a:rPr lang="ru-RU" i="1" dirty="0"/>
              <a:t>= </a:t>
            </a:r>
            <a:r>
              <a:rPr lang="ru-RU" i="1" dirty="0" err="1"/>
              <a:t>Кдр</a:t>
            </a:r>
            <a:r>
              <a:rPr lang="ru-RU" i="1" dirty="0"/>
              <a:t> • Ко • </a:t>
            </a:r>
            <a:r>
              <a:rPr lang="ru-RU" i="1" dirty="0" err="1"/>
              <a:t>Кп</a:t>
            </a:r>
            <a:r>
              <a:rPr lang="ru-RU" i="1" dirty="0"/>
              <a:t> </a:t>
            </a:r>
            <a:endParaRPr lang="ru-RU" i="1" dirty="0" smtClean="0"/>
          </a:p>
          <a:p>
            <a:pPr marL="0" indent="0">
              <a:buNone/>
            </a:pPr>
            <a:r>
              <a:rPr lang="ru-RU" dirty="0" smtClean="0"/>
              <a:t>где </a:t>
            </a:r>
            <a:r>
              <a:rPr lang="ru-RU" i="1" dirty="0" err="1"/>
              <a:t>Кдр</a:t>
            </a:r>
            <a:r>
              <a:rPr lang="ru-RU" dirty="0"/>
              <a:t>. - коэффициент, учитывающий затраты на дополнительные функции, заранее не учтенные во времени, необходимом для определенного процесса (</a:t>
            </a:r>
            <a:r>
              <a:rPr lang="ru-RU" i="1" dirty="0"/>
              <a:t>∑</a:t>
            </a:r>
            <a:r>
              <a:rPr lang="ru-RU" i="1" dirty="0" err="1"/>
              <a:t>m·t</a:t>
            </a:r>
            <a:r>
              <a:rPr lang="ru-RU" dirty="0"/>
              <a:t>); </a:t>
            </a:r>
            <a:r>
              <a:rPr lang="ru-RU" dirty="0" smtClean="0"/>
              <a:t>как </a:t>
            </a:r>
            <a:r>
              <a:rPr lang="ru-RU" dirty="0"/>
              <a:t>правило, находится в пределах 1,2 &lt; </a:t>
            </a:r>
            <a:r>
              <a:rPr lang="ru-RU" i="1" dirty="0" err="1"/>
              <a:t>Кдр</a:t>
            </a:r>
            <a:r>
              <a:rPr lang="ru-RU" dirty="0"/>
              <a:t> &lt; 1,4; </a:t>
            </a:r>
            <a:endParaRPr lang="ru-RU" dirty="0" smtClean="0"/>
          </a:p>
          <a:p>
            <a:pPr marL="0" indent="0">
              <a:buNone/>
            </a:pPr>
            <a:r>
              <a:rPr lang="ru-RU" i="1" dirty="0" smtClean="0"/>
              <a:t>Ко</a:t>
            </a:r>
            <a:r>
              <a:rPr lang="ru-RU" dirty="0" smtClean="0"/>
              <a:t> </a:t>
            </a:r>
            <a:r>
              <a:rPr lang="ru-RU" dirty="0"/>
              <a:t>- коэффициент, учитывающий затраты времени на отдых сотрудников в течение рабочего дня; как правило, устанавливается на уровне 1,12; </a:t>
            </a:r>
            <a:endParaRPr lang="ru-RU" dirty="0" smtClean="0"/>
          </a:p>
          <a:p>
            <a:pPr marL="0" indent="0">
              <a:buNone/>
            </a:pPr>
            <a:r>
              <a:rPr lang="ru-RU" i="1" dirty="0" err="1" smtClean="0"/>
              <a:t>Кп</a:t>
            </a:r>
            <a:r>
              <a:rPr lang="ru-RU" dirty="0" smtClean="0"/>
              <a:t> </a:t>
            </a:r>
            <a:r>
              <a:rPr lang="ru-RU" dirty="0"/>
              <a:t>- коэффициент пересчета явочной численности в списочную. </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32</a:t>
            </a:fld>
            <a:endParaRPr lang="ru-RU"/>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908720"/>
            <a:ext cx="1994713"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512418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normAutofit fontScale="70000" lnSpcReduction="20000"/>
          </a:bodyPr>
          <a:lstStyle/>
          <a:p>
            <a:pPr marL="0" indent="0">
              <a:buNone/>
            </a:pPr>
            <a:r>
              <a:rPr lang="ru-RU" dirty="0"/>
              <a:t>2. </a:t>
            </a:r>
            <a:r>
              <a:rPr lang="ru-RU" b="1" i="1" dirty="0"/>
              <a:t>Метод расчета по нормам обслуживания</a:t>
            </a:r>
            <a:r>
              <a:rPr lang="ru-RU" dirty="0"/>
              <a:t>, показывающее зависимость рассчитываемой численности от количества обслуживаемых машин, агрегатов и других объектов. Количество рабочих-повременщиков или служащих по нормам </a:t>
            </a:r>
            <a:r>
              <a:rPr lang="ru-RU" dirty="0" smtClean="0"/>
              <a:t>обслуживания: </a:t>
            </a:r>
          </a:p>
          <a:p>
            <a:pPr marL="0" indent="0">
              <a:buNone/>
            </a:pPr>
            <a:endParaRPr lang="ru-RU" dirty="0"/>
          </a:p>
          <a:p>
            <a:pPr marL="0" indent="0">
              <a:buNone/>
            </a:pPr>
            <a:endParaRPr lang="ru-RU" dirty="0" smtClean="0"/>
          </a:p>
          <a:p>
            <a:pPr marL="0" indent="0">
              <a:buNone/>
            </a:pPr>
            <a:endParaRPr lang="ru-RU" dirty="0"/>
          </a:p>
          <a:p>
            <a:pPr marL="0" indent="0">
              <a:buNone/>
            </a:pPr>
            <a:r>
              <a:rPr lang="ru-RU" dirty="0" smtClean="0"/>
              <a:t>где </a:t>
            </a:r>
            <a:r>
              <a:rPr lang="ru-RU" i="1" dirty="0"/>
              <a:t>n</a:t>
            </a:r>
            <a:r>
              <a:rPr lang="ru-RU" dirty="0"/>
              <a:t> - количество видов работ по обслуживанию объекта; </a:t>
            </a:r>
            <a:endParaRPr lang="ru-RU" dirty="0" smtClean="0"/>
          </a:p>
          <a:p>
            <a:pPr marL="0" indent="0">
              <a:buNone/>
            </a:pPr>
            <a:r>
              <a:rPr lang="ru-RU" i="1" dirty="0" err="1" smtClean="0"/>
              <a:t>tед</a:t>
            </a:r>
            <a:r>
              <a:rPr lang="ru-RU" i="1" dirty="0"/>
              <a:t>.</a:t>
            </a:r>
            <a:r>
              <a:rPr lang="ru-RU" dirty="0"/>
              <a:t> - время, необходимое для выполнения единицы объема </a:t>
            </a:r>
            <a:r>
              <a:rPr lang="ru-RU" i="1" dirty="0"/>
              <a:t>i</a:t>
            </a:r>
            <a:r>
              <a:rPr lang="ru-RU" dirty="0"/>
              <a:t>-</a:t>
            </a:r>
            <a:r>
              <a:rPr lang="ru-RU" dirty="0" err="1"/>
              <a:t>го</a:t>
            </a:r>
            <a:r>
              <a:rPr lang="ru-RU" dirty="0"/>
              <a:t> вида работ; </a:t>
            </a:r>
            <a:endParaRPr lang="ru-RU" dirty="0" smtClean="0"/>
          </a:p>
          <a:p>
            <a:pPr marL="0" indent="0">
              <a:buNone/>
            </a:pPr>
            <a:r>
              <a:rPr lang="en-US" i="1" dirty="0" smtClean="0"/>
              <a:t>N</a:t>
            </a:r>
            <a:r>
              <a:rPr lang="ru-RU" i="1" dirty="0" smtClean="0"/>
              <a:t> </a:t>
            </a:r>
            <a:r>
              <a:rPr lang="ru-RU" i="1" dirty="0" err="1" smtClean="0"/>
              <a:t>pi</a:t>
            </a:r>
            <a:r>
              <a:rPr lang="ru-RU" i="1" dirty="0" smtClean="0"/>
              <a:t> </a:t>
            </a:r>
            <a:r>
              <a:rPr lang="ru-RU" dirty="0" smtClean="0"/>
              <a:t>- </a:t>
            </a:r>
            <a:r>
              <a:rPr lang="ru-RU" dirty="0"/>
              <a:t>число единиц объема </a:t>
            </a:r>
            <a:r>
              <a:rPr lang="ru-RU" i="1" dirty="0"/>
              <a:t>i</a:t>
            </a:r>
            <a:r>
              <a:rPr lang="ru-RU" dirty="0"/>
              <a:t>-</a:t>
            </a:r>
            <a:r>
              <a:rPr lang="ru-RU" dirty="0" err="1"/>
              <a:t>го</a:t>
            </a:r>
            <a:r>
              <a:rPr lang="ru-RU" dirty="0"/>
              <a:t> вида работ на единицу оборудования; </a:t>
            </a:r>
            <a:endParaRPr lang="ru-RU" dirty="0" smtClean="0"/>
          </a:p>
          <a:p>
            <a:pPr marL="0" indent="0">
              <a:buNone/>
            </a:pPr>
            <a:r>
              <a:rPr lang="ru-RU" i="1" dirty="0" err="1" smtClean="0"/>
              <a:t>Тпол</a:t>
            </a:r>
            <a:r>
              <a:rPr lang="ru-RU" dirty="0" smtClean="0"/>
              <a:t> </a:t>
            </a:r>
            <a:r>
              <a:rPr lang="ru-RU" dirty="0"/>
              <a:t>- полезный фонд времени работника за день (смену); </a:t>
            </a:r>
            <a:endParaRPr lang="ru-RU" dirty="0" smtClean="0"/>
          </a:p>
          <a:p>
            <a:pPr marL="0" indent="0">
              <a:buNone/>
            </a:pPr>
            <a:r>
              <a:rPr lang="ru-RU" i="1" dirty="0" err="1" smtClean="0"/>
              <a:t>Тд</a:t>
            </a:r>
            <a:r>
              <a:rPr lang="ru-RU" dirty="0" smtClean="0"/>
              <a:t> </a:t>
            </a:r>
            <a:r>
              <a:rPr lang="ru-RU" dirty="0"/>
              <a:t>- время, необходимое для выполнения работником дополнительных функций, не включаемых в </a:t>
            </a:r>
            <a:r>
              <a:rPr lang="ru-RU" dirty="0" err="1"/>
              <a:t>tед</a:t>
            </a:r>
            <a:r>
              <a:rPr lang="ru-RU" dirty="0"/>
              <a:t>. </a:t>
            </a:r>
            <a:endParaRPr lang="ru-RU" dirty="0" smtClean="0"/>
          </a:p>
          <a:p>
            <a:pPr marL="0" indent="0">
              <a:buNone/>
            </a:pPr>
            <a:r>
              <a:rPr lang="ru-RU" i="1" dirty="0" err="1" smtClean="0"/>
              <a:t>Кп</a:t>
            </a:r>
            <a:r>
              <a:rPr lang="ru-RU" dirty="0" smtClean="0"/>
              <a:t> </a:t>
            </a:r>
            <a:r>
              <a:rPr lang="ru-RU" dirty="0"/>
              <a:t>- коэффициент пересчета явочной численности в списочную. </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33</a:t>
            </a:fld>
            <a:endParaRPr lang="ru-RU"/>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1963972"/>
            <a:ext cx="1823840" cy="721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87062" y="1796529"/>
            <a:ext cx="2595020" cy="1056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51996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361459"/>
          </a:xfrm>
        </p:spPr>
        <p:txBody>
          <a:bodyPr>
            <a:normAutofit fontScale="62500" lnSpcReduction="20000"/>
          </a:bodyPr>
          <a:lstStyle/>
          <a:p>
            <a:pPr marL="0" indent="363538">
              <a:buNone/>
            </a:pPr>
            <a:r>
              <a:rPr lang="ru-RU" dirty="0"/>
              <a:t>3. </a:t>
            </a:r>
            <a:r>
              <a:rPr lang="ru-RU" b="1" i="1" dirty="0"/>
              <a:t>Метод расчета по рабочим местам и нормативам </a:t>
            </a:r>
            <a:r>
              <a:rPr lang="ru-RU" b="1" i="1" dirty="0" smtClean="0"/>
              <a:t>численности </a:t>
            </a:r>
            <a:r>
              <a:rPr lang="ru-RU" dirty="0" smtClean="0"/>
              <a:t> следует </a:t>
            </a:r>
            <a:r>
              <a:rPr lang="ru-RU" dirty="0"/>
              <a:t>рассматривать как частный случай использования метода норм </a:t>
            </a:r>
            <a:r>
              <a:rPr lang="ru-RU" dirty="0" smtClean="0"/>
              <a:t>обслуживания. Численность </a:t>
            </a:r>
            <a:r>
              <a:rPr lang="ru-RU" dirty="0"/>
              <a:t>работников по рабочим </a:t>
            </a:r>
            <a:r>
              <a:rPr lang="ru-RU" dirty="0" smtClean="0"/>
              <a:t>местам рассчитывается:</a:t>
            </a:r>
          </a:p>
          <a:p>
            <a:pPr marL="0" indent="363538">
              <a:buNone/>
            </a:pPr>
            <a:endParaRPr lang="ru-RU" dirty="0"/>
          </a:p>
          <a:p>
            <a:pPr marL="0" indent="363538">
              <a:buNone/>
            </a:pPr>
            <a:r>
              <a:rPr lang="ru-RU" i="1" dirty="0" smtClean="0"/>
              <a:t>Ч р. </a:t>
            </a:r>
            <a:r>
              <a:rPr lang="ru-RU" i="1" dirty="0"/>
              <a:t>м</a:t>
            </a:r>
            <a:r>
              <a:rPr lang="ru-RU" i="1" dirty="0" smtClean="0"/>
              <a:t>. </a:t>
            </a:r>
            <a:r>
              <a:rPr lang="ru-RU" dirty="0"/>
              <a:t>- число рабочих мест (необходимое число работников</a:t>
            </a:r>
            <a:r>
              <a:rPr lang="ru-RU" dirty="0" smtClean="0"/>
              <a:t>); </a:t>
            </a:r>
          </a:p>
          <a:p>
            <a:pPr marL="0" indent="363538">
              <a:buNone/>
            </a:pPr>
            <a:r>
              <a:rPr lang="ru-RU" i="1" dirty="0" err="1" smtClean="0"/>
              <a:t>Кз</a:t>
            </a:r>
            <a:r>
              <a:rPr lang="ru-RU" dirty="0" smtClean="0"/>
              <a:t> </a:t>
            </a:r>
            <a:r>
              <a:rPr lang="ru-RU" dirty="0"/>
              <a:t>- коэффициент </a:t>
            </a:r>
            <a:r>
              <a:rPr lang="ru-RU" dirty="0" smtClean="0"/>
              <a:t>загрузки; </a:t>
            </a:r>
          </a:p>
          <a:p>
            <a:pPr marL="0" indent="363538">
              <a:buNone/>
            </a:pPr>
            <a:r>
              <a:rPr lang="ru-RU" i="1" dirty="0" err="1" smtClean="0"/>
              <a:t>Кп</a:t>
            </a:r>
            <a:r>
              <a:rPr lang="ru-RU" dirty="0" smtClean="0"/>
              <a:t> </a:t>
            </a:r>
            <a:r>
              <a:rPr lang="ru-RU" dirty="0"/>
              <a:t>- коэффициент пересчета явочной численности в списочную. </a:t>
            </a:r>
            <a:endParaRPr lang="ru-RU" dirty="0" smtClean="0"/>
          </a:p>
          <a:p>
            <a:pPr marL="0" indent="363538">
              <a:buNone/>
            </a:pPr>
            <a:r>
              <a:rPr lang="ru-RU" b="1" i="1" dirty="0" smtClean="0"/>
              <a:t>Нормативы </a:t>
            </a:r>
            <a:r>
              <a:rPr lang="ru-RU" b="1" i="1" dirty="0"/>
              <a:t>численности </a:t>
            </a:r>
            <a:r>
              <a:rPr lang="ru-RU" dirty="0" smtClean="0"/>
              <a:t>определяются:</a:t>
            </a:r>
          </a:p>
          <a:p>
            <a:pPr marL="0" indent="363538">
              <a:buNone/>
            </a:pPr>
            <a:endParaRPr lang="ru-RU" dirty="0"/>
          </a:p>
          <a:p>
            <a:pPr marL="0" indent="363538">
              <a:buNone/>
            </a:pPr>
            <a:endParaRPr lang="ru-RU" dirty="0" smtClean="0"/>
          </a:p>
          <a:p>
            <a:pPr marL="0" indent="363538">
              <a:buNone/>
            </a:pPr>
            <a:r>
              <a:rPr lang="ru-RU" b="1" i="1" dirty="0" smtClean="0"/>
              <a:t>Коэффициент </a:t>
            </a:r>
            <a:r>
              <a:rPr lang="ru-RU" b="1" i="1" dirty="0"/>
              <a:t>пересчета явочной численности в списочную </a:t>
            </a:r>
            <a:r>
              <a:rPr lang="ru-RU" dirty="0"/>
              <a:t>позволяет учесть вероятное отсутствие персонала на рабочих местах в течение планового промежутка времени из-за болезни; очередного или дополнительного отпуска; учебного отпуска; прочих уважительных причин. </a:t>
            </a:r>
            <a:r>
              <a:rPr lang="ru-RU" dirty="0" smtClean="0"/>
              <a:t>Его можно </a:t>
            </a:r>
            <a:r>
              <a:rPr lang="ru-RU" dirty="0"/>
              <a:t>определить исходя из баланса рабочего времени 1-го работника для планового календарного промежутка времени через отношение числа фактических рабочих дней к общему числу календарных рабочих дней. </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34</a:t>
            </a:fld>
            <a:endParaRPr lang="ru-RU"/>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2780" y="1412776"/>
            <a:ext cx="2378519" cy="4280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6548" y="2996952"/>
            <a:ext cx="2164751" cy="722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72443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8229600" cy="5217443"/>
          </a:xfrm>
        </p:spPr>
        <p:txBody>
          <a:bodyPr>
            <a:normAutofit fontScale="62500" lnSpcReduction="20000"/>
          </a:bodyPr>
          <a:lstStyle/>
          <a:p>
            <a:pPr marL="0" indent="363538">
              <a:buNone/>
            </a:pPr>
            <a:r>
              <a:rPr lang="ru-RU" dirty="0"/>
              <a:t>4. </a:t>
            </a:r>
            <a:r>
              <a:rPr lang="ru-RU" b="1" i="1" dirty="0"/>
              <a:t>Стохастические методы расчета </a:t>
            </a:r>
            <a:r>
              <a:rPr lang="ru-RU" dirty="0"/>
              <a:t>основываются на анализе взаимосвязи между потребностью в персонале и другими переменными величинами. </a:t>
            </a:r>
            <a:endParaRPr lang="ru-RU" dirty="0" smtClean="0"/>
          </a:p>
          <a:p>
            <a:pPr marL="0" indent="363538">
              <a:buNone/>
            </a:pPr>
            <a:r>
              <a:rPr lang="ru-RU" dirty="0" smtClean="0"/>
              <a:t>4.1</a:t>
            </a:r>
            <a:r>
              <a:rPr lang="ru-RU" dirty="0"/>
              <a:t>. </a:t>
            </a:r>
            <a:r>
              <a:rPr lang="ru-RU" b="1" i="1" dirty="0"/>
              <a:t>Расчет числовых характеристик </a:t>
            </a:r>
            <a:r>
              <a:rPr lang="ru-RU" dirty="0"/>
              <a:t>применяется когда потребность в персонале в значительной мере связана с каким-либо фактором и эта связь достаточно стабильна. Например, при расчете численности ремонтного персонала используются следующие данные: объемы производства за прошедший год; трудоемкость ремонта за этот период. На их основе рассчитывается показатель трудоемкости ремонта на единицу выпуска продукции, исходя из которого определяется объем ремонтных работ на плановый период. Дальнейший порядок расчета выполняется по схеме метода, основанного на данных о времени рабочего процесса. </a:t>
            </a:r>
            <a:endParaRPr lang="ru-RU" dirty="0" smtClean="0"/>
          </a:p>
          <a:p>
            <a:pPr marL="0" indent="363538">
              <a:buNone/>
            </a:pPr>
            <a:r>
              <a:rPr lang="ru-RU" dirty="0" smtClean="0"/>
              <a:t>4.2</a:t>
            </a:r>
            <a:r>
              <a:rPr lang="ru-RU" dirty="0"/>
              <a:t>. </a:t>
            </a:r>
            <a:r>
              <a:rPr lang="ru-RU" b="1" i="1" dirty="0"/>
              <a:t>Регрессионный анализ </a:t>
            </a:r>
            <a:r>
              <a:rPr lang="ru-RU" dirty="0"/>
              <a:t>предполагает установление линейной зависимости между численностью персонала и влияющими на нее </a:t>
            </a:r>
            <a:r>
              <a:rPr lang="ru-RU" dirty="0" smtClean="0"/>
              <a:t>факторами:</a:t>
            </a:r>
          </a:p>
          <a:p>
            <a:pPr marL="0" indent="363538">
              <a:buNone/>
            </a:pPr>
            <a:endParaRPr lang="ru-RU" dirty="0" smtClean="0"/>
          </a:p>
          <a:p>
            <a:pPr marL="0" indent="363538">
              <a:buNone/>
            </a:pPr>
            <a:r>
              <a:rPr lang="ru-RU" dirty="0" smtClean="0"/>
              <a:t>где </a:t>
            </a:r>
            <a:r>
              <a:rPr lang="ru-RU" i="1" dirty="0" err="1"/>
              <a:t>Тp</a:t>
            </a:r>
            <a:r>
              <a:rPr lang="ru-RU" dirty="0"/>
              <a:t> - трудоемкость работ; </a:t>
            </a:r>
            <a:r>
              <a:rPr lang="ru-RU" i="1" dirty="0"/>
              <a:t>a</a:t>
            </a:r>
            <a:r>
              <a:rPr lang="ru-RU" dirty="0"/>
              <a:t> - постоянная величина; </a:t>
            </a:r>
            <a:r>
              <a:rPr lang="ru-RU" i="1" dirty="0"/>
              <a:t>b</a:t>
            </a:r>
            <a:r>
              <a:rPr lang="ru-RU" dirty="0"/>
              <a:t> - коэффициент регрессии; </a:t>
            </a:r>
            <a:r>
              <a:rPr lang="ru-RU" i="1" dirty="0"/>
              <a:t>х</a:t>
            </a:r>
            <a:r>
              <a:rPr lang="ru-RU" dirty="0"/>
              <a:t> - влияющий </a:t>
            </a:r>
            <a:r>
              <a:rPr lang="ru-RU" dirty="0" smtClean="0"/>
              <a:t>фактор.</a:t>
            </a:r>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35</a:t>
            </a:fld>
            <a:endParaRPr lang="ru-RU"/>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3928" y="4895486"/>
            <a:ext cx="1472397" cy="351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11854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normAutofit fontScale="62500" lnSpcReduction="20000"/>
          </a:bodyPr>
          <a:lstStyle/>
          <a:p>
            <a:pPr marL="0" indent="0">
              <a:buNone/>
            </a:pPr>
            <a:r>
              <a:rPr lang="ru-RU" dirty="0"/>
              <a:t>4.3</a:t>
            </a:r>
            <a:r>
              <a:rPr lang="ru-RU" b="1" i="1" dirty="0"/>
              <a:t>. Корреляционный анализ </a:t>
            </a:r>
            <a:r>
              <a:rPr lang="ru-RU" dirty="0"/>
              <a:t>устанавливает тесноту связи между несколькими параметрами. </a:t>
            </a:r>
            <a:r>
              <a:rPr lang="ru-RU" dirty="0" smtClean="0"/>
              <a:t>Теснота </a:t>
            </a:r>
            <a:r>
              <a:rPr lang="ru-RU" dirty="0"/>
              <a:t>связи между параметрами выражается коэффициентом корреляции. Взаимосвязь тем выше, чем выше коэффициент корреляции. </a:t>
            </a:r>
            <a:endParaRPr lang="ru-RU" dirty="0" smtClean="0"/>
          </a:p>
          <a:p>
            <a:pPr marL="0" indent="0">
              <a:buNone/>
            </a:pPr>
            <a:r>
              <a:rPr lang="ru-RU" dirty="0" smtClean="0"/>
              <a:t>Для </a:t>
            </a:r>
            <a:r>
              <a:rPr lang="ru-RU" dirty="0"/>
              <a:t>расчета коэффициента </a:t>
            </a:r>
            <a:r>
              <a:rPr lang="ru-RU" dirty="0" smtClean="0"/>
              <a:t>корреляции:</a:t>
            </a:r>
          </a:p>
          <a:p>
            <a:pPr marL="0" indent="0">
              <a:buNone/>
            </a:pPr>
            <a:endParaRPr lang="ru-RU" dirty="0"/>
          </a:p>
          <a:p>
            <a:pPr marL="0" indent="0">
              <a:buNone/>
            </a:pPr>
            <a:endParaRPr lang="ru-RU" dirty="0" smtClean="0"/>
          </a:p>
          <a:p>
            <a:pPr marL="0" indent="0">
              <a:buNone/>
            </a:pPr>
            <a:endParaRPr lang="ru-RU" dirty="0"/>
          </a:p>
          <a:p>
            <a:pPr marL="0" indent="0">
              <a:buNone/>
            </a:pPr>
            <a:endParaRPr lang="ru-RU" dirty="0" smtClean="0"/>
          </a:p>
          <a:p>
            <a:pPr marL="0" indent="0">
              <a:buNone/>
            </a:pPr>
            <a:endParaRPr lang="ru-RU" dirty="0"/>
          </a:p>
          <a:p>
            <a:pPr marL="0" indent="0">
              <a:buNone/>
            </a:pPr>
            <a:endParaRPr lang="ru-RU" dirty="0" smtClean="0"/>
          </a:p>
          <a:p>
            <a:pPr marL="0" indent="0">
              <a:buNone/>
            </a:pPr>
            <a:r>
              <a:rPr lang="ru-RU" dirty="0" smtClean="0"/>
              <a:t>где </a:t>
            </a:r>
            <a:r>
              <a:rPr lang="ru-RU" i="1" dirty="0" err="1"/>
              <a:t>mi</a:t>
            </a:r>
            <a:r>
              <a:rPr lang="ru-RU" i="1" dirty="0"/>
              <a:t> , </a:t>
            </a:r>
            <a:r>
              <a:rPr lang="ru-RU" i="1" dirty="0" err="1"/>
              <a:t>p</a:t>
            </a:r>
            <a:r>
              <a:rPr lang="ru-RU" i="1" dirty="0" err="1" smtClean="0"/>
              <a:t>i</a:t>
            </a:r>
            <a:r>
              <a:rPr lang="ru-RU" i="1" dirty="0" smtClean="0"/>
              <a:t> </a:t>
            </a:r>
            <a:r>
              <a:rPr lang="ru-RU" dirty="0" smtClean="0"/>
              <a:t>- </a:t>
            </a:r>
            <a:r>
              <a:rPr lang="ru-RU" dirty="0"/>
              <a:t>значения параметров (между которыми устанавливается теснота связи) по </a:t>
            </a:r>
            <a:r>
              <a:rPr lang="ru-RU" i="1" dirty="0"/>
              <a:t>i</a:t>
            </a:r>
            <a:r>
              <a:rPr lang="ru-RU" dirty="0"/>
              <a:t>-</a:t>
            </a:r>
            <a:r>
              <a:rPr lang="ru-RU" dirty="0" err="1"/>
              <a:t>му</a:t>
            </a:r>
            <a:r>
              <a:rPr lang="ru-RU" dirty="0"/>
              <a:t> измерению; </a:t>
            </a:r>
            <a:endParaRPr lang="ru-RU" dirty="0" smtClean="0"/>
          </a:p>
          <a:p>
            <a:pPr marL="0" indent="0">
              <a:buNone/>
            </a:pPr>
            <a:r>
              <a:rPr lang="ru-RU" i="1" dirty="0" err="1" smtClean="0"/>
              <a:t>mср</a:t>
            </a:r>
            <a:r>
              <a:rPr lang="ru-RU" i="1" dirty="0" smtClean="0"/>
              <a:t> </a:t>
            </a:r>
            <a:r>
              <a:rPr lang="ru-RU" i="1" dirty="0"/>
              <a:t>, </a:t>
            </a:r>
            <a:r>
              <a:rPr lang="ru-RU" i="1" dirty="0" err="1"/>
              <a:t>p</a:t>
            </a:r>
            <a:r>
              <a:rPr lang="ru-RU" i="1" dirty="0" err="1" smtClean="0"/>
              <a:t>ср</a:t>
            </a:r>
            <a:r>
              <a:rPr lang="ru-RU" i="1" dirty="0" smtClean="0"/>
              <a:t> </a:t>
            </a:r>
            <a:r>
              <a:rPr lang="ru-RU" dirty="0" smtClean="0"/>
              <a:t>- </a:t>
            </a:r>
            <a:r>
              <a:rPr lang="ru-RU" dirty="0"/>
              <a:t>средние арифметические значения соответствующих параметров; </a:t>
            </a:r>
            <a:endParaRPr lang="ru-RU" dirty="0" smtClean="0"/>
          </a:p>
          <a:p>
            <a:pPr marL="0" indent="0">
              <a:buNone/>
            </a:pPr>
            <a:r>
              <a:rPr lang="ru-RU" i="1" dirty="0" smtClean="0"/>
              <a:t>n</a:t>
            </a:r>
            <a:r>
              <a:rPr lang="ru-RU" dirty="0" smtClean="0"/>
              <a:t> </a:t>
            </a:r>
            <a:r>
              <a:rPr lang="ru-RU" dirty="0"/>
              <a:t>- количество измерений параметров </a:t>
            </a:r>
            <a:r>
              <a:rPr lang="ru-RU" i="1" dirty="0" err="1"/>
              <a:t>mi</a:t>
            </a:r>
            <a:r>
              <a:rPr lang="ru-RU" dirty="0"/>
              <a:t> и </a:t>
            </a:r>
            <a:r>
              <a:rPr lang="ru-RU" i="1" dirty="0" err="1"/>
              <a:t>p</a:t>
            </a:r>
            <a:r>
              <a:rPr lang="ru-RU" i="1" dirty="0" err="1" smtClean="0"/>
              <a:t>i</a:t>
            </a:r>
            <a:r>
              <a:rPr lang="ru-RU" i="1" dirty="0" smtClean="0"/>
              <a:t> </a:t>
            </a:r>
            <a:r>
              <a:rPr lang="ru-RU" dirty="0" smtClean="0"/>
              <a:t>- </a:t>
            </a:r>
            <a:r>
              <a:rPr lang="ru-RU" dirty="0"/>
              <a:t>(например, количество календарных периодов времени, в течение которых производится учет значений параметров). </a:t>
            </a:r>
            <a:endParaRPr lang="ru-RU" dirty="0" smtClean="0"/>
          </a:p>
          <a:p>
            <a:pPr marL="0" indent="0">
              <a:buNone/>
            </a:pPr>
            <a:endParaRPr lang="ru-RU" dirty="0"/>
          </a:p>
          <a:p>
            <a:pPr marL="0" indent="0">
              <a:buNone/>
            </a:pPr>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36</a:t>
            </a:fld>
            <a:endParaRPr lang="ru-RU"/>
          </a:p>
        </p:txBody>
      </p:sp>
      <p:pic>
        <p:nvPicPr>
          <p:cNvPr id="819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808" y="1988840"/>
            <a:ext cx="4029398" cy="1728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96735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20000"/>
          </a:bodyPr>
          <a:lstStyle/>
          <a:p>
            <a:pPr marL="0" indent="0">
              <a:buNone/>
            </a:pPr>
            <a:r>
              <a:rPr lang="ru-RU" dirty="0"/>
              <a:t>5. </a:t>
            </a:r>
            <a:r>
              <a:rPr lang="ru-RU" b="1" i="1" dirty="0"/>
              <a:t>Методы экспертных оценок </a:t>
            </a:r>
            <a:r>
              <a:rPr lang="ru-RU" dirty="0"/>
              <a:t>производится с использованием опыта специалистов и руководителей. Эти методы подразделяются на простую и расширенную оценку, включающую как однократную, так и многократную экспертную оценку. </a:t>
            </a:r>
            <a:endParaRPr lang="ru-RU" dirty="0" smtClean="0"/>
          </a:p>
          <a:p>
            <a:pPr marL="0" indent="0">
              <a:buNone/>
            </a:pPr>
            <a:r>
              <a:rPr lang="ru-RU" dirty="0" smtClean="0"/>
              <a:t>5.1</a:t>
            </a:r>
            <a:r>
              <a:rPr lang="ru-RU" dirty="0"/>
              <a:t>. </a:t>
            </a:r>
            <a:r>
              <a:rPr lang="ru-RU" b="1" i="1" dirty="0"/>
              <a:t>При простой оценке </a:t>
            </a:r>
            <a:r>
              <a:rPr lang="ru-RU" dirty="0"/>
              <a:t>потребность в персонале оценивается руководителем соответствующей службы. Метод не требует каких-либо существенных затрат, однако его недостаток состоит в том, что эта оценка достаточно субъективна. </a:t>
            </a:r>
            <a:endParaRPr lang="ru-RU" dirty="0" smtClean="0"/>
          </a:p>
          <a:p>
            <a:pPr marL="0" indent="0">
              <a:buNone/>
            </a:pPr>
            <a:r>
              <a:rPr lang="ru-RU" dirty="0" smtClean="0"/>
              <a:t>5.2</a:t>
            </a:r>
            <a:r>
              <a:rPr lang="ru-RU" dirty="0"/>
              <a:t>. </a:t>
            </a:r>
            <a:r>
              <a:rPr lang="ru-RU" b="1" i="1" dirty="0"/>
              <a:t>Расширенная экспертная оценка </a:t>
            </a:r>
            <a:r>
              <a:rPr lang="ru-RU" dirty="0"/>
              <a:t>проводится группой компетентных работников (экспертов). </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37</a:t>
            </a:fld>
            <a:endParaRPr lang="ru-RU"/>
          </a:p>
        </p:txBody>
      </p:sp>
    </p:spTree>
    <p:extLst>
      <p:ext uri="{BB962C8B-B14F-4D97-AF65-F5344CB8AC3E}">
        <p14:creationId xmlns:p14="http://schemas.microsoft.com/office/powerpoint/2010/main" val="6822733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600" dirty="0"/>
              <a:t>Расчет фактической потребности </a:t>
            </a:r>
          </a:p>
        </p:txBody>
      </p:sp>
      <p:sp>
        <p:nvSpPr>
          <p:cNvPr id="3" name="Объект 2"/>
          <p:cNvSpPr>
            <a:spLocks noGrp="1"/>
          </p:cNvSpPr>
          <p:nvPr>
            <p:ph idx="1"/>
          </p:nvPr>
        </p:nvSpPr>
        <p:spPr/>
        <p:txBody>
          <a:bodyPr>
            <a:normAutofit fontScale="70000" lnSpcReduction="20000"/>
          </a:bodyPr>
          <a:lstStyle/>
          <a:p>
            <a:pPr marL="0" indent="0">
              <a:buNone/>
            </a:pPr>
            <a:r>
              <a:rPr lang="ru-RU" dirty="0" smtClean="0"/>
              <a:t>учитывает </a:t>
            </a:r>
            <a:r>
              <a:rPr lang="ru-RU" dirty="0"/>
              <a:t>необходимость покрытия планового или внепланового выбытия персонала, а также его плановое поступление. </a:t>
            </a:r>
            <a:endParaRPr lang="ru-RU" dirty="0" smtClean="0"/>
          </a:p>
          <a:p>
            <a:pPr marL="0" indent="0">
              <a:buNone/>
            </a:pPr>
            <a:r>
              <a:rPr lang="ru-RU" dirty="0" smtClean="0"/>
              <a:t>В </a:t>
            </a:r>
            <a:r>
              <a:rPr lang="ru-RU" dirty="0"/>
              <a:t>качестве </a:t>
            </a:r>
            <a:r>
              <a:rPr lang="ru-RU" b="1" i="1" dirty="0"/>
              <a:t>планового поступления </a:t>
            </a:r>
            <a:r>
              <a:rPr lang="ru-RU" dirty="0"/>
              <a:t>рассматривается возвращение сотрудников после обучения, службы в армии, длительного отпуска и т.п. </a:t>
            </a:r>
            <a:endParaRPr lang="ru-RU" dirty="0" smtClean="0"/>
          </a:p>
          <a:p>
            <a:pPr marL="0" indent="0">
              <a:buNone/>
            </a:pPr>
            <a:r>
              <a:rPr lang="ru-RU" dirty="0" smtClean="0"/>
              <a:t>К </a:t>
            </a:r>
            <a:r>
              <a:rPr lang="ru-RU" b="1" i="1" dirty="0"/>
              <a:t>плановому выбытию </a:t>
            </a:r>
            <a:r>
              <a:rPr lang="ru-RU" dirty="0"/>
              <a:t>персонала относятся сокращение численности в связи с реорганизацией производства; направление сотрудников на обучение, стажировку и т.п.; призыв в армию; выход на пенсию</a:t>
            </a:r>
            <a:r>
              <a:rPr lang="ru-RU" dirty="0" smtClean="0"/>
              <a:t>. </a:t>
            </a:r>
          </a:p>
          <a:p>
            <a:pPr marL="0" indent="0">
              <a:buNone/>
            </a:pPr>
            <a:r>
              <a:rPr lang="ru-RU" dirty="0" smtClean="0"/>
              <a:t>К </a:t>
            </a:r>
            <a:r>
              <a:rPr lang="ru-RU" b="1" i="1" dirty="0"/>
              <a:t>внеплановому выбытию </a:t>
            </a:r>
            <a:r>
              <a:rPr lang="ru-RU" dirty="0"/>
              <a:t>относятся увольнение по собственному желанию; увольнение по инициативе администрации; длительная болезнь сотрудника; дополнительные отпуска; внеплановый призыв в армию; незапланированный уход на пенсию и т.д. </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38</a:t>
            </a:fld>
            <a:endParaRPr lang="ru-RU"/>
          </a:p>
        </p:txBody>
      </p:sp>
    </p:spTree>
    <p:extLst>
      <p:ext uri="{BB962C8B-B14F-4D97-AF65-F5344CB8AC3E}">
        <p14:creationId xmlns:p14="http://schemas.microsoft.com/office/powerpoint/2010/main" val="27518065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0000" lnSpcReduction="20000"/>
          </a:bodyPr>
          <a:lstStyle/>
          <a:p>
            <a:pPr marL="0" indent="363538">
              <a:buNone/>
            </a:pPr>
            <a:r>
              <a:rPr lang="ru-RU" dirty="0"/>
              <a:t>6. В</a:t>
            </a:r>
            <a:r>
              <a:rPr lang="ru-RU" b="1" i="1" dirty="0"/>
              <a:t> методе сравнений </a:t>
            </a:r>
            <a:r>
              <a:rPr lang="ru-RU" dirty="0"/>
              <a:t>на базе анализа состава кадров специалистов в развитой хозяйственной системе составляются проектировки потребности в специалистах для менее развитой системы. </a:t>
            </a:r>
            <a:endParaRPr lang="ru-RU" dirty="0" smtClean="0"/>
          </a:p>
          <a:p>
            <a:pPr marL="0" indent="363538">
              <a:buNone/>
            </a:pPr>
            <a:r>
              <a:rPr lang="ru-RU" b="1" i="1" dirty="0" smtClean="0"/>
              <a:t>Прогнозирование </a:t>
            </a:r>
            <a:r>
              <a:rPr lang="ru-RU" b="1" i="1" dirty="0"/>
              <a:t>потребности в персонале </a:t>
            </a:r>
            <a:r>
              <a:rPr lang="ru-RU" dirty="0"/>
              <a:t>строится на основе анализа прогнозов спроса и предложения для определения перспективной нехватки или избытка кадровых ресурсов. </a:t>
            </a:r>
            <a:endParaRPr lang="ru-RU" dirty="0" smtClean="0"/>
          </a:p>
          <a:p>
            <a:pPr marL="0" indent="363538">
              <a:buNone/>
            </a:pPr>
            <a:r>
              <a:rPr lang="ru-RU" dirty="0" smtClean="0"/>
              <a:t>Главной </a:t>
            </a:r>
            <a:r>
              <a:rPr lang="ru-RU" dirty="0"/>
              <a:t>задачей прогнозирования является установление влияния тенденций развития рынка на изменение потребности в персонале. Решение этой задачи позволяет организации заблаговременно принимать и реализовывать решения, рассчитанные на перспективу (например, по подбору или обучению персонала, ориентированного на изменение продукции или услуг </a:t>
            </a:r>
            <a:r>
              <a:rPr lang="ru-RU" dirty="0" smtClean="0"/>
              <a:t>организации, прогнозирование осуществляют отделы </a:t>
            </a:r>
            <a:r>
              <a:rPr lang="ru-RU" dirty="0"/>
              <a:t>планирования, маркетинга, развития систем управления и т.п</a:t>
            </a:r>
            <a:r>
              <a:rPr lang="ru-RU" dirty="0" smtClean="0"/>
              <a:t>.). </a:t>
            </a:r>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39</a:t>
            </a:fld>
            <a:endParaRPr lang="ru-RU"/>
          </a:p>
        </p:txBody>
      </p:sp>
    </p:spTree>
    <p:extLst>
      <p:ext uri="{BB962C8B-B14F-4D97-AF65-F5344CB8AC3E}">
        <p14:creationId xmlns:p14="http://schemas.microsoft.com/office/powerpoint/2010/main" val="2732850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dirty="0" smtClean="0"/>
              <a:t>Открытая и закрытая кадровая политика</a:t>
            </a:r>
            <a:endParaRPr lang="ru-RU" sz="3600" dirty="0"/>
          </a:p>
        </p:txBody>
      </p:sp>
      <p:sp>
        <p:nvSpPr>
          <p:cNvPr id="3" name="Объект 2"/>
          <p:cNvSpPr>
            <a:spLocks noGrp="1"/>
          </p:cNvSpPr>
          <p:nvPr>
            <p:ph idx="1"/>
          </p:nvPr>
        </p:nvSpPr>
        <p:spPr/>
        <p:txBody>
          <a:bodyPr>
            <a:normAutofit fontScale="70000" lnSpcReduction="20000"/>
          </a:bodyPr>
          <a:lstStyle/>
          <a:p>
            <a:pPr marL="0" indent="355600">
              <a:buNone/>
            </a:pPr>
            <a:r>
              <a:rPr lang="ru-RU" b="1" dirty="0"/>
              <a:t>Открытая кадровая политика </a:t>
            </a:r>
            <a:r>
              <a:rPr lang="ru-RU" dirty="0" smtClean="0"/>
              <a:t>– организация прозрачна </a:t>
            </a:r>
            <a:r>
              <a:rPr lang="ru-RU" dirty="0"/>
              <a:t>для потенциальных сотрудников на любом уровне, </a:t>
            </a:r>
            <a:r>
              <a:rPr lang="ru-RU" dirty="0" smtClean="0"/>
              <a:t>можно прийти </a:t>
            </a:r>
            <a:r>
              <a:rPr lang="ru-RU" dirty="0"/>
              <a:t>и начать работать как с самой низовой должности, так и </a:t>
            </a:r>
            <a:r>
              <a:rPr lang="ru-RU" dirty="0" smtClean="0"/>
              <a:t>с должности </a:t>
            </a:r>
            <a:r>
              <a:rPr lang="ru-RU" dirty="0"/>
              <a:t>на уровне высшего </a:t>
            </a:r>
            <a:r>
              <a:rPr lang="ru-RU" dirty="0" smtClean="0"/>
              <a:t>руководства (может </a:t>
            </a:r>
            <a:r>
              <a:rPr lang="ru-RU" dirty="0"/>
              <a:t>быть адекватна </a:t>
            </a:r>
            <a:r>
              <a:rPr lang="ru-RU" dirty="0" smtClean="0"/>
              <a:t>для новых </a:t>
            </a:r>
            <a:r>
              <a:rPr lang="ru-RU" dirty="0"/>
              <a:t>организаций, ведущих агрессивную политику завоевания рынка</a:t>
            </a:r>
            <a:r>
              <a:rPr lang="ru-RU" dirty="0" smtClean="0"/>
              <a:t>, ориентированных </a:t>
            </a:r>
            <a:r>
              <a:rPr lang="ru-RU" dirty="0"/>
              <a:t>на быстрый рост и стремительный выход на </a:t>
            </a:r>
            <a:r>
              <a:rPr lang="ru-RU" dirty="0" smtClean="0"/>
              <a:t>передовые позиции </a:t>
            </a:r>
            <a:r>
              <a:rPr lang="ru-RU" dirty="0"/>
              <a:t>в своей </a:t>
            </a:r>
            <a:r>
              <a:rPr lang="ru-RU" dirty="0" smtClean="0"/>
              <a:t>отрасли).</a:t>
            </a:r>
            <a:endParaRPr lang="ru-RU" dirty="0"/>
          </a:p>
          <a:p>
            <a:pPr marL="0" indent="355600">
              <a:buNone/>
            </a:pPr>
            <a:r>
              <a:rPr lang="ru-RU" b="1" dirty="0"/>
              <a:t>Закрытая кадровая политика </a:t>
            </a:r>
            <a:r>
              <a:rPr lang="ru-RU" dirty="0" smtClean="0"/>
              <a:t>– организация ориентируется </a:t>
            </a:r>
            <a:r>
              <a:rPr lang="ru-RU" dirty="0"/>
              <a:t>на включение нового персонала только с </a:t>
            </a:r>
            <a:r>
              <a:rPr lang="ru-RU" dirty="0" smtClean="0"/>
              <a:t>низшего должностного </a:t>
            </a:r>
            <a:r>
              <a:rPr lang="ru-RU" dirty="0"/>
              <a:t>уровня, а замещение происходит только из </a:t>
            </a:r>
            <a:r>
              <a:rPr lang="ru-RU" dirty="0" smtClean="0"/>
              <a:t>числа сотрудников организации (для компаний</a:t>
            </a:r>
            <a:r>
              <a:rPr lang="ru-RU" dirty="0"/>
              <a:t>, ориентированных на создание определенной </a:t>
            </a:r>
            <a:r>
              <a:rPr lang="ru-RU" dirty="0" smtClean="0"/>
              <a:t>корпоративной атмосферы</a:t>
            </a:r>
            <a:r>
              <a:rPr lang="ru-RU" dirty="0"/>
              <a:t>, формирование особого духа причастности, а также, возможно</a:t>
            </a:r>
            <a:r>
              <a:rPr lang="ru-RU" dirty="0" smtClean="0"/>
              <a:t>, работающих </a:t>
            </a:r>
            <a:r>
              <a:rPr lang="ru-RU" dirty="0"/>
              <a:t>в условиях дефицита кадровых </a:t>
            </a:r>
            <a:r>
              <a:rPr lang="ru-RU" dirty="0" smtClean="0"/>
              <a:t>ресурсов). </a:t>
            </a:r>
            <a:endParaRPr lang="ru-RU" dirty="0"/>
          </a:p>
          <a:p>
            <a:pPr marL="0" indent="0">
              <a:buNone/>
            </a:pPr>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4</a:t>
            </a:fld>
            <a:endParaRPr lang="ru-RU"/>
          </a:p>
        </p:txBody>
      </p:sp>
    </p:spTree>
    <p:extLst>
      <p:ext uri="{BB962C8B-B14F-4D97-AF65-F5344CB8AC3E}">
        <p14:creationId xmlns:p14="http://schemas.microsoft.com/office/powerpoint/2010/main" val="29264801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88640"/>
            <a:ext cx="8229600" cy="1143000"/>
          </a:xfrm>
        </p:spPr>
        <p:txBody>
          <a:bodyPr>
            <a:noAutofit/>
          </a:bodyPr>
          <a:lstStyle/>
          <a:p>
            <a:r>
              <a:rPr lang="ru-RU" sz="3600" dirty="0" smtClean="0"/>
              <a:t>4</a:t>
            </a:r>
            <a:r>
              <a:rPr lang="ru-RU" sz="3600" dirty="0"/>
              <a:t>. Технология управления персоналом организация: наем, отбор и </a:t>
            </a:r>
            <a:r>
              <a:rPr lang="ru-RU" sz="3600" dirty="0" smtClean="0"/>
              <a:t>прием</a:t>
            </a:r>
            <a:endParaRPr lang="ru-RU" sz="3600" dirty="0"/>
          </a:p>
        </p:txBody>
      </p:sp>
      <p:sp>
        <p:nvSpPr>
          <p:cNvPr id="3" name="Объект 2"/>
          <p:cNvSpPr>
            <a:spLocks noGrp="1"/>
          </p:cNvSpPr>
          <p:nvPr>
            <p:ph idx="1"/>
          </p:nvPr>
        </p:nvSpPr>
        <p:spPr>
          <a:xfrm>
            <a:off x="457200" y="1600200"/>
            <a:ext cx="8229600" cy="4709120"/>
          </a:xfrm>
        </p:spPr>
        <p:txBody>
          <a:bodyPr>
            <a:normAutofit fontScale="55000" lnSpcReduction="20000"/>
          </a:bodyPr>
          <a:lstStyle/>
          <a:p>
            <a:pPr marL="0" indent="176213">
              <a:buNone/>
            </a:pPr>
            <a:r>
              <a:rPr lang="ru-RU" b="1" dirty="0"/>
              <a:t>Наем</a:t>
            </a:r>
            <a:r>
              <a:rPr lang="ru-RU" dirty="0"/>
              <a:t> - это совокупность последовательных мероприятий по привлечению, отбору и приему персонала. </a:t>
            </a:r>
            <a:r>
              <a:rPr lang="ru-RU" dirty="0" smtClean="0"/>
              <a:t>Задачей </a:t>
            </a:r>
            <a:r>
              <a:rPr lang="ru-RU" dirty="0"/>
              <a:t>найма персонала является удовлетворение в перспективе потребности в кадрах за счет внутренних и внешних источников. </a:t>
            </a:r>
            <a:endParaRPr lang="ru-RU" dirty="0" smtClean="0"/>
          </a:p>
          <a:p>
            <a:pPr marL="0" indent="176213">
              <a:buNone/>
            </a:pPr>
            <a:r>
              <a:rPr lang="ru-RU" dirty="0" smtClean="0"/>
              <a:t>Требования </a:t>
            </a:r>
            <a:r>
              <a:rPr lang="ru-RU" dirty="0"/>
              <a:t>к процедуре найма персонала: </a:t>
            </a:r>
            <a:endParaRPr lang="ru-RU" dirty="0" smtClean="0"/>
          </a:p>
          <a:p>
            <a:pPr marL="0" indent="176213">
              <a:buNone/>
            </a:pPr>
            <a:r>
              <a:rPr lang="ru-RU" dirty="0" smtClean="0"/>
              <a:t>1) организационная </a:t>
            </a:r>
            <a:r>
              <a:rPr lang="ru-RU" dirty="0"/>
              <a:t>целесообразность найма новых </a:t>
            </a:r>
            <a:r>
              <a:rPr lang="ru-RU" dirty="0" smtClean="0"/>
              <a:t>сотрудников - расширение </a:t>
            </a:r>
            <a:r>
              <a:rPr lang="ru-RU" dirty="0"/>
              <a:t>штата сотрудников </a:t>
            </a:r>
            <a:r>
              <a:rPr lang="ru-RU" dirty="0" smtClean="0"/>
              <a:t>не должно </a:t>
            </a:r>
            <a:r>
              <a:rPr lang="ru-RU" dirty="0"/>
              <a:t>противоречить целям и интересам организации; </a:t>
            </a:r>
            <a:endParaRPr lang="ru-RU" dirty="0" smtClean="0"/>
          </a:p>
          <a:p>
            <a:pPr marL="0" indent="176213">
              <a:buNone/>
            </a:pPr>
            <a:r>
              <a:rPr lang="ru-RU" dirty="0" smtClean="0"/>
              <a:t>2</a:t>
            </a:r>
            <a:r>
              <a:rPr lang="ru-RU" dirty="0"/>
              <a:t>) экономическая обоснованность выгодности привлечения кадровых </a:t>
            </a:r>
            <a:r>
              <a:rPr lang="ru-RU" dirty="0" smtClean="0"/>
              <a:t>ресурсов - увеличение </a:t>
            </a:r>
            <a:r>
              <a:rPr lang="ru-RU" dirty="0"/>
              <a:t>численности кадров должно приносить организации экономический эффект; </a:t>
            </a:r>
            <a:endParaRPr lang="ru-RU" dirty="0" smtClean="0"/>
          </a:p>
          <a:p>
            <a:pPr marL="0" indent="176213">
              <a:buNone/>
            </a:pPr>
            <a:r>
              <a:rPr lang="ru-RU" dirty="0" smtClean="0"/>
              <a:t>3</a:t>
            </a:r>
            <a:r>
              <a:rPr lang="ru-RU" dirty="0"/>
              <a:t>) установление четких требований к кандидатам, которые должны быть понятно и четко сформулированы в документе, регламентирующем </a:t>
            </a:r>
            <a:r>
              <a:rPr lang="ru-RU" dirty="0" err="1"/>
              <a:t>найм</a:t>
            </a:r>
            <a:r>
              <a:rPr lang="ru-RU" dirty="0"/>
              <a:t>, и в информационном листке, ориентированном на кандидата; </a:t>
            </a:r>
            <a:endParaRPr lang="ru-RU" dirty="0" smtClean="0"/>
          </a:p>
          <a:p>
            <a:pPr marL="0" indent="176213">
              <a:buNone/>
            </a:pPr>
            <a:r>
              <a:rPr lang="ru-RU" dirty="0" smtClean="0"/>
              <a:t>4) документационное </a:t>
            </a:r>
            <a:r>
              <a:rPr lang="ru-RU" dirty="0"/>
              <a:t>оформление процесса </a:t>
            </a:r>
            <a:r>
              <a:rPr lang="ru-RU" dirty="0" smtClean="0"/>
              <a:t>найма (приказ </a:t>
            </a:r>
            <a:r>
              <a:rPr lang="ru-RU" dirty="0"/>
              <a:t>или распоряжение руководителя, в котором обосновывается необходимости привлечения новых сотрудников и описываются требования к кандидату и процедуре </a:t>
            </a:r>
            <a:r>
              <a:rPr lang="ru-RU" dirty="0" smtClean="0"/>
              <a:t>найма); </a:t>
            </a:r>
          </a:p>
          <a:p>
            <a:pPr marL="0" indent="176213">
              <a:buNone/>
            </a:pPr>
            <a:r>
              <a:rPr lang="ru-RU" dirty="0" smtClean="0"/>
              <a:t>5</a:t>
            </a:r>
            <a:r>
              <a:rPr lang="ru-RU" dirty="0"/>
              <a:t>) привлечение законных источников поиска </a:t>
            </a:r>
            <a:r>
              <a:rPr lang="ru-RU" dirty="0" smtClean="0"/>
              <a:t>персонала; </a:t>
            </a:r>
          </a:p>
          <a:p>
            <a:pPr marL="0" indent="176213">
              <a:buNone/>
            </a:pPr>
            <a:r>
              <a:rPr lang="ru-RU" dirty="0" smtClean="0"/>
              <a:t>6</a:t>
            </a:r>
            <a:r>
              <a:rPr lang="ru-RU" dirty="0"/>
              <a:t>) соблюдение законности во время реализации процедуры найма - соблюдение прав всех претендентов независимо от пола, национальности уровня дохода и социального положения. </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40</a:t>
            </a:fld>
            <a:endParaRPr lang="ru-RU"/>
          </a:p>
        </p:txBody>
      </p:sp>
    </p:spTree>
    <p:extLst>
      <p:ext uri="{BB962C8B-B14F-4D97-AF65-F5344CB8AC3E}">
        <p14:creationId xmlns:p14="http://schemas.microsoft.com/office/powerpoint/2010/main" val="4779793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229600" cy="706090"/>
          </a:xfrm>
        </p:spPr>
        <p:txBody>
          <a:bodyPr/>
          <a:lstStyle/>
          <a:p>
            <a:r>
              <a:rPr lang="ru-RU" sz="3600" dirty="0"/>
              <a:t>Привлечение персонала </a:t>
            </a:r>
          </a:p>
        </p:txBody>
      </p:sp>
      <p:sp>
        <p:nvSpPr>
          <p:cNvPr id="3" name="Объект 2"/>
          <p:cNvSpPr>
            <a:spLocks noGrp="1"/>
          </p:cNvSpPr>
          <p:nvPr>
            <p:ph idx="1"/>
          </p:nvPr>
        </p:nvSpPr>
        <p:spPr>
          <a:xfrm>
            <a:off x="467544" y="836712"/>
            <a:ext cx="8229600" cy="5904656"/>
          </a:xfrm>
        </p:spPr>
        <p:txBody>
          <a:bodyPr>
            <a:noAutofit/>
          </a:bodyPr>
          <a:lstStyle/>
          <a:p>
            <a:pPr marL="0" indent="176213">
              <a:buNone/>
            </a:pPr>
            <a:r>
              <a:rPr lang="ru-RU" sz="1600" dirty="0" smtClean="0"/>
              <a:t>– </a:t>
            </a:r>
            <a:r>
              <a:rPr lang="ru-RU" sz="1600" dirty="0"/>
              <a:t>это деятельность по поиску квалифицированных сотрудников, с целью их дальнейшего трудоустройства. Выделяют два источника (канала) привлечения персонала: внутренний (из работников организации) и внешний (из людей, до этого никак не связанных с организацией). </a:t>
            </a:r>
            <a:endParaRPr lang="ru-RU" sz="1600" dirty="0" smtClean="0"/>
          </a:p>
          <a:p>
            <a:pPr marL="0" indent="176213">
              <a:buNone/>
            </a:pPr>
            <a:r>
              <a:rPr lang="ru-RU" sz="1600" dirty="0"/>
              <a:t>Распространёнными </a:t>
            </a:r>
            <a:r>
              <a:rPr lang="ru-RU" sz="1600" b="1" i="1" dirty="0"/>
              <a:t>источниками привлечения персонала </a:t>
            </a:r>
            <a:r>
              <a:rPr lang="ru-RU" sz="1600" dirty="0" smtClean="0"/>
              <a:t>являются </a:t>
            </a:r>
            <a:r>
              <a:rPr lang="ru-RU" sz="1600" dirty="0"/>
              <a:t>: </a:t>
            </a:r>
            <a:endParaRPr lang="ru-RU" sz="1600" dirty="0" smtClean="0"/>
          </a:p>
          <a:p>
            <a:pPr marL="0" indent="176213">
              <a:buNone/>
            </a:pPr>
            <a:r>
              <a:rPr lang="ru-RU" sz="1600" dirty="0" smtClean="0"/>
              <a:t>1. Поиски </a:t>
            </a:r>
            <a:r>
              <a:rPr lang="ru-RU" sz="1600" dirty="0"/>
              <a:t>кандидатов через сотрудников </a:t>
            </a:r>
            <a:r>
              <a:rPr lang="ru-RU" sz="1600" dirty="0" smtClean="0"/>
              <a:t>организации. </a:t>
            </a:r>
          </a:p>
          <a:p>
            <a:pPr marL="0" indent="176213">
              <a:buNone/>
            </a:pPr>
            <a:r>
              <a:rPr lang="ru-RU" sz="1600" dirty="0" smtClean="0"/>
              <a:t>2</a:t>
            </a:r>
            <a:r>
              <a:rPr lang="ru-RU" sz="1600" dirty="0"/>
              <a:t>. Поиски через государственную службу занятости. </a:t>
            </a:r>
            <a:endParaRPr lang="ru-RU" sz="1600" dirty="0" smtClean="0"/>
          </a:p>
          <a:p>
            <a:pPr marL="0" indent="176213">
              <a:buNone/>
            </a:pPr>
            <a:r>
              <a:rPr lang="ru-RU" sz="1600" dirty="0" smtClean="0"/>
              <a:t>3</a:t>
            </a:r>
            <a:r>
              <a:rPr lang="ru-RU" sz="1600" dirty="0"/>
              <a:t>. Кадровые агентства (рекрутинговые агентства; агентства по трудоустройству; агентства прямого поиска (</a:t>
            </a:r>
            <a:r>
              <a:rPr lang="ru-RU" sz="1600" dirty="0" err="1"/>
              <a:t>executive</a:t>
            </a:r>
            <a:r>
              <a:rPr lang="ru-RU" sz="1600" dirty="0"/>
              <a:t> </a:t>
            </a:r>
            <a:r>
              <a:rPr lang="ru-RU" sz="1600" dirty="0" err="1"/>
              <a:t>search</a:t>
            </a:r>
            <a:r>
              <a:rPr lang="ru-RU" sz="1600" dirty="0"/>
              <a:t>); </a:t>
            </a:r>
            <a:r>
              <a:rPr lang="ru-RU" sz="1600" dirty="0" err="1"/>
              <a:t>хэдхантинговые</a:t>
            </a:r>
            <a:r>
              <a:rPr lang="ru-RU" sz="1600" dirty="0"/>
              <a:t> агентства (</a:t>
            </a:r>
            <a:r>
              <a:rPr lang="ru-RU" sz="1600" dirty="0" err="1"/>
              <a:t>headhunting</a:t>
            </a:r>
            <a:r>
              <a:rPr lang="ru-RU" sz="1600" dirty="0"/>
              <a:t>)). </a:t>
            </a:r>
            <a:endParaRPr lang="ru-RU" sz="1600" dirty="0" smtClean="0"/>
          </a:p>
          <a:p>
            <a:pPr marL="0" indent="176213">
              <a:buNone/>
            </a:pPr>
            <a:r>
              <a:rPr lang="ru-RU" sz="1600" b="1" i="1" dirty="0" err="1" smtClean="0"/>
              <a:t>Хэд-хантинговые</a:t>
            </a:r>
            <a:r>
              <a:rPr lang="ru-RU" sz="1600" dirty="0" smtClean="0"/>
              <a:t> </a:t>
            </a:r>
            <a:r>
              <a:rPr lang="ru-RU" sz="1600" dirty="0"/>
              <a:t>агентства специализируются на переманивании конкретного специалиста в обратившуюся организацию. </a:t>
            </a:r>
            <a:endParaRPr lang="ru-RU" sz="1600" dirty="0" smtClean="0"/>
          </a:p>
          <a:p>
            <a:pPr marL="0" indent="176213">
              <a:buNone/>
            </a:pPr>
            <a:r>
              <a:rPr lang="ru-RU" sz="1600" b="1" i="1" dirty="0" err="1" smtClean="0"/>
              <a:t>Хэд-хантинг</a:t>
            </a:r>
            <a:r>
              <a:rPr lang="ru-RU" sz="1600" dirty="0" smtClean="0"/>
              <a:t> </a:t>
            </a:r>
            <a:r>
              <a:rPr lang="ru-RU" sz="1600" dirty="0"/>
              <a:t>– это метод поиска специалиста, суть которого состоит в выявлении потенциальных кандидатов, прямом выходе на них, их оценке, ведении с ними переговоров о переходе к новому работодателю. </a:t>
            </a:r>
            <a:endParaRPr lang="ru-RU" sz="1600" dirty="0" smtClean="0"/>
          </a:p>
          <a:p>
            <a:pPr marL="0" indent="176213">
              <a:buNone/>
            </a:pPr>
            <a:r>
              <a:rPr lang="ru-RU" sz="1600" b="1" i="1" dirty="0" smtClean="0"/>
              <a:t>Агентства </a:t>
            </a:r>
            <a:r>
              <a:rPr lang="ru-RU" sz="1600" b="1" i="1" dirty="0"/>
              <a:t>по трудоустройству</a:t>
            </a:r>
            <a:r>
              <a:rPr lang="ru-RU" sz="1600" dirty="0"/>
              <a:t> обязуются найти работу соискателям и взимают деньги именно с них. </a:t>
            </a:r>
            <a:endParaRPr lang="ru-RU" sz="1600" dirty="0" smtClean="0"/>
          </a:p>
          <a:p>
            <a:pPr marL="0" indent="176213">
              <a:buNone/>
            </a:pPr>
            <a:r>
              <a:rPr lang="ru-RU" sz="1600" dirty="0" smtClean="0"/>
              <a:t>4</a:t>
            </a:r>
            <a:r>
              <a:rPr lang="ru-RU" sz="1600" dirty="0"/>
              <a:t>. Интернет. Самый простой способ поиска специалиста — разместить объявление на одном из сайтов по работе. </a:t>
            </a:r>
            <a:endParaRPr lang="ru-RU" sz="1600" dirty="0" smtClean="0"/>
          </a:p>
          <a:p>
            <a:pPr marL="0" indent="176213">
              <a:buNone/>
            </a:pPr>
            <a:r>
              <a:rPr lang="ru-RU" sz="1600" dirty="0" smtClean="0"/>
              <a:t>5</a:t>
            </a:r>
            <a:r>
              <a:rPr lang="ru-RU" sz="1600" dirty="0"/>
              <a:t>. Объявления в средствах массовой информации (газетах, журналах, радио и телевидении</a:t>
            </a:r>
            <a:r>
              <a:rPr lang="ru-RU" sz="1600" dirty="0" smtClean="0"/>
              <a:t>). </a:t>
            </a:r>
          </a:p>
          <a:p>
            <a:pPr marL="0" indent="176213">
              <a:buNone/>
            </a:pPr>
            <a:r>
              <a:rPr lang="ru-RU" sz="1600" dirty="0" smtClean="0"/>
              <a:t>6</a:t>
            </a:r>
            <a:r>
              <a:rPr lang="ru-RU" sz="1600" dirty="0"/>
              <a:t>. Студенческие форумы </a:t>
            </a:r>
            <a:r>
              <a:rPr lang="ru-RU" sz="1600" dirty="0" smtClean="0"/>
              <a:t>карьеры. </a:t>
            </a:r>
          </a:p>
          <a:p>
            <a:pPr marL="0" indent="176213">
              <a:buNone/>
            </a:pPr>
            <a:r>
              <a:rPr lang="ru-RU" sz="1600" dirty="0" smtClean="0"/>
              <a:t>7</a:t>
            </a:r>
            <a:r>
              <a:rPr lang="ru-RU" sz="1600" dirty="0"/>
              <a:t>. Работа с </a:t>
            </a:r>
            <a:r>
              <a:rPr lang="ru-RU" sz="1600" dirty="0" smtClean="0"/>
              <a:t>вузами.</a:t>
            </a:r>
            <a:endParaRPr lang="ru-RU" sz="1600"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41</a:t>
            </a:fld>
            <a:endParaRPr lang="ru-RU"/>
          </a:p>
        </p:txBody>
      </p:sp>
    </p:spTree>
    <p:extLst>
      <p:ext uri="{BB962C8B-B14F-4D97-AF65-F5344CB8AC3E}">
        <p14:creationId xmlns:p14="http://schemas.microsoft.com/office/powerpoint/2010/main" val="27950060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a:t>Достоинства и недостатки источников привлечения персонала </a:t>
            </a:r>
          </a:p>
        </p:txBody>
      </p:sp>
      <p:graphicFrame>
        <p:nvGraphicFramePr>
          <p:cNvPr id="6" name="Объект 5"/>
          <p:cNvGraphicFramePr>
            <a:graphicFrameLocks noGrp="1"/>
          </p:cNvGraphicFramePr>
          <p:nvPr>
            <p:ph idx="1"/>
            <p:extLst>
              <p:ext uri="{D42A27DB-BD31-4B8C-83A1-F6EECF244321}">
                <p14:modId xmlns:p14="http://schemas.microsoft.com/office/powerpoint/2010/main" val="2462516995"/>
              </p:ext>
            </p:extLst>
          </p:nvPr>
        </p:nvGraphicFramePr>
        <p:xfrm>
          <a:off x="467544" y="1412776"/>
          <a:ext cx="8229600" cy="4942840"/>
        </p:xfrm>
        <a:graphic>
          <a:graphicData uri="http://schemas.openxmlformats.org/drawingml/2006/table">
            <a:tbl>
              <a:tblPr firstRow="1" bandRow="1">
                <a:tableStyleId>{5C22544A-7EE6-4342-B048-85BDC9FD1C3A}</a:tableStyleId>
              </a:tblPr>
              <a:tblGrid>
                <a:gridCol w="1378496"/>
                <a:gridCol w="2808312"/>
                <a:gridCol w="4042792"/>
              </a:tblGrid>
              <a:tr h="370840">
                <a:tc>
                  <a:txBody>
                    <a:bodyPr/>
                    <a:lstStyle/>
                    <a:p>
                      <a:pPr algn="ctr"/>
                      <a:r>
                        <a:rPr lang="ru-RU" dirty="0" smtClean="0"/>
                        <a:t>Источники</a:t>
                      </a:r>
                      <a:endParaRPr lang="ru-RU" dirty="0"/>
                    </a:p>
                  </a:txBody>
                  <a:tcPr/>
                </a:tc>
                <a:tc>
                  <a:txBody>
                    <a:bodyPr/>
                    <a:lstStyle/>
                    <a:p>
                      <a:pPr algn="ctr"/>
                      <a:r>
                        <a:rPr lang="ru-RU" dirty="0" smtClean="0"/>
                        <a:t>Достоинства</a:t>
                      </a:r>
                      <a:endParaRPr lang="ru-RU" dirty="0"/>
                    </a:p>
                  </a:txBody>
                  <a:tcPr/>
                </a:tc>
                <a:tc>
                  <a:txBody>
                    <a:bodyPr/>
                    <a:lstStyle/>
                    <a:p>
                      <a:pPr algn="ctr"/>
                      <a:r>
                        <a:rPr lang="ru-RU" dirty="0" smtClean="0"/>
                        <a:t>Недостатки </a:t>
                      </a:r>
                      <a:endParaRPr lang="ru-RU" dirty="0"/>
                    </a:p>
                  </a:txBody>
                  <a:tcPr/>
                </a:tc>
              </a:tr>
              <a:tr h="370840">
                <a:tc>
                  <a:txBody>
                    <a:bodyPr/>
                    <a:lstStyle/>
                    <a:p>
                      <a:r>
                        <a:rPr lang="ru-RU" dirty="0" smtClean="0"/>
                        <a:t>Внутренние </a:t>
                      </a:r>
                      <a:endParaRPr lang="ru-RU" dirty="0"/>
                    </a:p>
                  </a:txBody>
                  <a:tcPr/>
                </a:tc>
                <a:tc>
                  <a:txBody>
                    <a:bodyPr/>
                    <a:lstStyle/>
                    <a:p>
                      <a:r>
                        <a:rPr lang="ru-RU" dirty="0" smtClean="0"/>
                        <a:t>Повышает лояльность работника к организации </a:t>
                      </a:r>
                    </a:p>
                    <a:p>
                      <a:r>
                        <a:rPr lang="ru-RU" dirty="0" smtClean="0"/>
                        <a:t>Обеспечивает хорошее знание положительных и отрицательных сторон кандидата </a:t>
                      </a:r>
                    </a:p>
                    <a:p>
                      <a:r>
                        <a:rPr lang="ru-RU" dirty="0" smtClean="0"/>
                        <a:t>Дешевизна </a:t>
                      </a:r>
                    </a:p>
                  </a:txBody>
                  <a:tcPr/>
                </a:tc>
                <a:tc>
                  <a:txBody>
                    <a:bodyPr/>
                    <a:lstStyle/>
                    <a:p>
                      <a:r>
                        <a:rPr lang="ru-RU" dirty="0" smtClean="0"/>
                        <a:t>Создает конфликт внутри организации между тем, кто был продвинут, и тем, кто нет </a:t>
                      </a:r>
                    </a:p>
                    <a:p>
                      <a:r>
                        <a:rPr lang="ru-RU" dirty="0" smtClean="0"/>
                        <a:t>Укрепление одного подразделения может привести к ухудшению работы другого. </a:t>
                      </a:r>
                      <a:endParaRPr lang="ru-R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Внешние</a:t>
                      </a:r>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Приносят свежую струю и новые идеи в организацию </a:t>
                      </a:r>
                    </a:p>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Позволяет использовать положительный опыт других организаций</a:t>
                      </a:r>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Существует вероятность ошибок при наборе, т. не очень хорошо известен кандидат </a:t>
                      </a:r>
                    </a:p>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Снижает лояльность работников, которые хотели бы продвинуться внутри организации </a:t>
                      </a:r>
                    </a:p>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Адаптация на новом месте требует больше времени, чем для тех, кто уже работает в организации </a:t>
                      </a:r>
                    </a:p>
                  </a:txBody>
                  <a:tcPr/>
                </a:tc>
              </a:tr>
            </a:tbl>
          </a:graphicData>
        </a:graphic>
      </p:graphicFrame>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42</a:t>
            </a:fld>
            <a:endParaRPr lang="ru-RU"/>
          </a:p>
        </p:txBody>
      </p:sp>
    </p:spTree>
    <p:extLst>
      <p:ext uri="{BB962C8B-B14F-4D97-AF65-F5344CB8AC3E}">
        <p14:creationId xmlns:p14="http://schemas.microsoft.com/office/powerpoint/2010/main" val="34579682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600" dirty="0"/>
              <a:t>Отбор кандидатов </a:t>
            </a:r>
          </a:p>
        </p:txBody>
      </p:sp>
      <p:sp>
        <p:nvSpPr>
          <p:cNvPr id="3" name="Объект 2"/>
          <p:cNvSpPr>
            <a:spLocks noGrp="1"/>
          </p:cNvSpPr>
          <p:nvPr>
            <p:ph idx="1"/>
          </p:nvPr>
        </p:nvSpPr>
        <p:spPr/>
        <p:txBody>
          <a:bodyPr>
            <a:normAutofit fontScale="70000" lnSpcReduction="20000"/>
          </a:bodyPr>
          <a:lstStyle/>
          <a:p>
            <a:pPr marL="0" indent="0">
              <a:buNone/>
            </a:pPr>
            <a:r>
              <a:rPr lang="ru-RU" dirty="0" smtClean="0"/>
              <a:t>– </a:t>
            </a:r>
            <a:r>
              <a:rPr lang="ru-RU" dirty="0"/>
              <a:t>это множество действий сотрудников кадровых служб и руководителей организации, нацеленных на выбор из числа заявителей тех, которые максимально соответствуют требованиям рабочего места. </a:t>
            </a:r>
            <a:endParaRPr lang="ru-RU" dirty="0" smtClean="0"/>
          </a:p>
          <a:p>
            <a:pPr marL="0" indent="0">
              <a:buNone/>
            </a:pPr>
            <a:r>
              <a:rPr lang="ru-RU" dirty="0" smtClean="0"/>
              <a:t>На </a:t>
            </a:r>
            <a:r>
              <a:rPr lang="ru-RU" dirty="0"/>
              <a:t>этапе предварительного отбора решаются </a:t>
            </a:r>
            <a:r>
              <a:rPr lang="ru-RU" dirty="0" smtClean="0"/>
              <a:t>задачи</a:t>
            </a:r>
            <a:r>
              <a:rPr lang="ru-RU" dirty="0"/>
              <a:t>: </a:t>
            </a:r>
            <a:endParaRPr lang="ru-RU" dirty="0" smtClean="0"/>
          </a:p>
          <a:p>
            <a:pPr marL="0" indent="0">
              <a:buNone/>
            </a:pPr>
            <a:r>
              <a:rPr lang="ru-RU" dirty="0" smtClean="0"/>
              <a:t>- отбор </a:t>
            </a:r>
            <a:r>
              <a:rPr lang="ru-RU" dirty="0"/>
              <a:t>кандидатов на уровне предварительного просмотра документов; </a:t>
            </a:r>
            <a:endParaRPr lang="ru-RU" dirty="0" smtClean="0"/>
          </a:p>
          <a:p>
            <a:pPr marL="0" indent="0">
              <a:buNone/>
            </a:pPr>
            <a:r>
              <a:rPr lang="ru-RU" dirty="0" smtClean="0"/>
              <a:t>- </a:t>
            </a:r>
            <a:r>
              <a:rPr lang="ru-RU" dirty="0"/>
              <a:t>отбор приглашенных кандидатов в ходе телефонного интервью</a:t>
            </a:r>
            <a:r>
              <a:rPr lang="ru-RU" dirty="0" smtClean="0"/>
              <a:t>.</a:t>
            </a:r>
          </a:p>
          <a:p>
            <a:pPr marL="0" indent="0">
              <a:buNone/>
            </a:pPr>
            <a:r>
              <a:rPr lang="ru-RU" dirty="0"/>
              <a:t>На этапе окончательного отбора обычно используются </a:t>
            </a:r>
            <a:r>
              <a:rPr lang="ru-RU" dirty="0" smtClean="0"/>
              <a:t>методы</a:t>
            </a:r>
            <a:r>
              <a:rPr lang="ru-RU" dirty="0"/>
              <a:t>: </a:t>
            </a:r>
            <a:endParaRPr lang="ru-RU" dirty="0" smtClean="0"/>
          </a:p>
          <a:p>
            <a:pPr marL="0" indent="0">
              <a:buNone/>
            </a:pPr>
            <a:r>
              <a:rPr lang="ru-RU" dirty="0" smtClean="0"/>
              <a:t>• </a:t>
            </a:r>
            <a:r>
              <a:rPr lang="ru-RU" dirty="0"/>
              <a:t>отборочное интервью (собеседование</a:t>
            </a:r>
            <a:r>
              <a:rPr lang="ru-RU" dirty="0" smtClean="0"/>
              <a:t>);</a:t>
            </a:r>
          </a:p>
          <a:p>
            <a:pPr marL="0" indent="0">
              <a:buNone/>
            </a:pPr>
            <a:r>
              <a:rPr lang="ru-RU" dirty="0" smtClean="0"/>
              <a:t>• тестирование;</a:t>
            </a:r>
          </a:p>
          <a:p>
            <a:pPr marL="0" indent="0">
              <a:buNone/>
            </a:pPr>
            <a:r>
              <a:rPr lang="ru-RU" dirty="0" smtClean="0"/>
              <a:t>• </a:t>
            </a:r>
            <a:r>
              <a:rPr lang="ru-RU" dirty="0"/>
              <a:t>проверка рекомендаций и послужного </a:t>
            </a:r>
            <a:r>
              <a:rPr lang="ru-RU" dirty="0" smtClean="0"/>
              <a:t>списка;</a:t>
            </a:r>
          </a:p>
          <a:p>
            <a:pPr marL="0" indent="0">
              <a:buNone/>
            </a:pPr>
            <a:r>
              <a:rPr lang="ru-RU" dirty="0" smtClean="0"/>
              <a:t>• </a:t>
            </a:r>
            <a:r>
              <a:rPr lang="ru-RU" dirty="0"/>
              <a:t>медицинский отбор и др.</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43</a:t>
            </a:fld>
            <a:endParaRPr lang="ru-RU"/>
          </a:p>
        </p:txBody>
      </p:sp>
    </p:spTree>
    <p:extLst>
      <p:ext uri="{BB962C8B-B14F-4D97-AF65-F5344CB8AC3E}">
        <p14:creationId xmlns:p14="http://schemas.microsoft.com/office/powerpoint/2010/main" val="17529770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229600" cy="1143000"/>
          </a:xfrm>
        </p:spPr>
        <p:txBody>
          <a:bodyPr>
            <a:noAutofit/>
          </a:bodyPr>
          <a:lstStyle/>
          <a:p>
            <a:r>
              <a:rPr lang="ru-RU" sz="3600" dirty="0"/>
              <a:t>Источники информации для предварительного отбора кандидатов</a:t>
            </a:r>
          </a:p>
        </p:txBody>
      </p:sp>
      <p:graphicFrame>
        <p:nvGraphicFramePr>
          <p:cNvPr id="6" name="Объект 5"/>
          <p:cNvGraphicFramePr>
            <a:graphicFrameLocks noGrp="1"/>
          </p:cNvGraphicFramePr>
          <p:nvPr>
            <p:ph idx="1"/>
            <p:extLst>
              <p:ext uri="{D42A27DB-BD31-4B8C-83A1-F6EECF244321}">
                <p14:modId xmlns:p14="http://schemas.microsoft.com/office/powerpoint/2010/main" val="2766217904"/>
              </p:ext>
            </p:extLst>
          </p:nvPr>
        </p:nvGraphicFramePr>
        <p:xfrm>
          <a:off x="467544" y="1412776"/>
          <a:ext cx="8229600" cy="4668520"/>
        </p:xfrm>
        <a:graphic>
          <a:graphicData uri="http://schemas.openxmlformats.org/drawingml/2006/table">
            <a:tbl>
              <a:tblPr firstRow="1" bandRow="1">
                <a:tableStyleId>{5C22544A-7EE6-4342-B048-85BDC9FD1C3A}</a:tableStyleId>
              </a:tblPr>
              <a:tblGrid>
                <a:gridCol w="2088232"/>
                <a:gridCol w="6141368"/>
              </a:tblGrid>
              <a:tr h="370840">
                <a:tc>
                  <a:txBody>
                    <a:bodyPr/>
                    <a:lstStyle/>
                    <a:p>
                      <a:r>
                        <a:rPr lang="ru-RU" sz="1400" dirty="0" smtClean="0"/>
                        <a:t>Источники информации для принятия решения </a:t>
                      </a:r>
                      <a:endParaRPr lang="ru-RU" sz="1400" dirty="0"/>
                    </a:p>
                  </a:txBody>
                  <a:tcPr/>
                </a:tc>
                <a:tc>
                  <a:txBody>
                    <a:bodyPr/>
                    <a:lstStyle/>
                    <a:p>
                      <a:pPr algn="ctr"/>
                      <a:r>
                        <a:rPr lang="ru-RU" sz="1400" dirty="0" smtClean="0"/>
                        <a:t>Краткая характеристика </a:t>
                      </a:r>
                      <a:endParaRPr lang="ru-RU" sz="1400" dirty="0"/>
                    </a:p>
                  </a:txBody>
                  <a:tcPr/>
                </a:tc>
              </a:tr>
              <a:tr h="370840">
                <a:tc>
                  <a:txBody>
                    <a:bodyPr/>
                    <a:lstStyle/>
                    <a:p>
                      <a:r>
                        <a:rPr lang="ru-RU" sz="1400" dirty="0" smtClean="0"/>
                        <a:t>Письмо-обращение (заявление об участии в отборочных процедурах) </a:t>
                      </a:r>
                      <a:endParaRPr lang="ru-RU" sz="1400" dirty="0"/>
                    </a:p>
                  </a:txBody>
                  <a:tcPr/>
                </a:tc>
                <a:tc>
                  <a:txBody>
                    <a:bodyPr/>
                    <a:lstStyle/>
                    <a:p>
                      <a:r>
                        <a:rPr lang="ru-RU" sz="1400" dirty="0" smtClean="0"/>
                        <a:t>Необязательная форма. Анализ содержания письма – хороший способ оценки общего уровня образования кандидата, круга его интересов и личных качеств </a:t>
                      </a:r>
                      <a:endParaRPr lang="ru-RU" sz="1400" dirty="0"/>
                    </a:p>
                  </a:txBody>
                  <a:tcPr/>
                </a:tc>
              </a:tr>
              <a:tr h="370840">
                <a:tc>
                  <a:txBody>
                    <a:bodyPr/>
                    <a:lstStyle/>
                    <a:p>
                      <a:r>
                        <a:rPr lang="ru-RU" sz="1400" dirty="0" smtClean="0"/>
                        <a:t>Личный листок по учету кадров </a:t>
                      </a:r>
                      <a:endParaRPr lang="ru-RU" sz="1400" dirty="0"/>
                    </a:p>
                  </a:txBody>
                  <a:tcPr/>
                </a:tc>
                <a:tc>
                  <a:txBody>
                    <a:bodyPr/>
                    <a:lstStyle/>
                    <a:p>
                      <a:r>
                        <a:rPr lang="ru-RU" sz="1400" dirty="0" smtClean="0"/>
                        <a:t>Обязательная форма для заполнения всеми устраивающимися на работу сотрудниками. Позволяет получить интересующую информацию в жесткой форме конкретных ответов на поставленные вопросы и сравнить всех кандидатов на основе единых критериев </a:t>
                      </a:r>
                      <a:endParaRPr lang="ru-RU" sz="1400" dirty="0"/>
                    </a:p>
                  </a:txBody>
                  <a:tcPr/>
                </a:tc>
              </a:tr>
              <a:tr h="370840">
                <a:tc>
                  <a:txBody>
                    <a:bodyPr/>
                    <a:lstStyle/>
                    <a:p>
                      <a:r>
                        <a:rPr lang="ru-RU" sz="1400" dirty="0" smtClean="0"/>
                        <a:t>Резюме </a:t>
                      </a:r>
                      <a:endParaRPr lang="ru-RU" sz="1400" dirty="0"/>
                    </a:p>
                  </a:txBody>
                  <a:tcPr/>
                </a:tc>
                <a:tc>
                  <a:txBody>
                    <a:bodyPr/>
                    <a:lstStyle/>
                    <a:p>
                      <a:r>
                        <a:rPr lang="ru-RU" sz="1400" dirty="0" smtClean="0"/>
                        <a:t>Форма заполнения относительно свободная, но есть устоявшиеся нормы подготовки профессионального резюме. Оно пишется на одном листе и содержит в сжатом виде информацию о биографических данных кандидата, его профессиональных навыках, образовании, опыте работы, общественной деятельности и увлечениях. На основе анализа резюме принимается решение о приглашении кандидата для беседы и интервью. </a:t>
                      </a:r>
                      <a:endParaRPr lang="ru-RU" sz="1400" dirty="0"/>
                    </a:p>
                  </a:txBody>
                  <a:tcPr/>
                </a:tc>
              </a:tr>
              <a:tr h="370840">
                <a:tc>
                  <a:txBody>
                    <a:bodyPr/>
                    <a:lstStyle/>
                    <a:p>
                      <a:r>
                        <a:rPr lang="ru-RU" sz="1400" dirty="0" smtClean="0"/>
                        <a:t>Автобиография </a:t>
                      </a:r>
                      <a:endParaRPr lang="ru-RU" sz="1400" dirty="0"/>
                    </a:p>
                  </a:txBody>
                  <a:tcPr/>
                </a:tc>
                <a:tc>
                  <a:txBody>
                    <a:bodyPr/>
                    <a:lstStyle/>
                    <a:p>
                      <a:r>
                        <a:rPr lang="ru-RU" sz="1400" dirty="0" smtClean="0"/>
                        <a:t>Относительно свободная форма заполнения. Позволяет оценить личностные приоритеты и получить дополнительную информацию о жизненном и профессиональном пути кандидата</a:t>
                      </a:r>
                      <a:endParaRPr lang="ru-RU" sz="14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Телефонное интервью</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Дополнительный источник информации, позволяющий оценить</a:t>
                      </a:r>
                    </a:p>
                  </a:txBody>
                  <a:tcPr/>
                </a:tc>
              </a:tr>
            </a:tbl>
          </a:graphicData>
        </a:graphic>
      </p:graphicFrame>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44</a:t>
            </a:fld>
            <a:endParaRPr lang="ru-RU"/>
          </a:p>
        </p:txBody>
      </p:sp>
    </p:spTree>
    <p:extLst>
      <p:ext uri="{BB962C8B-B14F-4D97-AF65-F5344CB8AC3E}">
        <p14:creationId xmlns:p14="http://schemas.microsoft.com/office/powerpoint/2010/main" val="24854447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Методы отбора персонала</a:t>
            </a:r>
          </a:p>
        </p:txBody>
      </p:sp>
      <p:sp>
        <p:nvSpPr>
          <p:cNvPr id="3" name="Объект 2"/>
          <p:cNvSpPr>
            <a:spLocks noGrp="1"/>
          </p:cNvSpPr>
          <p:nvPr>
            <p:ph idx="1"/>
          </p:nvPr>
        </p:nvSpPr>
        <p:spPr/>
        <p:txBody>
          <a:bodyPr>
            <a:normAutofit fontScale="70000" lnSpcReduction="20000"/>
          </a:bodyPr>
          <a:lstStyle/>
          <a:p>
            <a:r>
              <a:rPr lang="ru-RU" dirty="0"/>
              <a:t>Активные - методы, в которых непосредственное участие принимают две стороны: кандидат на должность и работодатель.</a:t>
            </a:r>
          </a:p>
          <a:p>
            <a:r>
              <a:rPr lang="ru-RU" dirty="0"/>
              <a:t>Пассивные - происходит только со стороны работодателя</a:t>
            </a:r>
            <a:r>
              <a:rPr lang="ru-RU" dirty="0" smtClean="0"/>
              <a:t>.</a:t>
            </a:r>
          </a:p>
          <a:p>
            <a:pPr marL="0" indent="0" algn="ctr">
              <a:buNone/>
            </a:pPr>
            <a:r>
              <a:rPr lang="ru-RU" b="1" dirty="0" smtClean="0"/>
              <a:t>Классические методы отбора:</a:t>
            </a:r>
            <a:endParaRPr lang="ru-RU" b="1" dirty="0"/>
          </a:p>
          <a:p>
            <a:r>
              <a:rPr lang="ru-RU" dirty="0"/>
              <a:t>собеседование - специально организованный диалог, разговор работодателя и соискателя на должность при приеме на работу; </a:t>
            </a:r>
          </a:p>
          <a:p>
            <a:r>
              <a:rPr lang="ru-RU" dirty="0"/>
              <a:t>анкетирование – письменный опрос, который заполняется кандидатом на должность с целью получения более детальной информации; </a:t>
            </a:r>
          </a:p>
          <a:p>
            <a:r>
              <a:rPr lang="ru-RU" dirty="0"/>
              <a:t>тестирование – метод, при котором выявляются психологические, профессиональные, интеллектуальные и прочие особенности кандидата на должность. Данный метод дает понять как психологическое состояния человека, так и его знания</a:t>
            </a:r>
            <a:r>
              <a:rPr lang="ru-RU" dirty="0" smtClean="0"/>
              <a:t>.</a:t>
            </a:r>
          </a:p>
          <a:p>
            <a:endParaRPr lang="ru-RU" dirty="0"/>
          </a:p>
          <a:p>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45</a:t>
            </a:fld>
            <a:endParaRPr lang="ru-RU"/>
          </a:p>
        </p:txBody>
      </p:sp>
    </p:spTree>
    <p:extLst>
      <p:ext uri="{BB962C8B-B14F-4D97-AF65-F5344CB8AC3E}">
        <p14:creationId xmlns:p14="http://schemas.microsoft.com/office/powerpoint/2010/main" val="1157018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Нетрадиционные методы </a:t>
            </a:r>
            <a:r>
              <a:rPr lang="ru-RU" dirty="0" smtClean="0"/>
              <a:t>отбора персонала</a:t>
            </a:r>
            <a:endParaRPr lang="ru-RU" dirty="0"/>
          </a:p>
        </p:txBody>
      </p:sp>
      <p:sp>
        <p:nvSpPr>
          <p:cNvPr id="3" name="Объект 2"/>
          <p:cNvSpPr>
            <a:spLocks noGrp="1"/>
          </p:cNvSpPr>
          <p:nvPr>
            <p:ph idx="1"/>
          </p:nvPr>
        </p:nvSpPr>
        <p:spPr/>
        <p:txBody>
          <a:bodyPr>
            <a:normAutofit fontScale="85000" lnSpcReduction="20000"/>
          </a:bodyPr>
          <a:lstStyle/>
          <a:p>
            <a:r>
              <a:rPr lang="ru-RU" b="1" dirty="0"/>
              <a:t>стрессовое интервью </a:t>
            </a:r>
            <a:r>
              <a:rPr lang="ru-RU" dirty="0"/>
              <a:t>- искусственно созданная работодателем стрессовая ситуация, ставящая в неудобное положение соискателя с целью анализа его действий в нестандартной обстановке; </a:t>
            </a:r>
          </a:p>
          <a:p>
            <a:r>
              <a:rPr lang="ru-RU" b="1" dirty="0"/>
              <a:t>графология</a:t>
            </a:r>
            <a:r>
              <a:rPr lang="ru-RU" dirty="0"/>
              <a:t> - определение личностных черт характера по анализу почерка соискателя; </a:t>
            </a:r>
          </a:p>
          <a:p>
            <a:r>
              <a:rPr lang="ru-RU" b="1" dirty="0" err="1"/>
              <a:t>brainteaser</a:t>
            </a:r>
            <a:r>
              <a:rPr lang="ru-RU" b="1" dirty="0"/>
              <a:t>-интервью</a:t>
            </a:r>
            <a:r>
              <a:rPr lang="ru-RU" dirty="0"/>
              <a:t> - проведение интервью, предполагающего от соискателя решения нестандартных задач, требующих оригинальности и нестандартного мышления; </a:t>
            </a:r>
          </a:p>
          <a:p>
            <a:r>
              <a:rPr lang="ru-RU" b="1" dirty="0"/>
              <a:t>физиогномика</a:t>
            </a:r>
            <a:r>
              <a:rPr lang="ru-RU" dirty="0"/>
              <a:t> - определение личностных черт характера соискателя по чертам лица.</a:t>
            </a:r>
          </a:p>
          <a:p>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46</a:t>
            </a:fld>
            <a:endParaRPr lang="ru-RU"/>
          </a:p>
        </p:txBody>
      </p:sp>
    </p:spTree>
    <p:extLst>
      <p:ext uri="{BB962C8B-B14F-4D97-AF65-F5344CB8AC3E}">
        <p14:creationId xmlns:p14="http://schemas.microsoft.com/office/powerpoint/2010/main" val="43145104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ru-RU" sz="3600" dirty="0"/>
              <a:t>Прием персонала </a:t>
            </a:r>
          </a:p>
        </p:txBody>
      </p:sp>
      <p:sp>
        <p:nvSpPr>
          <p:cNvPr id="3" name="Объект 2"/>
          <p:cNvSpPr>
            <a:spLocks noGrp="1"/>
          </p:cNvSpPr>
          <p:nvPr>
            <p:ph idx="1"/>
          </p:nvPr>
        </p:nvSpPr>
        <p:spPr>
          <a:xfrm>
            <a:off x="457200" y="1052736"/>
            <a:ext cx="8229600" cy="5472608"/>
          </a:xfrm>
        </p:spPr>
        <p:txBody>
          <a:bodyPr>
            <a:normAutofit/>
          </a:bodyPr>
          <a:lstStyle/>
          <a:p>
            <a:pPr marL="0" indent="269875">
              <a:buNone/>
            </a:pPr>
            <a:r>
              <a:rPr lang="ru-RU" sz="1500" dirty="0" smtClean="0"/>
              <a:t>- это </a:t>
            </a:r>
            <a:r>
              <a:rPr lang="ru-RU" sz="1500" dirty="0"/>
              <a:t>совокупность мероприятий по предоставлению кандидату (кандидатам), успешно прошедшему (прошедшим) этап отбора, статуса работника (работников) предприятия и документальному закреплению этого статуса в порядке на условиях, предусмотренных законодательством. </a:t>
            </a:r>
            <a:endParaRPr lang="ru-RU" sz="1500" dirty="0" smtClean="0"/>
          </a:p>
          <a:p>
            <a:pPr marL="0" indent="269875">
              <a:buNone/>
            </a:pPr>
            <a:r>
              <a:rPr lang="ru-RU" sz="1500" dirty="0" smtClean="0"/>
              <a:t>В </a:t>
            </a:r>
            <a:r>
              <a:rPr lang="ru-RU" sz="1500" dirty="0"/>
              <a:t>общем случае состав мероприятий по приему персонала включает: </a:t>
            </a:r>
            <a:endParaRPr lang="ru-RU" sz="1500" dirty="0" smtClean="0"/>
          </a:p>
          <a:p>
            <a:pPr marL="0" indent="269875">
              <a:buNone/>
            </a:pPr>
            <a:r>
              <a:rPr lang="ru-RU" sz="1500" dirty="0" smtClean="0"/>
              <a:t>• </a:t>
            </a:r>
            <a:r>
              <a:rPr lang="ru-RU" sz="1500" dirty="0"/>
              <a:t>объявление кандидату решения руководства предприятия о приеме на работу; </a:t>
            </a:r>
            <a:endParaRPr lang="ru-RU" sz="1500" dirty="0" smtClean="0"/>
          </a:p>
          <a:p>
            <a:pPr marL="0" indent="269875">
              <a:buNone/>
            </a:pPr>
            <a:r>
              <a:rPr lang="ru-RU" sz="1500" dirty="0" smtClean="0"/>
              <a:t>• </a:t>
            </a:r>
            <a:r>
              <a:rPr lang="ru-RU" sz="1500" dirty="0"/>
              <a:t>ознакомление кандидата с условиями найма; </a:t>
            </a:r>
            <a:endParaRPr lang="ru-RU" sz="1500" dirty="0" smtClean="0"/>
          </a:p>
          <a:p>
            <a:pPr marL="0" indent="269875">
              <a:buNone/>
            </a:pPr>
            <a:r>
              <a:rPr lang="ru-RU" sz="1500" dirty="0" smtClean="0"/>
              <a:t>• </a:t>
            </a:r>
            <a:r>
              <a:rPr lang="ru-RU" sz="1500" dirty="0"/>
              <a:t>оформление кандидатом заявления о приеме на работу; </a:t>
            </a:r>
            <a:endParaRPr lang="ru-RU" sz="1500" dirty="0" smtClean="0"/>
          </a:p>
          <a:p>
            <a:pPr marL="0" indent="269875">
              <a:buNone/>
            </a:pPr>
            <a:r>
              <a:rPr lang="ru-RU" sz="1500" dirty="0" smtClean="0"/>
              <a:t>• </a:t>
            </a:r>
            <a:r>
              <a:rPr lang="ru-RU" sz="1500" dirty="0"/>
              <a:t>согласование условий трудового договора; </a:t>
            </a:r>
            <a:endParaRPr lang="ru-RU" sz="1500" dirty="0" smtClean="0"/>
          </a:p>
          <a:p>
            <a:pPr marL="0" indent="269875">
              <a:buNone/>
            </a:pPr>
            <a:r>
              <a:rPr lang="ru-RU" sz="1500" dirty="0" smtClean="0"/>
              <a:t>• </a:t>
            </a:r>
            <a:r>
              <a:rPr lang="ru-RU" sz="1500" dirty="0"/>
              <a:t>оформление трудового договора, подписание его обеими сторонами трудовых отношений; </a:t>
            </a:r>
            <a:endParaRPr lang="ru-RU" sz="1500" dirty="0" smtClean="0"/>
          </a:p>
          <a:p>
            <a:pPr marL="0" indent="269875">
              <a:buNone/>
            </a:pPr>
            <a:r>
              <a:rPr lang="ru-RU" sz="1500" dirty="0" smtClean="0"/>
              <a:t>• </a:t>
            </a:r>
            <a:r>
              <a:rPr lang="ru-RU" sz="1500" dirty="0"/>
              <a:t>предоставление кандидатом документов необходимых для заключения трудового договора; </a:t>
            </a:r>
            <a:endParaRPr lang="ru-RU" sz="1500" dirty="0" smtClean="0"/>
          </a:p>
          <a:p>
            <a:pPr marL="0" indent="269875">
              <a:buNone/>
            </a:pPr>
            <a:r>
              <a:rPr lang="ru-RU" sz="1500" dirty="0" smtClean="0"/>
              <a:t>• </a:t>
            </a:r>
            <a:r>
              <a:rPr lang="ru-RU" sz="1500" dirty="0"/>
              <a:t>оформление (в необходимых условиях) приложения к трудовому договору; </a:t>
            </a:r>
            <a:endParaRPr lang="ru-RU" sz="1500" dirty="0" smtClean="0"/>
          </a:p>
          <a:p>
            <a:pPr marL="0" indent="269875">
              <a:buNone/>
            </a:pPr>
            <a:r>
              <a:rPr lang="ru-RU" sz="1500" dirty="0" smtClean="0"/>
              <a:t>• </a:t>
            </a:r>
            <a:r>
              <a:rPr lang="ru-RU" sz="1500" dirty="0"/>
              <a:t>издание приказа о приеме на работу; </a:t>
            </a:r>
            <a:endParaRPr lang="ru-RU" sz="1500" dirty="0" smtClean="0"/>
          </a:p>
          <a:p>
            <a:pPr marL="0" indent="269875">
              <a:buNone/>
            </a:pPr>
            <a:r>
              <a:rPr lang="ru-RU" sz="1500" dirty="0" smtClean="0"/>
              <a:t>• </a:t>
            </a:r>
            <a:r>
              <a:rPr lang="ru-RU" sz="1500" dirty="0"/>
              <a:t>оформление трудовой книжки; </a:t>
            </a:r>
            <a:endParaRPr lang="ru-RU" sz="1500" dirty="0" smtClean="0"/>
          </a:p>
          <a:p>
            <a:pPr marL="0" indent="269875">
              <a:buNone/>
            </a:pPr>
            <a:r>
              <a:rPr lang="ru-RU" sz="1500" dirty="0" smtClean="0"/>
              <a:t>• </a:t>
            </a:r>
            <a:r>
              <a:rPr lang="ru-RU" sz="1500" dirty="0"/>
              <a:t>внесение в трудовую книжку записи о приеме на работу, ознакомление с ней работника; </a:t>
            </a:r>
            <a:endParaRPr lang="ru-RU" sz="1500" dirty="0" smtClean="0"/>
          </a:p>
          <a:p>
            <a:pPr marL="0" indent="269875">
              <a:buNone/>
            </a:pPr>
            <a:r>
              <a:rPr lang="ru-RU" sz="1500" dirty="0" smtClean="0"/>
              <a:t>• </a:t>
            </a:r>
            <a:r>
              <a:rPr lang="ru-RU" sz="1500" dirty="0"/>
              <a:t>оформление документов связанных с работой, автобиографии, личного листка, личной карточки, личного дела; </a:t>
            </a:r>
            <a:endParaRPr lang="ru-RU" sz="1500" dirty="0" smtClean="0"/>
          </a:p>
          <a:p>
            <a:pPr marL="0" indent="269875">
              <a:buNone/>
            </a:pPr>
            <a:r>
              <a:rPr lang="ru-RU" sz="1500" dirty="0" smtClean="0"/>
              <a:t>• </a:t>
            </a:r>
            <a:r>
              <a:rPr lang="ru-RU" sz="1500" dirty="0"/>
              <a:t>учет персональных данных работника; </a:t>
            </a:r>
            <a:endParaRPr lang="ru-RU" sz="1500" dirty="0" smtClean="0"/>
          </a:p>
          <a:p>
            <a:pPr marL="0" indent="269875">
              <a:buNone/>
            </a:pPr>
            <a:r>
              <a:rPr lang="ru-RU" sz="1500" dirty="0" smtClean="0"/>
              <a:t>• </a:t>
            </a:r>
            <a:r>
              <a:rPr lang="ru-RU" sz="1500" dirty="0"/>
              <a:t>оформление и выдача работнику пропуска (удостоверения).</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47</a:t>
            </a:fld>
            <a:endParaRPr lang="ru-RU"/>
          </a:p>
        </p:txBody>
      </p:sp>
    </p:spTree>
    <p:extLst>
      <p:ext uri="{BB962C8B-B14F-4D97-AF65-F5344CB8AC3E}">
        <p14:creationId xmlns:p14="http://schemas.microsoft.com/office/powerpoint/2010/main" val="158330862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Альтернативы найму</a:t>
            </a:r>
            <a:endParaRPr lang="ru-RU" dirty="0"/>
          </a:p>
        </p:txBody>
      </p:sp>
      <p:sp>
        <p:nvSpPr>
          <p:cNvPr id="3" name="Объект 2"/>
          <p:cNvSpPr>
            <a:spLocks noGrp="1"/>
          </p:cNvSpPr>
          <p:nvPr>
            <p:ph idx="1"/>
          </p:nvPr>
        </p:nvSpPr>
        <p:spPr>
          <a:xfrm>
            <a:off x="457200" y="1412776"/>
            <a:ext cx="8229600" cy="4713387"/>
          </a:xfrm>
        </p:spPr>
        <p:txBody>
          <a:bodyPr>
            <a:normAutofit fontScale="55000" lnSpcReduction="20000"/>
          </a:bodyPr>
          <a:lstStyle/>
          <a:p>
            <a:pPr marL="0" indent="176213">
              <a:buNone/>
            </a:pPr>
            <a:r>
              <a:rPr lang="ru-RU" b="1" dirty="0" smtClean="0"/>
              <a:t>Сверхурочная </a:t>
            </a:r>
            <a:r>
              <a:rPr lang="ru-RU" b="1" dirty="0"/>
              <a:t>работа</a:t>
            </a:r>
            <a:r>
              <a:rPr lang="ru-RU" dirty="0"/>
              <a:t>. </a:t>
            </a:r>
            <a:r>
              <a:rPr lang="ru-RU" dirty="0" smtClean="0"/>
              <a:t>Длительные </a:t>
            </a:r>
            <a:r>
              <a:rPr lang="ru-RU" dirty="0"/>
              <a:t>либо частые сверхурочные работы приводят к росту затрат и уменьшению производительности труда. </a:t>
            </a:r>
            <a:endParaRPr lang="ru-RU" dirty="0" smtClean="0"/>
          </a:p>
          <a:p>
            <a:pPr marL="0" indent="176213">
              <a:buNone/>
            </a:pPr>
            <a:r>
              <a:rPr lang="ru-RU" b="1" dirty="0" smtClean="0"/>
              <a:t>Лизинг </a:t>
            </a:r>
            <a:r>
              <a:rPr lang="ru-RU" b="1" dirty="0"/>
              <a:t>персонала</a:t>
            </a:r>
            <a:r>
              <a:rPr lang="ru-RU" dirty="0"/>
              <a:t>. Для удовлетворения потребностей предприятия во временном найме существует услуга, оказываемая специальными агентствами и состоящая в предоставлении предприятию заемного персонала. </a:t>
            </a:r>
            <a:r>
              <a:rPr lang="ru-RU" dirty="0" smtClean="0"/>
              <a:t>Преимущество: заемные </a:t>
            </a:r>
            <a:r>
              <a:rPr lang="ru-RU" dirty="0"/>
              <a:t>работники являются сотрудниками агентства-провайдера. </a:t>
            </a:r>
            <a:r>
              <a:rPr lang="ru-RU" dirty="0" smtClean="0"/>
              <a:t>Недостаток: временные </a:t>
            </a:r>
            <a:r>
              <a:rPr lang="ru-RU" dirty="0"/>
              <a:t>работники обычно не знают специфики и последовательности работы в фирме, а это мешает эффективному трудовому </a:t>
            </a:r>
            <a:r>
              <a:rPr lang="ru-RU" dirty="0" smtClean="0"/>
              <a:t>процессу, поэтому </a:t>
            </a:r>
            <a:r>
              <a:rPr lang="ru-RU" dirty="0"/>
              <a:t>в лизинг обычно отдаются работники массовых профессий невысокой квалификации. </a:t>
            </a:r>
            <a:endParaRPr lang="ru-RU" dirty="0" smtClean="0"/>
          </a:p>
          <a:p>
            <a:pPr marL="0" indent="176213">
              <a:buNone/>
            </a:pPr>
            <a:r>
              <a:rPr lang="ru-RU" b="1" dirty="0" smtClean="0"/>
              <a:t>Вторичный наем</a:t>
            </a:r>
            <a:r>
              <a:rPr lang="ru-RU" dirty="0" smtClean="0"/>
              <a:t> - набор </a:t>
            </a:r>
            <a:r>
              <a:rPr lang="ru-RU" dirty="0"/>
              <a:t>персонала среди сотрудников организации во временные подразделения и творческие группы. </a:t>
            </a:r>
            <a:r>
              <a:rPr lang="ru-RU" dirty="0" smtClean="0"/>
              <a:t>В результате </a:t>
            </a:r>
            <a:r>
              <a:rPr lang="ru-RU" dirty="0"/>
              <a:t>вертикального и горизонтального перераспределения </a:t>
            </a:r>
            <a:r>
              <a:rPr lang="ru-RU" dirty="0" smtClean="0"/>
              <a:t>сотрудников в </a:t>
            </a:r>
            <a:r>
              <a:rPr lang="ru-RU" dirty="0"/>
              <a:t>крупных организациях складывается внутренний рынок труда. </a:t>
            </a:r>
            <a:endParaRPr lang="ru-RU" dirty="0" smtClean="0"/>
          </a:p>
          <a:p>
            <a:pPr marL="0" indent="176213">
              <a:buNone/>
            </a:pPr>
            <a:r>
              <a:rPr lang="ru-RU" b="1" dirty="0" smtClean="0"/>
              <a:t>Совмещение </a:t>
            </a:r>
            <a:r>
              <a:rPr lang="ru-RU" b="1" dirty="0"/>
              <a:t>должностей</a:t>
            </a:r>
            <a:r>
              <a:rPr lang="ru-RU" dirty="0"/>
              <a:t>. Суть совмещения состоит в возложении на работника дополнительных функций с соответствующим удлинением рабочего дня и увеличением вознаграждения. </a:t>
            </a:r>
            <a:r>
              <a:rPr lang="ru-RU" dirty="0" smtClean="0"/>
              <a:t>Преимущество: работник </a:t>
            </a:r>
            <a:r>
              <a:rPr lang="ru-RU" dirty="0"/>
              <a:t>быстро выходит на необходимый уровень производительности труда и не требует дополнительных затрат. </a:t>
            </a:r>
            <a:r>
              <a:rPr lang="ru-RU" dirty="0" smtClean="0"/>
              <a:t>Недостаток: быстрое накопление </a:t>
            </a:r>
            <a:r>
              <a:rPr lang="ru-RU" dirty="0"/>
              <a:t>усталости, </a:t>
            </a:r>
            <a:r>
              <a:rPr lang="ru-RU" dirty="0" smtClean="0"/>
              <a:t>рост </a:t>
            </a:r>
            <a:r>
              <a:rPr lang="ru-RU" dirty="0"/>
              <a:t>аварийности, брака, </a:t>
            </a:r>
            <a:r>
              <a:rPr lang="ru-RU" dirty="0" smtClean="0"/>
              <a:t>снижение </a:t>
            </a:r>
            <a:r>
              <a:rPr lang="ru-RU" dirty="0"/>
              <a:t>результативности труда.</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48</a:t>
            </a:fld>
            <a:endParaRPr lang="ru-RU"/>
          </a:p>
        </p:txBody>
      </p:sp>
    </p:spTree>
    <p:extLst>
      <p:ext uri="{BB962C8B-B14F-4D97-AF65-F5344CB8AC3E}">
        <p14:creationId xmlns:p14="http://schemas.microsoft.com/office/powerpoint/2010/main" val="240781826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229600" cy="1143000"/>
          </a:xfrm>
        </p:spPr>
        <p:txBody>
          <a:bodyPr>
            <a:noAutofit/>
          </a:bodyPr>
          <a:lstStyle/>
          <a:p>
            <a:r>
              <a:rPr lang="ru-RU" sz="3600" dirty="0" smtClean="0"/>
              <a:t>5</a:t>
            </a:r>
            <a:r>
              <a:rPr lang="ru-RU" sz="3600" dirty="0"/>
              <a:t>. Социализация, профориентация и трудовая адаптация персонала</a:t>
            </a:r>
          </a:p>
        </p:txBody>
      </p:sp>
      <p:sp>
        <p:nvSpPr>
          <p:cNvPr id="3" name="Объект 2"/>
          <p:cNvSpPr>
            <a:spLocks noGrp="1"/>
          </p:cNvSpPr>
          <p:nvPr>
            <p:ph idx="1"/>
          </p:nvPr>
        </p:nvSpPr>
        <p:spPr>
          <a:xfrm>
            <a:off x="251520" y="1412776"/>
            <a:ext cx="8640960" cy="4781128"/>
          </a:xfrm>
        </p:spPr>
        <p:txBody>
          <a:bodyPr>
            <a:noAutofit/>
          </a:bodyPr>
          <a:lstStyle/>
          <a:p>
            <a:pPr marL="0" indent="176213">
              <a:buNone/>
            </a:pPr>
            <a:r>
              <a:rPr lang="ru-RU" sz="1600" b="1" dirty="0"/>
              <a:t>Социализация</a:t>
            </a:r>
            <a:r>
              <a:rPr lang="ru-RU" sz="1600" dirty="0"/>
              <a:t> — усвоение человеком определенной системы ценностей, социальных норм и образцов поведения, необходимых для становления личности, обретения социального положения в обществе. </a:t>
            </a:r>
            <a:endParaRPr lang="ru-RU" sz="1600" dirty="0" smtClean="0"/>
          </a:p>
          <a:p>
            <a:pPr marL="0" indent="176213">
              <a:buNone/>
            </a:pPr>
            <a:r>
              <a:rPr lang="ru-RU" sz="1600" b="1" dirty="0" smtClean="0"/>
              <a:t>Профессиональная </a:t>
            </a:r>
            <a:r>
              <a:rPr lang="ru-RU" sz="1600" b="1" dirty="0"/>
              <a:t>ориентация </a:t>
            </a:r>
            <a:r>
              <a:rPr lang="ru-RU" sz="1600" dirty="0"/>
              <a:t>— это комплекс экономических, социальных, медицинских, психологических и педагогических мероприятий, направленных на формирование профессионального призвания, выявление способностей, интересов, пригодности и других факторов, влияющих на выбор профессии или на смену рода деятельности. </a:t>
            </a:r>
            <a:endParaRPr lang="ru-RU" sz="1600" dirty="0" smtClean="0"/>
          </a:p>
          <a:p>
            <a:pPr marL="0" indent="0">
              <a:buNone/>
            </a:pPr>
            <a:r>
              <a:rPr lang="ru-RU" sz="1600" dirty="0" smtClean="0"/>
              <a:t>Основные </a:t>
            </a:r>
            <a:r>
              <a:rPr lang="ru-RU" sz="1600" dirty="0"/>
              <a:t>формы </a:t>
            </a:r>
            <a:r>
              <a:rPr lang="ru-RU" sz="1600" dirty="0" err="1"/>
              <a:t>профориентационной</a:t>
            </a:r>
            <a:r>
              <a:rPr lang="ru-RU" sz="1600" dirty="0"/>
              <a:t> </a:t>
            </a:r>
            <a:r>
              <a:rPr lang="ru-RU" sz="1600" dirty="0" smtClean="0"/>
              <a:t>работы: </a:t>
            </a:r>
          </a:p>
          <a:p>
            <a:pPr marL="0" indent="0">
              <a:buNone/>
            </a:pPr>
            <a:r>
              <a:rPr lang="ru-RU" sz="1600" dirty="0" smtClean="0"/>
              <a:t>1. </a:t>
            </a:r>
            <a:r>
              <a:rPr lang="ru-RU" sz="1600" b="1" i="1" dirty="0" smtClean="0"/>
              <a:t>Профессиональное </a:t>
            </a:r>
            <a:r>
              <a:rPr lang="ru-RU" sz="1600" b="1" i="1" dirty="0"/>
              <a:t>просвещение </a:t>
            </a:r>
            <a:r>
              <a:rPr lang="ru-RU" sz="1600" dirty="0"/>
              <a:t>- это начальная профессиональная подготовка школьников, осуществляемая через уроки труда, организацию кружков, спец. уроков по основам профессиональной деятельности и т.п. </a:t>
            </a:r>
            <a:endParaRPr lang="ru-RU" sz="1600" dirty="0" smtClean="0"/>
          </a:p>
          <a:p>
            <a:pPr marL="0" indent="0">
              <a:buNone/>
            </a:pPr>
            <a:r>
              <a:rPr lang="ru-RU" sz="1600" dirty="0" smtClean="0"/>
              <a:t>2</a:t>
            </a:r>
            <a:r>
              <a:rPr lang="ru-RU" sz="1600" dirty="0"/>
              <a:t>. </a:t>
            </a:r>
            <a:r>
              <a:rPr lang="ru-RU" sz="1600" b="1" i="1" dirty="0"/>
              <a:t>Профессиональная информация </a:t>
            </a:r>
            <a:r>
              <a:rPr lang="ru-RU" sz="1600" dirty="0"/>
              <a:t>- система мер по ознакомлению ищущих работу с ситуацией в области спроса и предложения на рынке труда, перспективами развития видов деятельности, условиями и оплатой труда, а также с другими вопросами получения профессии. </a:t>
            </a:r>
            <a:endParaRPr lang="ru-RU" sz="1600" dirty="0" smtClean="0"/>
          </a:p>
          <a:p>
            <a:pPr marL="0" indent="0">
              <a:buNone/>
            </a:pPr>
            <a:r>
              <a:rPr lang="ru-RU" sz="1600" dirty="0" smtClean="0"/>
              <a:t>3</a:t>
            </a:r>
            <a:r>
              <a:rPr lang="ru-RU" sz="1600" dirty="0"/>
              <a:t>. </a:t>
            </a:r>
            <a:r>
              <a:rPr lang="ru-RU" sz="1600" b="1" i="1" dirty="0"/>
              <a:t>Профессиональная консультация </a:t>
            </a:r>
            <a:r>
              <a:rPr lang="ru-RU" sz="1600" dirty="0"/>
              <a:t>- </a:t>
            </a:r>
            <a:r>
              <a:rPr lang="ru-RU" sz="1600" dirty="0" smtClean="0"/>
              <a:t>это </a:t>
            </a:r>
            <a:r>
              <a:rPr lang="ru-RU" sz="1600" dirty="0"/>
              <a:t>оказание помощи заинтересованным людям в выборе профессии и места работы путем изучения личности человека с целью выявления состояния его здоровья, способностей, интересов и других факторов, влияющих на выбор профессии. </a:t>
            </a:r>
            <a:endParaRPr lang="ru-RU" sz="1600" dirty="0" smtClean="0"/>
          </a:p>
          <a:p>
            <a:pPr marL="0" indent="0">
              <a:buNone/>
            </a:pPr>
            <a:r>
              <a:rPr lang="ru-RU" sz="1600" dirty="0" smtClean="0"/>
              <a:t>4</a:t>
            </a:r>
            <a:r>
              <a:rPr lang="ru-RU" sz="1600" dirty="0"/>
              <a:t>. </a:t>
            </a:r>
            <a:r>
              <a:rPr lang="ru-RU" sz="1600" b="1" i="1" dirty="0"/>
              <a:t>Профессиональный отбор </a:t>
            </a:r>
            <a:r>
              <a:rPr lang="ru-RU" sz="1600" dirty="0"/>
              <a:t>- участие в найме и отборе персонала с учетом требований конкретных профессий и рабочих мест с целью лучшей профориентации работников. </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49</a:t>
            </a:fld>
            <a:endParaRPr lang="ru-RU"/>
          </a:p>
        </p:txBody>
      </p:sp>
    </p:spTree>
    <p:extLst>
      <p:ext uri="{BB962C8B-B14F-4D97-AF65-F5344CB8AC3E}">
        <p14:creationId xmlns:p14="http://schemas.microsoft.com/office/powerpoint/2010/main" val="2950149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a:t>Сравнительная характеристика двух типов </a:t>
            </a:r>
            <a:r>
              <a:rPr lang="ru-RU" sz="3200" dirty="0" smtClean="0"/>
              <a:t>кадровой политики</a:t>
            </a:r>
            <a:endParaRPr lang="ru-RU" sz="3200" dirty="0"/>
          </a:p>
        </p:txBody>
      </p:sp>
      <p:graphicFrame>
        <p:nvGraphicFramePr>
          <p:cNvPr id="6" name="Объект 5"/>
          <p:cNvGraphicFramePr>
            <a:graphicFrameLocks noGrp="1"/>
          </p:cNvGraphicFramePr>
          <p:nvPr>
            <p:ph idx="1"/>
            <p:extLst>
              <p:ext uri="{D42A27DB-BD31-4B8C-83A1-F6EECF244321}">
                <p14:modId xmlns:p14="http://schemas.microsoft.com/office/powerpoint/2010/main" val="2913017942"/>
              </p:ext>
            </p:extLst>
          </p:nvPr>
        </p:nvGraphicFramePr>
        <p:xfrm>
          <a:off x="539552" y="1628800"/>
          <a:ext cx="8229600" cy="4765040"/>
        </p:xfrm>
        <a:graphic>
          <a:graphicData uri="http://schemas.openxmlformats.org/drawingml/2006/table">
            <a:tbl>
              <a:tblPr firstRow="1" bandRow="1">
                <a:tableStyleId>{5C22544A-7EE6-4342-B048-85BDC9FD1C3A}</a:tableStyleId>
              </a:tblPr>
              <a:tblGrid>
                <a:gridCol w="1152128"/>
                <a:gridCol w="3106688"/>
                <a:gridCol w="3970784"/>
              </a:tblGrid>
              <a:tr h="370840">
                <a:tc rowSpan="2">
                  <a:txBody>
                    <a:bodyPr/>
                    <a:lstStyle/>
                    <a:p>
                      <a:pPr algn="ctr"/>
                      <a:r>
                        <a:rPr lang="ru-RU" sz="1200" dirty="0" smtClean="0"/>
                        <a:t>Кадровый процесс </a:t>
                      </a:r>
                      <a:endParaRPr lang="ru-RU" sz="1200" dirty="0"/>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dirty="0" smtClean="0"/>
                        <a:t>Тип кадровой политики</a:t>
                      </a:r>
                    </a:p>
                  </a:txBody>
                  <a:tcPr/>
                </a:tc>
                <a:tc hMerge="1">
                  <a:txBody>
                    <a:bodyPr/>
                    <a:lstStyle/>
                    <a:p>
                      <a:endParaRPr lang="ru-RU" dirty="0"/>
                    </a:p>
                  </a:txBody>
                  <a:tcPr/>
                </a:tc>
              </a:tr>
              <a:tr h="370840">
                <a:tc vMerge="1">
                  <a:txBody>
                    <a:bodyPr/>
                    <a:lstStyle/>
                    <a:p>
                      <a:endParaRPr lang="ru-RU" dirty="0"/>
                    </a:p>
                  </a:txBody>
                  <a:tcPr/>
                </a:tc>
                <a:tc>
                  <a:txBody>
                    <a:bodyPr/>
                    <a:lstStyle/>
                    <a:p>
                      <a:pPr algn="ctr"/>
                      <a:r>
                        <a:rPr lang="ru-RU" sz="1200" dirty="0" smtClean="0"/>
                        <a:t>открытая</a:t>
                      </a:r>
                      <a:endParaRPr lang="ru-RU" sz="1200" dirty="0"/>
                    </a:p>
                  </a:txBody>
                  <a:tcPr/>
                </a:tc>
                <a:tc>
                  <a:txBody>
                    <a:bodyPr/>
                    <a:lstStyle/>
                    <a:p>
                      <a:pPr algn="ctr"/>
                      <a:r>
                        <a:rPr lang="ru-RU" sz="1200" dirty="0" smtClean="0"/>
                        <a:t>закрытая</a:t>
                      </a:r>
                    </a:p>
                  </a:txBody>
                  <a:tcPr/>
                </a:tc>
              </a:tr>
              <a:tr h="370840">
                <a:tc>
                  <a:txBody>
                    <a:bodyPr/>
                    <a:lstStyle/>
                    <a:p>
                      <a:r>
                        <a:rPr lang="ru-RU" sz="1200" dirty="0" smtClean="0"/>
                        <a:t>Набор</a:t>
                      </a:r>
                    </a:p>
                    <a:p>
                      <a:r>
                        <a:rPr lang="ru-RU" sz="1200" dirty="0" smtClean="0"/>
                        <a:t>персонала</a:t>
                      </a:r>
                    </a:p>
                  </a:txBody>
                  <a:tcPr/>
                </a:tc>
                <a:tc>
                  <a:txBody>
                    <a:bodyPr/>
                    <a:lstStyle/>
                    <a:p>
                      <a:r>
                        <a:rPr lang="ru-RU" sz="1200" dirty="0" smtClean="0"/>
                        <a:t>Ситуация высокой конкуренции на рынке труда</a:t>
                      </a:r>
                    </a:p>
                  </a:txBody>
                  <a:tcPr/>
                </a:tc>
                <a:tc>
                  <a:txBody>
                    <a:bodyPr/>
                    <a:lstStyle/>
                    <a:p>
                      <a:r>
                        <a:rPr lang="ru-RU" sz="1200" dirty="0" smtClean="0"/>
                        <a:t>Ситуация дефицита рабочей силы, отсутствие притока новых рабочих рук</a:t>
                      </a:r>
                    </a:p>
                  </a:txBody>
                  <a:tcPr/>
                </a:tc>
              </a:tr>
              <a:tr h="370840">
                <a:tc>
                  <a:txBody>
                    <a:bodyPr/>
                    <a:lstStyle/>
                    <a:p>
                      <a:r>
                        <a:rPr lang="ru-RU" sz="1200" dirty="0" smtClean="0"/>
                        <a:t>Адаптация</a:t>
                      </a:r>
                    </a:p>
                    <a:p>
                      <a:r>
                        <a:rPr lang="ru-RU" sz="1200" dirty="0" smtClean="0"/>
                        <a:t>персонала</a:t>
                      </a:r>
                    </a:p>
                  </a:txBody>
                  <a:tcPr/>
                </a:tc>
                <a:tc>
                  <a:txBody>
                    <a:bodyPr/>
                    <a:lstStyle/>
                    <a:p>
                      <a:r>
                        <a:rPr lang="ru-RU" sz="1200" dirty="0" smtClean="0"/>
                        <a:t>Возможность быстрого включения в конкурентные отношения, внедрение новых подходов, предложенных новичками</a:t>
                      </a:r>
                    </a:p>
                  </a:txBody>
                  <a:tcPr/>
                </a:tc>
                <a:tc>
                  <a:txBody>
                    <a:bodyPr/>
                    <a:lstStyle/>
                    <a:p>
                      <a:r>
                        <a:rPr lang="ru-RU" sz="1200" dirty="0" smtClean="0"/>
                        <a:t>Эффективная адаптация за счет института наставников, высокой сплоченности коллектива, включение в традиционные подходы </a:t>
                      </a:r>
                    </a:p>
                  </a:txBody>
                  <a:tcPr/>
                </a:tc>
              </a:tr>
              <a:tr h="370840">
                <a:tc>
                  <a:txBody>
                    <a:bodyPr/>
                    <a:lstStyle/>
                    <a:p>
                      <a:r>
                        <a:rPr lang="ru-RU" sz="1200" dirty="0" smtClean="0"/>
                        <a:t>Обучение и</a:t>
                      </a:r>
                    </a:p>
                    <a:p>
                      <a:r>
                        <a:rPr lang="ru-RU" sz="1200" dirty="0" smtClean="0"/>
                        <a:t>развитие</a:t>
                      </a:r>
                    </a:p>
                    <a:p>
                      <a:r>
                        <a:rPr lang="ru-RU" sz="1200" dirty="0" smtClean="0"/>
                        <a:t>персонала</a:t>
                      </a:r>
                    </a:p>
                  </a:txBody>
                  <a:tcPr/>
                </a:tc>
                <a:tc>
                  <a:txBody>
                    <a:bodyPr/>
                    <a:lstStyle/>
                    <a:p>
                      <a:r>
                        <a:rPr lang="ru-RU" sz="1200" dirty="0" smtClean="0"/>
                        <a:t>Часто проводится во внешних центрах, способствует заимствованию нового</a:t>
                      </a:r>
                    </a:p>
                  </a:txBody>
                  <a:tcPr/>
                </a:tc>
                <a:tc>
                  <a:txBody>
                    <a:bodyPr/>
                    <a:lstStyle/>
                    <a:p>
                      <a:r>
                        <a:rPr lang="ru-RU" sz="1200" dirty="0" smtClean="0"/>
                        <a:t>Часто проводится во внутрикорпоративных центрах, способствует формированию единого взгляда, общих технологий, адаптировано к работе организации </a:t>
                      </a:r>
                    </a:p>
                  </a:txBody>
                  <a:tcPr/>
                </a:tc>
              </a:tr>
              <a:tr h="370840">
                <a:tc>
                  <a:txBody>
                    <a:bodyPr/>
                    <a:lstStyle/>
                    <a:p>
                      <a:r>
                        <a:rPr lang="ru-RU" sz="1200" dirty="0" smtClean="0"/>
                        <a:t>Продвижение</a:t>
                      </a:r>
                    </a:p>
                    <a:p>
                      <a:r>
                        <a:rPr lang="ru-RU" sz="1200" dirty="0" smtClean="0"/>
                        <a:t>персонала</a:t>
                      </a:r>
                    </a:p>
                  </a:txBody>
                  <a:tcPr/>
                </a:tc>
                <a:tc>
                  <a:txBody>
                    <a:bodyPr/>
                    <a:lstStyle/>
                    <a:p>
                      <a:r>
                        <a:rPr lang="ru-RU" sz="1200" dirty="0" smtClean="0"/>
                        <a:t>Затруднена возможность роста, так как преобладает тенденция набора персонала</a:t>
                      </a:r>
                    </a:p>
                  </a:txBody>
                  <a:tcPr/>
                </a:tc>
                <a:tc>
                  <a:txBody>
                    <a:bodyPr/>
                    <a:lstStyle/>
                    <a:p>
                      <a:r>
                        <a:rPr lang="ru-RU" sz="1200" dirty="0" smtClean="0"/>
                        <a:t>Предпочтение при назначении на вышестоящие должности всегда отдается сотрудникам компании, проводится планирование карьеры</a:t>
                      </a:r>
                    </a:p>
                  </a:txBody>
                  <a:tcPr/>
                </a:tc>
              </a:tr>
              <a:tr h="370840">
                <a:tc>
                  <a:txBody>
                    <a:bodyPr/>
                    <a:lstStyle/>
                    <a:p>
                      <a:r>
                        <a:rPr lang="ru-RU" sz="1200" dirty="0" smtClean="0"/>
                        <a:t>Мотивация и</a:t>
                      </a:r>
                    </a:p>
                    <a:p>
                      <a:r>
                        <a:rPr lang="ru-RU" sz="1200" dirty="0" smtClean="0"/>
                        <a:t>стимулирование</a:t>
                      </a:r>
                    </a:p>
                  </a:txBody>
                  <a:tcPr/>
                </a:tc>
                <a:tc>
                  <a:txBody>
                    <a:bodyPr/>
                    <a:lstStyle/>
                    <a:p>
                      <a:r>
                        <a:rPr lang="ru-RU" sz="1200" dirty="0" smtClean="0"/>
                        <a:t>Предпочтение отдается вопросам стимулирования (внешней мотивации)</a:t>
                      </a:r>
                    </a:p>
                  </a:txBody>
                  <a:tcPr/>
                </a:tc>
                <a:tc>
                  <a:txBody>
                    <a:bodyPr/>
                    <a:lstStyle/>
                    <a:p>
                      <a:r>
                        <a:rPr lang="ru-RU" sz="1200" dirty="0" smtClean="0"/>
                        <a:t>Предпочтение отдается вопросам мотивации (удовлетворение потребности в стабильности,</a:t>
                      </a:r>
                    </a:p>
                    <a:p>
                      <a:r>
                        <a:rPr lang="ru-RU" sz="1200" dirty="0" smtClean="0"/>
                        <a:t>безопасности, социальном принятии) </a:t>
                      </a:r>
                      <a:endParaRPr lang="ru-RU" sz="1200" dirty="0"/>
                    </a:p>
                  </a:txBody>
                  <a:tcPr/>
                </a:tc>
              </a:tr>
              <a:tr h="370840">
                <a:tc>
                  <a:txBody>
                    <a:bodyPr/>
                    <a:lstStyle/>
                    <a:p>
                      <a:r>
                        <a:rPr lang="ru-RU" sz="1200" dirty="0" smtClean="0"/>
                        <a:t>Внедрение</a:t>
                      </a:r>
                    </a:p>
                    <a:p>
                      <a:r>
                        <a:rPr lang="ru-RU" sz="1200" dirty="0" smtClean="0"/>
                        <a:t>инноваций</a:t>
                      </a:r>
                    </a:p>
                    <a:p>
                      <a:endParaRPr lang="ru-RU" sz="1200" dirty="0"/>
                    </a:p>
                  </a:txBody>
                  <a:tcPr/>
                </a:tc>
                <a:tc>
                  <a:txBody>
                    <a:bodyPr/>
                    <a:lstStyle/>
                    <a:p>
                      <a:r>
                        <a:rPr lang="ru-RU" sz="1200" dirty="0" smtClean="0"/>
                        <a:t>Постоянное инновационное воздействие со стороны новых сотрудников, основной механизм инноваций — контракт, определение  ответственности сотрудника и организации</a:t>
                      </a:r>
                    </a:p>
                  </a:txBody>
                  <a:tcPr/>
                </a:tc>
                <a:tc>
                  <a:txBody>
                    <a:bodyPr/>
                    <a:lstStyle/>
                    <a:p>
                      <a:r>
                        <a:rPr lang="ru-RU" sz="1200" dirty="0" smtClean="0"/>
                        <a:t>Необходимость специально инициировать процесс разработки инноваций, высокое чувство</a:t>
                      </a:r>
                    </a:p>
                    <a:p>
                      <a:r>
                        <a:rPr lang="ru-RU" sz="1200" dirty="0" smtClean="0"/>
                        <a:t>причастности, ответственности за изменения за счет осознания общности судьбы человека и</a:t>
                      </a:r>
                    </a:p>
                    <a:p>
                      <a:r>
                        <a:rPr lang="ru-RU" sz="1200" dirty="0" smtClean="0"/>
                        <a:t>предприятия</a:t>
                      </a:r>
                    </a:p>
                  </a:txBody>
                  <a:tcPr/>
                </a:tc>
              </a:tr>
            </a:tbl>
          </a:graphicData>
        </a:graphic>
      </p:graphicFrame>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5</a:t>
            </a:fld>
            <a:endParaRPr lang="ru-RU"/>
          </a:p>
        </p:txBody>
      </p:sp>
    </p:spTree>
    <p:extLst>
      <p:ext uri="{BB962C8B-B14F-4D97-AF65-F5344CB8AC3E}">
        <p14:creationId xmlns:p14="http://schemas.microsoft.com/office/powerpoint/2010/main" val="219275994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600" dirty="0"/>
              <a:t>Адаптация </a:t>
            </a:r>
          </a:p>
        </p:txBody>
      </p:sp>
      <p:sp>
        <p:nvSpPr>
          <p:cNvPr id="3" name="Объект 2"/>
          <p:cNvSpPr>
            <a:spLocks noGrp="1"/>
          </p:cNvSpPr>
          <p:nvPr>
            <p:ph idx="1"/>
          </p:nvPr>
        </p:nvSpPr>
        <p:spPr>
          <a:xfrm>
            <a:off x="457200" y="1196752"/>
            <a:ext cx="8229600" cy="4929411"/>
          </a:xfrm>
        </p:spPr>
        <p:txBody>
          <a:bodyPr>
            <a:noAutofit/>
          </a:bodyPr>
          <a:lstStyle/>
          <a:p>
            <a:pPr marL="0" indent="0">
              <a:buNone/>
            </a:pPr>
            <a:r>
              <a:rPr lang="ru-RU" sz="1400" dirty="0" smtClean="0"/>
              <a:t>- это </a:t>
            </a:r>
            <a:r>
              <a:rPr lang="ru-RU" sz="1400" dirty="0"/>
              <a:t>взаимное приспособление работника и организации, основанное на постепенной врабатываемости сотрудника в новых профессиональных, социальных и организационно-экономических условиях труда. </a:t>
            </a:r>
            <a:endParaRPr lang="ru-RU" sz="1400" dirty="0" smtClean="0"/>
          </a:p>
          <a:p>
            <a:pPr marL="0" indent="176213">
              <a:buNone/>
            </a:pPr>
            <a:r>
              <a:rPr lang="ru-RU" sz="1400" dirty="0" smtClean="0"/>
              <a:t>Виды </a:t>
            </a:r>
            <a:r>
              <a:rPr lang="ru-RU" sz="1400" dirty="0"/>
              <a:t>адаптации по следующим критериям: </a:t>
            </a:r>
            <a:endParaRPr lang="ru-RU" sz="1400" dirty="0" smtClean="0"/>
          </a:p>
          <a:p>
            <a:pPr marL="0" indent="176213">
              <a:buNone/>
            </a:pPr>
            <a:r>
              <a:rPr lang="ru-RU" sz="1400" dirty="0" smtClean="0"/>
              <a:t>1. По </a:t>
            </a:r>
            <a:r>
              <a:rPr lang="ru-RU" sz="1400" dirty="0"/>
              <a:t>отношениям субъект-объект: </a:t>
            </a:r>
            <a:endParaRPr lang="ru-RU" sz="1400" dirty="0" smtClean="0"/>
          </a:p>
          <a:p>
            <a:pPr marL="0" indent="176213">
              <a:buNone/>
            </a:pPr>
            <a:r>
              <a:rPr lang="ru-RU" sz="1400" dirty="0" smtClean="0"/>
              <a:t>• </a:t>
            </a:r>
            <a:r>
              <a:rPr lang="ru-RU" sz="1400" b="1" i="1" dirty="0"/>
              <a:t>активная</a:t>
            </a:r>
            <a:r>
              <a:rPr lang="ru-RU" sz="1400" dirty="0"/>
              <a:t> — когда индивид стремится воздействовать на среду с тем, чтобы изменить ее (в том числе и те нормы, ценности, формы взаимодействия и деятельности, которые он должен освоить); </a:t>
            </a:r>
            <a:endParaRPr lang="ru-RU" sz="1400" dirty="0" smtClean="0"/>
          </a:p>
          <a:p>
            <a:pPr marL="0" indent="176213">
              <a:buNone/>
            </a:pPr>
            <a:r>
              <a:rPr lang="ru-RU" sz="1400" dirty="0" smtClean="0"/>
              <a:t>• </a:t>
            </a:r>
            <a:r>
              <a:rPr lang="ru-RU" sz="1400" b="1" i="1" dirty="0"/>
              <a:t>пассивная</a:t>
            </a:r>
            <a:r>
              <a:rPr lang="ru-RU" sz="1400" dirty="0"/>
              <a:t> — когда он не стремится к такому воздействию и </a:t>
            </a:r>
            <a:r>
              <a:rPr lang="ru-RU" sz="1400" dirty="0" smtClean="0"/>
              <a:t>изменению</a:t>
            </a:r>
            <a:r>
              <a:rPr lang="ru-RU" sz="1400" dirty="0"/>
              <a:t>. </a:t>
            </a:r>
            <a:endParaRPr lang="ru-RU" sz="1400" dirty="0" smtClean="0"/>
          </a:p>
          <a:p>
            <a:pPr marL="0" indent="176213">
              <a:buNone/>
            </a:pPr>
            <a:r>
              <a:rPr lang="ru-RU" sz="1400" dirty="0" smtClean="0"/>
              <a:t>2</a:t>
            </a:r>
            <a:r>
              <a:rPr lang="ru-RU" sz="1400" dirty="0"/>
              <a:t>. По воздействию на работника: </a:t>
            </a:r>
            <a:endParaRPr lang="ru-RU" sz="1400" dirty="0" smtClean="0"/>
          </a:p>
          <a:p>
            <a:pPr marL="0" indent="176213">
              <a:buNone/>
            </a:pPr>
            <a:r>
              <a:rPr lang="ru-RU" sz="1400" dirty="0" smtClean="0"/>
              <a:t>• </a:t>
            </a:r>
            <a:r>
              <a:rPr lang="ru-RU" sz="1400" b="1" i="1" dirty="0"/>
              <a:t>прогрессивная</a:t>
            </a:r>
            <a:r>
              <a:rPr lang="ru-RU" sz="1400" dirty="0"/>
              <a:t> — благоприятно воздействующая на работника; </a:t>
            </a:r>
            <a:endParaRPr lang="ru-RU" sz="1400" dirty="0" smtClean="0"/>
          </a:p>
          <a:p>
            <a:pPr marL="0" indent="176213">
              <a:buNone/>
            </a:pPr>
            <a:r>
              <a:rPr lang="ru-RU" sz="1400" dirty="0" smtClean="0"/>
              <a:t>• </a:t>
            </a:r>
            <a:r>
              <a:rPr lang="ru-RU" sz="1400" b="1" i="1" dirty="0"/>
              <a:t>регрессивная</a:t>
            </a:r>
            <a:r>
              <a:rPr lang="ru-RU" sz="1400" dirty="0"/>
              <a:t> — пассивная адаптации к среде с отрицательным содержанием (например, с низкой трудовой дисциплиной). </a:t>
            </a:r>
            <a:endParaRPr lang="ru-RU" sz="1400" dirty="0" smtClean="0"/>
          </a:p>
          <a:p>
            <a:pPr marL="0" indent="176213">
              <a:buNone/>
            </a:pPr>
            <a:r>
              <a:rPr lang="ru-RU" sz="1400" dirty="0" smtClean="0"/>
              <a:t>3</a:t>
            </a:r>
            <a:r>
              <a:rPr lang="ru-RU" sz="1400" dirty="0"/>
              <a:t>. По уровню: </a:t>
            </a:r>
            <a:endParaRPr lang="ru-RU" sz="1400" dirty="0" smtClean="0"/>
          </a:p>
          <a:p>
            <a:pPr marL="0" indent="176213">
              <a:buNone/>
            </a:pPr>
            <a:r>
              <a:rPr lang="ru-RU" sz="1400" dirty="0" smtClean="0"/>
              <a:t>• </a:t>
            </a:r>
            <a:r>
              <a:rPr lang="ru-RU" sz="1400" b="1" i="1" dirty="0"/>
              <a:t>первичная</a:t>
            </a:r>
            <a:r>
              <a:rPr lang="ru-RU" sz="1400" dirty="0"/>
              <a:t> — когда молодой человек впервые включается в постоянную трудовую деятельность на конкретном предприятии; </a:t>
            </a:r>
            <a:endParaRPr lang="ru-RU" sz="1400" dirty="0" smtClean="0"/>
          </a:p>
          <a:p>
            <a:pPr marL="0" indent="176213">
              <a:buNone/>
            </a:pPr>
            <a:r>
              <a:rPr lang="ru-RU" sz="1400" dirty="0" smtClean="0"/>
              <a:t>• </a:t>
            </a:r>
            <a:r>
              <a:rPr lang="ru-RU" sz="1400" b="1" i="1" dirty="0"/>
              <a:t>вторичная</a:t>
            </a:r>
            <a:r>
              <a:rPr lang="ru-RU" sz="1400" dirty="0"/>
              <a:t> — при последующей смене работы. </a:t>
            </a:r>
            <a:endParaRPr lang="ru-RU" sz="1400" dirty="0" smtClean="0"/>
          </a:p>
          <a:p>
            <a:pPr marL="0" indent="176213">
              <a:buNone/>
            </a:pPr>
            <a:r>
              <a:rPr lang="ru-RU" sz="1400" dirty="0" smtClean="0"/>
              <a:t>4</a:t>
            </a:r>
            <a:r>
              <a:rPr lang="ru-RU" sz="1400" dirty="0"/>
              <a:t>. По направленности: </a:t>
            </a:r>
            <a:endParaRPr lang="ru-RU" sz="1400" dirty="0" smtClean="0"/>
          </a:p>
          <a:p>
            <a:pPr marL="0" indent="176213">
              <a:buNone/>
            </a:pPr>
            <a:r>
              <a:rPr lang="ru-RU" sz="1400" b="1" i="1" dirty="0" smtClean="0"/>
              <a:t>• </a:t>
            </a:r>
            <a:r>
              <a:rPr lang="ru-RU" sz="1400" b="1" i="1" dirty="0"/>
              <a:t>социально-психологическая </a:t>
            </a:r>
            <a:r>
              <a:rPr lang="ru-RU" sz="1400" b="1" i="1" dirty="0" smtClean="0"/>
              <a:t>адаптация;</a:t>
            </a:r>
          </a:p>
          <a:p>
            <a:pPr marL="0" indent="176213">
              <a:buNone/>
            </a:pPr>
            <a:r>
              <a:rPr lang="ru-RU" sz="1400" b="1" i="1" dirty="0" smtClean="0"/>
              <a:t>• </a:t>
            </a:r>
            <a:r>
              <a:rPr lang="ru-RU" sz="1400" b="1" i="1" dirty="0"/>
              <a:t>организационная </a:t>
            </a:r>
            <a:r>
              <a:rPr lang="ru-RU" sz="1400" b="1" i="1" dirty="0" smtClean="0"/>
              <a:t>адаптация; </a:t>
            </a:r>
          </a:p>
          <a:p>
            <a:pPr marL="0" indent="176213">
              <a:buNone/>
            </a:pPr>
            <a:r>
              <a:rPr lang="ru-RU" sz="1400" b="1" i="1" dirty="0" smtClean="0"/>
              <a:t>• </a:t>
            </a:r>
            <a:r>
              <a:rPr lang="ru-RU" sz="1400" b="1" i="1" dirty="0"/>
              <a:t>профессиональная </a:t>
            </a:r>
            <a:r>
              <a:rPr lang="ru-RU" sz="1400" b="1" i="1" dirty="0" smtClean="0"/>
              <a:t>адаптация; </a:t>
            </a:r>
          </a:p>
          <a:p>
            <a:pPr marL="0" indent="176213">
              <a:buNone/>
            </a:pPr>
            <a:r>
              <a:rPr lang="ru-RU" sz="1400" b="1" i="1" dirty="0" smtClean="0"/>
              <a:t>• </a:t>
            </a:r>
            <a:r>
              <a:rPr lang="ru-RU" sz="1400" b="1" i="1" dirty="0"/>
              <a:t>психофизиологическая </a:t>
            </a:r>
            <a:r>
              <a:rPr lang="ru-RU" sz="1400" b="1" i="1" dirty="0" smtClean="0"/>
              <a:t>адаптация; </a:t>
            </a:r>
          </a:p>
          <a:p>
            <a:pPr marL="0" indent="176213">
              <a:buNone/>
            </a:pPr>
            <a:r>
              <a:rPr lang="ru-RU" sz="1400" b="1" i="1" dirty="0" smtClean="0"/>
              <a:t>• </a:t>
            </a:r>
            <a:r>
              <a:rPr lang="ru-RU" sz="1400" b="1" i="1" dirty="0"/>
              <a:t>экономическая </a:t>
            </a:r>
            <a:r>
              <a:rPr lang="ru-RU" sz="1400" b="1" i="1" dirty="0" smtClean="0"/>
              <a:t>адаптация; </a:t>
            </a:r>
          </a:p>
          <a:p>
            <a:pPr marL="0" indent="176213">
              <a:buNone/>
            </a:pPr>
            <a:r>
              <a:rPr lang="ru-RU" sz="1400" b="1" i="1" dirty="0" smtClean="0"/>
              <a:t>• </a:t>
            </a:r>
            <a:r>
              <a:rPr lang="ru-RU" sz="1400" b="1" i="1" dirty="0"/>
              <a:t>культурно-бытовая </a:t>
            </a:r>
            <a:r>
              <a:rPr lang="ru-RU" sz="1400" b="1" i="1" dirty="0" smtClean="0"/>
              <a:t>адаптация.</a:t>
            </a:r>
            <a:endParaRPr lang="ru-RU" sz="1400" b="1" i="1"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50</a:t>
            </a:fld>
            <a:endParaRPr lang="ru-RU"/>
          </a:p>
        </p:txBody>
      </p:sp>
    </p:spTree>
    <p:extLst>
      <p:ext uri="{BB962C8B-B14F-4D97-AF65-F5344CB8AC3E}">
        <p14:creationId xmlns:p14="http://schemas.microsoft.com/office/powerpoint/2010/main" val="207854167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600" dirty="0" smtClean="0"/>
              <a:t>Стадии трудовой адаптации </a:t>
            </a:r>
            <a:endParaRPr lang="ru-RU" sz="3600" dirty="0"/>
          </a:p>
        </p:txBody>
      </p:sp>
      <p:sp>
        <p:nvSpPr>
          <p:cNvPr id="3" name="Объект 2"/>
          <p:cNvSpPr>
            <a:spLocks noGrp="1"/>
          </p:cNvSpPr>
          <p:nvPr>
            <p:ph idx="1"/>
          </p:nvPr>
        </p:nvSpPr>
        <p:spPr>
          <a:xfrm>
            <a:off x="457200" y="1340768"/>
            <a:ext cx="8229600" cy="4785395"/>
          </a:xfrm>
        </p:spPr>
        <p:txBody>
          <a:bodyPr>
            <a:normAutofit fontScale="55000" lnSpcReduction="20000"/>
          </a:bodyPr>
          <a:lstStyle/>
          <a:p>
            <a:pPr marL="0" indent="0">
              <a:buNone/>
            </a:pPr>
            <a:r>
              <a:rPr lang="ru-RU" dirty="0" smtClean="0"/>
              <a:t>1</a:t>
            </a:r>
            <a:r>
              <a:rPr lang="ru-RU" dirty="0"/>
              <a:t>. </a:t>
            </a:r>
            <a:r>
              <a:rPr lang="ru-RU" b="1" i="1" dirty="0"/>
              <a:t>Ознакомление</a:t>
            </a:r>
            <a:r>
              <a:rPr lang="ru-RU" dirty="0"/>
              <a:t>, т.е. получение информации о новой ситуации, критериях оценки деятельности, нормах поведения; </a:t>
            </a:r>
            <a:endParaRPr lang="ru-RU" dirty="0" smtClean="0"/>
          </a:p>
          <a:p>
            <a:pPr marL="0" indent="0">
              <a:buNone/>
            </a:pPr>
            <a:r>
              <a:rPr lang="ru-RU" dirty="0" smtClean="0"/>
              <a:t>2</a:t>
            </a:r>
            <a:r>
              <a:rPr lang="ru-RU" dirty="0"/>
              <a:t>. </a:t>
            </a:r>
            <a:r>
              <a:rPr lang="ru-RU" b="1" i="1" dirty="0"/>
              <a:t>Приспособление</a:t>
            </a:r>
            <a:r>
              <a:rPr lang="ru-RU" dirty="0"/>
              <a:t>, т.е. усвоение новым сотрудником основных ценностей организации при одновременном сохранении большинства собственных установок; </a:t>
            </a:r>
            <a:endParaRPr lang="ru-RU" dirty="0" smtClean="0"/>
          </a:p>
          <a:p>
            <a:pPr marL="0" indent="0">
              <a:buNone/>
            </a:pPr>
            <a:r>
              <a:rPr lang="ru-RU" dirty="0" smtClean="0"/>
              <a:t>3</a:t>
            </a:r>
            <a:r>
              <a:rPr lang="ru-RU" dirty="0"/>
              <a:t>. </a:t>
            </a:r>
            <a:r>
              <a:rPr lang="ru-RU" b="1" i="1" dirty="0"/>
              <a:t>Ассимиляция</a:t>
            </a:r>
            <a:r>
              <a:rPr lang="ru-RU" dirty="0"/>
              <a:t>, т.е. полное приспособление работника к группе; </a:t>
            </a:r>
            <a:endParaRPr lang="ru-RU" dirty="0" smtClean="0"/>
          </a:p>
          <a:p>
            <a:pPr marL="0" indent="0">
              <a:buNone/>
            </a:pPr>
            <a:r>
              <a:rPr lang="ru-RU" dirty="0" smtClean="0"/>
              <a:t>4</a:t>
            </a:r>
            <a:r>
              <a:rPr lang="ru-RU" dirty="0"/>
              <a:t>. </a:t>
            </a:r>
            <a:r>
              <a:rPr lang="ru-RU" b="1" i="1" dirty="0"/>
              <a:t>Идентификация</a:t>
            </a:r>
            <a:r>
              <a:rPr lang="ru-RU" dirty="0"/>
              <a:t>, т.е. отождествление целей служащего с целями организации. </a:t>
            </a:r>
            <a:endParaRPr lang="ru-RU" dirty="0" smtClean="0"/>
          </a:p>
          <a:p>
            <a:pPr marL="0" indent="0">
              <a:buNone/>
            </a:pPr>
            <a:r>
              <a:rPr lang="ru-RU" dirty="0" smtClean="0"/>
              <a:t>По </a:t>
            </a:r>
            <a:r>
              <a:rPr lang="ru-RU" dirty="0"/>
              <a:t>характеру идентификации различают безразличных, частично идентифицированных и полностью идентифицированных работников. </a:t>
            </a:r>
            <a:endParaRPr lang="ru-RU" dirty="0" smtClean="0"/>
          </a:p>
          <a:p>
            <a:pPr marL="0" indent="0">
              <a:buNone/>
            </a:pPr>
            <a:endParaRPr lang="ru-RU" dirty="0" smtClean="0"/>
          </a:p>
          <a:p>
            <a:pPr marL="0" indent="269875">
              <a:buNone/>
            </a:pPr>
            <a:r>
              <a:rPr lang="ru-RU" dirty="0" smtClean="0"/>
              <a:t>В </a:t>
            </a:r>
            <a:r>
              <a:rPr lang="ru-RU" dirty="0"/>
              <a:t>результате затрат на разработку, внедрение и поддержание </a:t>
            </a:r>
            <a:r>
              <a:rPr lang="ru-RU" b="1" dirty="0"/>
              <a:t>эффективной процедуры адаптации</a:t>
            </a:r>
            <a:r>
              <a:rPr lang="ru-RU" dirty="0"/>
              <a:t> организация должна получить следующий результат: </a:t>
            </a:r>
            <a:endParaRPr lang="ru-RU" dirty="0" smtClean="0"/>
          </a:p>
          <a:p>
            <a:pPr marL="0" indent="0">
              <a:buNone/>
            </a:pPr>
            <a:r>
              <a:rPr lang="ru-RU" dirty="0" smtClean="0"/>
              <a:t>• </a:t>
            </a:r>
            <a:r>
              <a:rPr lang="ru-RU" dirty="0"/>
              <a:t>снижение издержек по поиску нового персонала; </a:t>
            </a:r>
            <a:endParaRPr lang="ru-RU" dirty="0" smtClean="0"/>
          </a:p>
          <a:p>
            <a:pPr marL="0" indent="0">
              <a:buNone/>
            </a:pPr>
            <a:r>
              <a:rPr lang="ru-RU" dirty="0" smtClean="0"/>
              <a:t>• </a:t>
            </a:r>
            <a:r>
              <a:rPr lang="ru-RU" dirty="0"/>
              <a:t>снижение количества увольнений сотрудников, проходящих испытательный срок как по инициативе администрации, так и по собственному желанию; </a:t>
            </a:r>
            <a:endParaRPr lang="ru-RU" dirty="0" smtClean="0"/>
          </a:p>
          <a:p>
            <a:pPr marL="0" indent="0">
              <a:buNone/>
            </a:pPr>
            <a:r>
              <a:rPr lang="ru-RU" dirty="0" smtClean="0"/>
              <a:t>• </a:t>
            </a:r>
            <a:r>
              <a:rPr lang="ru-RU" dirty="0"/>
              <a:t>формирование кадрового резерва (наставничество — это возможность для опытного сотрудника приобрести опыт руководства); </a:t>
            </a:r>
            <a:endParaRPr lang="ru-RU" dirty="0" smtClean="0"/>
          </a:p>
          <a:p>
            <a:pPr marL="0" indent="0">
              <a:buNone/>
            </a:pPr>
            <a:r>
              <a:rPr lang="ru-RU" dirty="0" smtClean="0"/>
              <a:t>• </a:t>
            </a:r>
            <a:r>
              <a:rPr lang="ru-RU" dirty="0"/>
              <a:t>сокращение времени выхода на точку рентабельности для новых сотрудников.</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51</a:t>
            </a:fld>
            <a:endParaRPr lang="ru-RU"/>
          </a:p>
        </p:txBody>
      </p:sp>
    </p:spTree>
    <p:extLst>
      <p:ext uri="{BB962C8B-B14F-4D97-AF65-F5344CB8AC3E}">
        <p14:creationId xmlns:p14="http://schemas.microsoft.com/office/powerpoint/2010/main" val="172022503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fontScale="90000"/>
          </a:bodyPr>
          <a:lstStyle/>
          <a:p>
            <a:r>
              <a:rPr lang="ru-RU" sz="3600" dirty="0"/>
              <a:t>Программа адаптации </a:t>
            </a:r>
          </a:p>
        </p:txBody>
      </p:sp>
      <p:sp>
        <p:nvSpPr>
          <p:cNvPr id="3" name="Объект 2"/>
          <p:cNvSpPr>
            <a:spLocks noGrp="1"/>
          </p:cNvSpPr>
          <p:nvPr>
            <p:ph idx="1"/>
          </p:nvPr>
        </p:nvSpPr>
        <p:spPr>
          <a:xfrm>
            <a:off x="457200" y="1052736"/>
            <a:ext cx="8229600" cy="5073427"/>
          </a:xfrm>
        </p:spPr>
        <p:txBody>
          <a:bodyPr>
            <a:noAutofit/>
          </a:bodyPr>
          <a:lstStyle/>
          <a:p>
            <a:pPr marL="0" indent="0">
              <a:buNone/>
            </a:pPr>
            <a:r>
              <a:rPr lang="ru-RU" sz="1600" dirty="0" smtClean="0"/>
              <a:t>- набор </a:t>
            </a:r>
            <a:r>
              <a:rPr lang="ru-RU" sz="1600" dirty="0"/>
              <a:t>конкретных действий, которые нужно произвести сотруднику, ответственному за адаптацию, с новым работником. </a:t>
            </a:r>
            <a:endParaRPr lang="ru-RU" sz="1600" dirty="0" smtClean="0"/>
          </a:p>
          <a:p>
            <a:pPr marL="0" indent="269875">
              <a:buNone/>
            </a:pPr>
            <a:r>
              <a:rPr lang="ru-RU" sz="1600" b="1" i="1" dirty="0" smtClean="0"/>
              <a:t>Общая </a:t>
            </a:r>
            <a:r>
              <a:rPr lang="ru-RU" sz="1600" b="1" i="1" dirty="0"/>
              <a:t>программа адаптации </a:t>
            </a:r>
            <a:r>
              <a:rPr lang="ru-RU" sz="1600" dirty="0"/>
              <a:t>нацелена на вхождение нового работника в организацию в целом. В </a:t>
            </a:r>
            <a:r>
              <a:rPr lang="ru-RU" sz="1600" dirty="0" smtClean="0"/>
              <a:t>ней затрагиваться вопросы</a:t>
            </a:r>
            <a:r>
              <a:rPr lang="ru-RU" sz="1600" dirty="0"/>
              <a:t>: </a:t>
            </a:r>
            <a:endParaRPr lang="ru-RU" sz="1600" dirty="0" smtClean="0"/>
          </a:p>
          <a:p>
            <a:pPr marL="0" indent="269875">
              <a:buNone/>
            </a:pPr>
            <a:r>
              <a:rPr lang="ru-RU" sz="1600" dirty="0" smtClean="0"/>
              <a:t>1. Общее </a:t>
            </a:r>
            <a:r>
              <a:rPr lang="ru-RU" sz="1600" dirty="0"/>
              <a:t>представление о </a:t>
            </a:r>
            <a:r>
              <a:rPr lang="ru-RU" sz="1600" dirty="0" smtClean="0"/>
              <a:t>компании. </a:t>
            </a:r>
          </a:p>
          <a:p>
            <a:pPr marL="0" indent="269875">
              <a:buNone/>
            </a:pPr>
            <a:r>
              <a:rPr lang="ru-RU" sz="1600" dirty="0" smtClean="0"/>
              <a:t>2</a:t>
            </a:r>
            <a:r>
              <a:rPr lang="ru-RU" sz="1600" dirty="0"/>
              <a:t>. Политика </a:t>
            </a:r>
            <a:r>
              <a:rPr lang="ru-RU" sz="1600" dirty="0" smtClean="0"/>
              <a:t>организации. </a:t>
            </a:r>
          </a:p>
          <a:p>
            <a:pPr marL="0" indent="269875">
              <a:buNone/>
            </a:pPr>
            <a:r>
              <a:rPr lang="ru-RU" sz="1600" dirty="0" smtClean="0"/>
              <a:t>3</a:t>
            </a:r>
            <a:r>
              <a:rPr lang="ru-RU" sz="1600" dirty="0"/>
              <a:t>. Оплата </a:t>
            </a:r>
            <a:r>
              <a:rPr lang="ru-RU" sz="1600" dirty="0" smtClean="0"/>
              <a:t>труда. </a:t>
            </a:r>
          </a:p>
          <a:p>
            <a:pPr marL="0" indent="269875">
              <a:buNone/>
            </a:pPr>
            <a:r>
              <a:rPr lang="ru-RU" sz="1600" dirty="0" smtClean="0"/>
              <a:t>4</a:t>
            </a:r>
            <a:r>
              <a:rPr lang="ru-RU" sz="1600" dirty="0"/>
              <a:t>. Дополнительные </a:t>
            </a:r>
            <a:r>
              <a:rPr lang="ru-RU" sz="1600" dirty="0" smtClean="0"/>
              <a:t>льготы. </a:t>
            </a:r>
          </a:p>
          <a:p>
            <a:pPr marL="0" indent="269875">
              <a:buNone/>
            </a:pPr>
            <a:r>
              <a:rPr lang="ru-RU" sz="1600" dirty="0" smtClean="0"/>
              <a:t>5</a:t>
            </a:r>
            <a:r>
              <a:rPr lang="ru-RU" sz="1600" dirty="0"/>
              <a:t>. Охрана труда и соблюдение техники </a:t>
            </a:r>
            <a:r>
              <a:rPr lang="ru-RU" sz="1600" dirty="0" smtClean="0"/>
              <a:t>безопасности. </a:t>
            </a:r>
          </a:p>
          <a:p>
            <a:pPr marL="0" indent="269875">
              <a:buNone/>
            </a:pPr>
            <a:r>
              <a:rPr lang="ru-RU" sz="1600" dirty="0" smtClean="0"/>
              <a:t>6</a:t>
            </a:r>
            <a:r>
              <a:rPr lang="ru-RU" sz="1600" dirty="0"/>
              <a:t>. Работник и его отношения с </a:t>
            </a:r>
            <a:r>
              <a:rPr lang="ru-RU" sz="1600" dirty="0" smtClean="0"/>
              <a:t>профсоюзом. </a:t>
            </a:r>
          </a:p>
          <a:p>
            <a:pPr marL="0" indent="269875">
              <a:buNone/>
            </a:pPr>
            <a:r>
              <a:rPr lang="ru-RU" sz="1600" dirty="0" smtClean="0"/>
              <a:t>7</a:t>
            </a:r>
            <a:r>
              <a:rPr lang="ru-RU" sz="1600" dirty="0"/>
              <a:t>. Служба </a:t>
            </a:r>
            <a:r>
              <a:rPr lang="ru-RU" sz="1600" dirty="0" smtClean="0"/>
              <a:t>быта. </a:t>
            </a:r>
          </a:p>
          <a:p>
            <a:pPr marL="0" indent="269875">
              <a:buNone/>
            </a:pPr>
            <a:r>
              <a:rPr lang="ru-RU" sz="1600" dirty="0" smtClean="0"/>
              <a:t>8</a:t>
            </a:r>
            <a:r>
              <a:rPr lang="ru-RU" sz="1600" dirty="0"/>
              <a:t>. Экономические </a:t>
            </a:r>
            <a:r>
              <a:rPr lang="ru-RU" sz="1600" dirty="0" smtClean="0"/>
              <a:t>факторы. </a:t>
            </a:r>
          </a:p>
          <a:p>
            <a:pPr marL="0" indent="269875">
              <a:buNone/>
            </a:pPr>
            <a:r>
              <a:rPr lang="ru-RU" sz="1600" dirty="0" smtClean="0"/>
              <a:t>Затем </a:t>
            </a:r>
            <a:r>
              <a:rPr lang="ru-RU" sz="1600" dirty="0"/>
              <a:t>может быть проведена </a:t>
            </a:r>
            <a:r>
              <a:rPr lang="ru-RU" sz="1600" b="1" i="1" dirty="0"/>
              <a:t>специальная программа адаптации</a:t>
            </a:r>
            <a:r>
              <a:rPr lang="ru-RU" sz="1600" dirty="0"/>
              <a:t>, осуществляемая </a:t>
            </a:r>
            <a:r>
              <a:rPr lang="ru-RU" sz="1600" dirty="0" smtClean="0"/>
              <a:t>в </a:t>
            </a:r>
            <a:r>
              <a:rPr lang="ru-RU" sz="1600" dirty="0"/>
              <a:t>формах бесед с сотрудниками того подразделения, в которое пришел новичок, </a:t>
            </a:r>
            <a:r>
              <a:rPr lang="ru-RU" sz="1600" dirty="0" smtClean="0"/>
              <a:t>и </a:t>
            </a:r>
            <a:r>
              <a:rPr lang="ru-RU" sz="1600" dirty="0"/>
              <a:t>собеседований с </a:t>
            </a:r>
            <a:r>
              <a:rPr lang="ru-RU" sz="1600" dirty="0" smtClean="0"/>
              <a:t>руководителем. В ней затрагиваются </a:t>
            </a:r>
            <a:r>
              <a:rPr lang="ru-RU" sz="1600" dirty="0"/>
              <a:t>следующие вопросы: </a:t>
            </a:r>
            <a:endParaRPr lang="ru-RU" sz="1600" dirty="0" smtClean="0"/>
          </a:p>
          <a:p>
            <a:pPr marL="0" indent="269875">
              <a:buNone/>
            </a:pPr>
            <a:r>
              <a:rPr lang="ru-RU" sz="1600" dirty="0" smtClean="0"/>
              <a:t>1. Функции подразделения. </a:t>
            </a:r>
          </a:p>
          <a:p>
            <a:pPr marL="0" indent="269875">
              <a:buNone/>
            </a:pPr>
            <a:r>
              <a:rPr lang="ru-RU" sz="1600" dirty="0" smtClean="0"/>
              <a:t>2</a:t>
            </a:r>
            <a:r>
              <a:rPr lang="ru-RU" sz="1600" dirty="0"/>
              <a:t>. Рабочие обязанности и </a:t>
            </a:r>
            <a:r>
              <a:rPr lang="ru-RU" sz="1600" dirty="0" smtClean="0"/>
              <a:t>ответственность. </a:t>
            </a:r>
          </a:p>
          <a:p>
            <a:pPr marL="0" indent="269875">
              <a:buNone/>
            </a:pPr>
            <a:r>
              <a:rPr lang="ru-RU" sz="1600" dirty="0" smtClean="0"/>
              <a:t>3</a:t>
            </a:r>
            <a:r>
              <a:rPr lang="ru-RU" sz="1600" dirty="0"/>
              <a:t>. Требуемая </a:t>
            </a:r>
            <a:r>
              <a:rPr lang="ru-RU" sz="1600" dirty="0" smtClean="0"/>
              <a:t>отчетность. </a:t>
            </a:r>
          </a:p>
          <a:p>
            <a:pPr marL="0" indent="269875">
              <a:buNone/>
            </a:pPr>
            <a:r>
              <a:rPr lang="ru-RU" sz="1600" dirty="0" smtClean="0"/>
              <a:t>4</a:t>
            </a:r>
            <a:r>
              <a:rPr lang="ru-RU" sz="1600" dirty="0"/>
              <a:t>. Процедуры, правила, </a:t>
            </a:r>
            <a:r>
              <a:rPr lang="ru-RU" sz="1600" dirty="0" smtClean="0"/>
              <a:t>предписания. </a:t>
            </a:r>
          </a:p>
          <a:p>
            <a:pPr marL="0" indent="269875">
              <a:buNone/>
            </a:pPr>
            <a:r>
              <a:rPr lang="ru-RU" sz="1600" dirty="0" smtClean="0"/>
              <a:t>5</a:t>
            </a:r>
            <a:r>
              <a:rPr lang="ru-RU" sz="1600" dirty="0"/>
              <a:t>. Представление сотрудникам подразделения.</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52</a:t>
            </a:fld>
            <a:endParaRPr lang="ru-RU" dirty="0"/>
          </a:p>
        </p:txBody>
      </p:sp>
    </p:spTree>
    <p:extLst>
      <p:ext uri="{BB962C8B-B14F-4D97-AF65-F5344CB8AC3E}">
        <p14:creationId xmlns:p14="http://schemas.microsoft.com/office/powerpoint/2010/main" val="27987075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600" dirty="0"/>
              <a:t>Введение в должность </a:t>
            </a:r>
          </a:p>
        </p:txBody>
      </p:sp>
      <p:sp>
        <p:nvSpPr>
          <p:cNvPr id="3" name="Объект 2"/>
          <p:cNvSpPr>
            <a:spLocks noGrp="1"/>
          </p:cNvSpPr>
          <p:nvPr>
            <p:ph idx="1"/>
          </p:nvPr>
        </p:nvSpPr>
        <p:spPr>
          <a:xfrm>
            <a:off x="457200" y="1600200"/>
            <a:ext cx="8229600" cy="4853136"/>
          </a:xfrm>
        </p:spPr>
        <p:txBody>
          <a:bodyPr>
            <a:normAutofit fontScale="47500" lnSpcReduction="20000"/>
          </a:bodyPr>
          <a:lstStyle/>
          <a:p>
            <a:pPr marL="0" indent="269875">
              <a:buNone/>
            </a:pPr>
            <a:r>
              <a:rPr lang="ru-RU" sz="3800" dirty="0" smtClean="0"/>
              <a:t>- совокупность </a:t>
            </a:r>
            <a:r>
              <a:rPr lang="ru-RU" sz="3800" dirty="0"/>
              <a:t>мероприятий, проводимых администрацией организации по управлению профессиональной и организационной адаптацией сотрудника. </a:t>
            </a:r>
            <a:endParaRPr lang="ru-RU" sz="3800" dirty="0" smtClean="0"/>
          </a:p>
          <a:p>
            <a:pPr marL="0" indent="269875">
              <a:buNone/>
            </a:pPr>
            <a:r>
              <a:rPr lang="ru-RU" sz="3800" dirty="0" smtClean="0"/>
              <a:t>Программа </a:t>
            </a:r>
            <a:r>
              <a:rPr lang="ru-RU" sz="3800" dirty="0"/>
              <a:t>введения в должность преследует следующие цели: </a:t>
            </a:r>
            <a:endParaRPr lang="ru-RU" sz="3800" dirty="0" smtClean="0"/>
          </a:p>
          <a:p>
            <a:pPr marL="0" indent="269875">
              <a:buNone/>
            </a:pPr>
            <a:r>
              <a:rPr lang="ru-RU" sz="3800" dirty="0" smtClean="0"/>
              <a:t>• </a:t>
            </a:r>
            <a:r>
              <a:rPr lang="ru-RU" sz="3800" dirty="0"/>
              <a:t>предоставить новому сотруднику информацию, необходимую для скорейшей адаптации к новой </a:t>
            </a:r>
            <a:r>
              <a:rPr lang="ru-RU" sz="3800" dirty="0" smtClean="0"/>
              <a:t>работе; </a:t>
            </a:r>
          </a:p>
          <a:p>
            <a:pPr marL="0" indent="269875">
              <a:buNone/>
            </a:pPr>
            <a:r>
              <a:rPr lang="ru-RU" sz="3800" dirty="0" smtClean="0"/>
              <a:t>• </a:t>
            </a:r>
            <a:r>
              <a:rPr lang="ru-RU" sz="3800" dirty="0"/>
              <a:t>создание таких условий, при которых сотрудник захочет остаться работать в данной организации</a:t>
            </a:r>
            <a:r>
              <a:rPr lang="ru-RU" sz="3800" dirty="0" smtClean="0"/>
              <a:t>.</a:t>
            </a:r>
          </a:p>
          <a:p>
            <a:pPr marL="363538" indent="0">
              <a:buNone/>
            </a:pPr>
            <a:r>
              <a:rPr lang="ru-RU" dirty="0" smtClean="0"/>
              <a:t>Например, «</a:t>
            </a:r>
            <a:r>
              <a:rPr lang="ru-RU" dirty="0"/>
              <a:t>По окончанию введения в должность сотрудник будет знать:</a:t>
            </a:r>
          </a:p>
          <a:p>
            <a:pPr marL="363538" indent="0">
              <a:buNone/>
            </a:pPr>
            <a:r>
              <a:rPr lang="ru-RU" dirty="0"/>
              <a:t>1. О выплате зарплаты и пособий</a:t>
            </a:r>
          </a:p>
          <a:p>
            <a:pPr marL="363538" indent="0">
              <a:buNone/>
            </a:pPr>
            <a:r>
              <a:rPr lang="ru-RU" dirty="0"/>
              <a:t>2. О порядке действий в аварийной обстановке</a:t>
            </a:r>
          </a:p>
          <a:p>
            <a:pPr marL="363538" indent="0">
              <a:buNone/>
            </a:pPr>
            <a:r>
              <a:rPr lang="ru-RU" dirty="0"/>
              <a:t>3. О дисциплине и процедуре разрешения трудовых споров</a:t>
            </a:r>
          </a:p>
          <a:p>
            <a:pPr marL="363538" indent="0">
              <a:buNone/>
            </a:pPr>
            <a:r>
              <a:rPr lang="ru-RU" dirty="0"/>
              <a:t>4. О структуре компании</a:t>
            </a:r>
          </a:p>
          <a:p>
            <a:pPr marL="363538" indent="0">
              <a:buNone/>
            </a:pPr>
            <a:r>
              <a:rPr lang="ru-RU" dirty="0"/>
              <a:t>5. О системе обучения и повышения квалификации </a:t>
            </a:r>
            <a:r>
              <a:rPr lang="ru-RU" dirty="0" smtClean="0"/>
              <a:t>сотрудников данной </a:t>
            </a:r>
            <a:r>
              <a:rPr lang="ru-RU" dirty="0"/>
              <a:t>компании</a:t>
            </a:r>
          </a:p>
          <a:p>
            <a:pPr marL="363538" indent="0">
              <a:buNone/>
            </a:pPr>
            <a:r>
              <a:rPr lang="ru-RU" dirty="0"/>
              <a:t>6. О действиях, которые предпринимает компания для </a:t>
            </a:r>
            <a:r>
              <a:rPr lang="ru-RU" dirty="0" smtClean="0"/>
              <a:t>успешного введения </a:t>
            </a:r>
            <a:r>
              <a:rPr lang="ru-RU" dirty="0"/>
              <a:t>в должность каждого нового сотрудника.</a:t>
            </a:r>
          </a:p>
          <a:p>
            <a:pPr marL="363538" indent="0">
              <a:buNone/>
            </a:pPr>
            <a:r>
              <a:rPr lang="ru-RU" dirty="0"/>
              <a:t>7. О помощи, которую работник может получать от </a:t>
            </a:r>
            <a:r>
              <a:rPr lang="ru-RU"/>
              <a:t>коллег </a:t>
            </a:r>
            <a:r>
              <a:rPr lang="ru-RU" smtClean="0"/>
              <a:t>и руководства</a:t>
            </a:r>
            <a:r>
              <a:rPr lang="ru-RU" dirty="0"/>
              <a:t>.</a:t>
            </a:r>
          </a:p>
          <a:p>
            <a:pPr marL="363538" indent="0">
              <a:buNone/>
            </a:pPr>
            <a:r>
              <a:rPr lang="ru-RU" dirty="0"/>
              <a:t>8. О содержании рабочих функций</a:t>
            </a:r>
            <a:r>
              <a:rPr lang="ru-RU" dirty="0" smtClean="0"/>
              <a:t>».</a:t>
            </a:r>
          </a:p>
          <a:p>
            <a:pPr marL="0" indent="0">
              <a:buNone/>
            </a:pPr>
            <a:endParaRPr lang="ru-RU" dirty="0" smtClean="0"/>
          </a:p>
          <a:p>
            <a:pPr marL="0" indent="0">
              <a:buNone/>
            </a:pPr>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53</a:t>
            </a:fld>
            <a:endParaRPr lang="ru-RU"/>
          </a:p>
        </p:txBody>
      </p:sp>
    </p:spTree>
    <p:extLst>
      <p:ext uri="{BB962C8B-B14F-4D97-AF65-F5344CB8AC3E}">
        <p14:creationId xmlns:p14="http://schemas.microsoft.com/office/powerpoint/2010/main" val="92124045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Контрольные вопросы</a:t>
            </a:r>
          </a:p>
        </p:txBody>
      </p:sp>
      <p:sp>
        <p:nvSpPr>
          <p:cNvPr id="3" name="Объект 2"/>
          <p:cNvSpPr>
            <a:spLocks noGrp="1"/>
          </p:cNvSpPr>
          <p:nvPr>
            <p:ph idx="1"/>
          </p:nvPr>
        </p:nvSpPr>
        <p:spPr>
          <a:xfrm>
            <a:off x="457200" y="1600200"/>
            <a:ext cx="8229600" cy="4853136"/>
          </a:xfrm>
        </p:spPr>
        <p:txBody>
          <a:bodyPr>
            <a:normAutofit fontScale="62500" lnSpcReduction="20000"/>
          </a:bodyPr>
          <a:lstStyle/>
          <a:p>
            <a:pPr marL="269875" indent="-269875">
              <a:buNone/>
            </a:pPr>
            <a:r>
              <a:rPr lang="ru-RU" dirty="0" smtClean="0"/>
              <a:t>1. В </a:t>
            </a:r>
            <a:r>
              <a:rPr lang="ru-RU" dirty="0"/>
              <a:t>чем заключается роль кадрового планирования в системе управления персоналом? </a:t>
            </a:r>
            <a:endParaRPr lang="ru-RU" dirty="0" smtClean="0"/>
          </a:p>
          <a:p>
            <a:pPr marL="269875" indent="-269875">
              <a:buNone/>
            </a:pPr>
            <a:r>
              <a:rPr lang="ru-RU" dirty="0" smtClean="0"/>
              <a:t>2</a:t>
            </a:r>
            <a:r>
              <a:rPr lang="ru-RU" dirty="0"/>
              <a:t>. Опишите содержание процесса планирования? </a:t>
            </a:r>
            <a:endParaRPr lang="ru-RU" dirty="0" smtClean="0"/>
          </a:p>
          <a:p>
            <a:pPr marL="269875" indent="-269875">
              <a:buNone/>
            </a:pPr>
            <a:r>
              <a:rPr lang="ru-RU" dirty="0" smtClean="0"/>
              <a:t>3</a:t>
            </a:r>
            <a:r>
              <a:rPr lang="ru-RU" dirty="0"/>
              <a:t>. Какие показатели могут применяться в кадровом планировании? </a:t>
            </a:r>
            <a:endParaRPr lang="ru-RU" dirty="0" smtClean="0"/>
          </a:p>
          <a:p>
            <a:pPr marL="269875" indent="-269875">
              <a:buNone/>
            </a:pPr>
            <a:r>
              <a:rPr lang="ru-RU" dirty="0" smtClean="0"/>
              <a:t>4</a:t>
            </a:r>
            <a:r>
              <a:rPr lang="ru-RU" dirty="0"/>
              <a:t>. Почему оперативный план составляется на год? Приведите примеры оперативных планов в зависимости от вида. </a:t>
            </a:r>
            <a:endParaRPr lang="ru-RU" dirty="0" smtClean="0"/>
          </a:p>
          <a:p>
            <a:pPr marL="269875" indent="-269875">
              <a:buNone/>
            </a:pPr>
            <a:r>
              <a:rPr lang="ru-RU" dirty="0" smtClean="0"/>
              <a:t>5</a:t>
            </a:r>
            <a:r>
              <a:rPr lang="ru-RU" dirty="0"/>
              <a:t>. Что понимается под «маркетингом персонала», и какие функции он реализует? </a:t>
            </a:r>
            <a:endParaRPr lang="ru-RU" dirty="0" smtClean="0"/>
          </a:p>
          <a:p>
            <a:pPr marL="269875" indent="-269875">
              <a:buNone/>
            </a:pPr>
            <a:r>
              <a:rPr lang="ru-RU" dirty="0" smtClean="0"/>
              <a:t>6</a:t>
            </a:r>
            <a:r>
              <a:rPr lang="ru-RU" dirty="0"/>
              <a:t>. Каким образом может осуществляться наем персонала, какие этапы он включает? </a:t>
            </a:r>
            <a:endParaRPr lang="ru-RU" dirty="0" smtClean="0"/>
          </a:p>
          <a:p>
            <a:pPr marL="269875" indent="-269875">
              <a:buNone/>
            </a:pPr>
            <a:r>
              <a:rPr lang="ru-RU" dirty="0" smtClean="0"/>
              <a:t>7</a:t>
            </a:r>
            <a:r>
              <a:rPr lang="ru-RU" dirty="0"/>
              <a:t>. Какие методы привлечения являются наиболее эффективными? Приведите примеры. </a:t>
            </a:r>
            <a:endParaRPr lang="ru-RU" dirty="0" smtClean="0"/>
          </a:p>
          <a:p>
            <a:pPr marL="269875" indent="-269875">
              <a:buNone/>
            </a:pPr>
            <a:r>
              <a:rPr lang="ru-RU" dirty="0" smtClean="0"/>
              <a:t>8</a:t>
            </a:r>
            <a:r>
              <a:rPr lang="ru-RU" dirty="0"/>
              <a:t>. Что такое «социализация», «профориентация», «адаптация»? </a:t>
            </a:r>
            <a:endParaRPr lang="ru-RU" dirty="0" smtClean="0"/>
          </a:p>
          <a:p>
            <a:pPr marL="269875" indent="-269875">
              <a:buNone/>
            </a:pPr>
            <a:r>
              <a:rPr lang="ru-RU" dirty="0" smtClean="0"/>
              <a:t>9</a:t>
            </a:r>
            <a:r>
              <a:rPr lang="ru-RU" dirty="0"/>
              <a:t>. Каким образом осуществляется управление трудовой адаптацией на предприятии? </a:t>
            </a:r>
            <a:endParaRPr lang="ru-RU" dirty="0" smtClean="0"/>
          </a:p>
          <a:p>
            <a:pPr marL="269875" indent="-269875">
              <a:buNone/>
            </a:pPr>
            <a:r>
              <a:rPr lang="ru-RU" dirty="0" smtClean="0"/>
              <a:t>10.Какие </a:t>
            </a:r>
            <a:r>
              <a:rPr lang="ru-RU" dirty="0"/>
              <a:t>элементы должны входить в план адаптации молодого специалиста?</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54</a:t>
            </a:fld>
            <a:endParaRPr lang="ru-RU"/>
          </a:p>
        </p:txBody>
      </p:sp>
    </p:spTree>
    <p:extLst>
      <p:ext uri="{BB962C8B-B14F-4D97-AF65-F5344CB8AC3E}">
        <p14:creationId xmlns:p14="http://schemas.microsoft.com/office/powerpoint/2010/main" val="3403125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Стратегия организации </a:t>
            </a:r>
          </a:p>
        </p:txBody>
      </p:sp>
      <p:sp>
        <p:nvSpPr>
          <p:cNvPr id="3" name="Объект 2"/>
          <p:cNvSpPr>
            <a:spLocks noGrp="1"/>
          </p:cNvSpPr>
          <p:nvPr>
            <p:ph idx="1"/>
          </p:nvPr>
        </p:nvSpPr>
        <p:spPr/>
        <p:txBody>
          <a:bodyPr>
            <a:normAutofit fontScale="92500" lnSpcReduction="10000"/>
          </a:bodyPr>
          <a:lstStyle/>
          <a:p>
            <a:pPr marL="0" indent="0">
              <a:buNone/>
            </a:pPr>
            <a:r>
              <a:rPr lang="ru-RU" dirty="0" smtClean="0"/>
              <a:t>— </a:t>
            </a:r>
            <a:r>
              <a:rPr lang="ru-RU" dirty="0"/>
              <a:t>это план действий универсального характера, который определяет приоритеты деятельности организации, ресурсы, которые для этого необходимы, и последовательность шагов по достижению </a:t>
            </a:r>
            <a:r>
              <a:rPr lang="ru-RU" dirty="0" smtClean="0"/>
              <a:t>целей.</a:t>
            </a:r>
          </a:p>
          <a:p>
            <a:pPr marL="0" indent="0">
              <a:buNone/>
            </a:pPr>
            <a:r>
              <a:rPr lang="ru-RU" b="1" i="1" dirty="0"/>
              <a:t>Стратегия управления персоналом </a:t>
            </a:r>
            <a:r>
              <a:rPr lang="ru-RU" dirty="0"/>
              <a:t>— это план мероприятий по управлению персоналом с целью достижений целей компании, который является неотъемлемой частью общей стратегии управления компанией. </a:t>
            </a:r>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6</a:t>
            </a:fld>
            <a:endParaRPr lang="ru-RU"/>
          </a:p>
        </p:txBody>
      </p:sp>
    </p:spTree>
    <p:extLst>
      <p:ext uri="{BB962C8B-B14F-4D97-AF65-F5344CB8AC3E}">
        <p14:creationId xmlns:p14="http://schemas.microsoft.com/office/powerpoint/2010/main" val="2883927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229600" cy="1143000"/>
          </a:xfrm>
        </p:spPr>
        <p:txBody>
          <a:bodyPr>
            <a:normAutofit fontScale="90000"/>
          </a:bodyPr>
          <a:lstStyle/>
          <a:p>
            <a:r>
              <a:rPr lang="ru-RU" dirty="0" smtClean="0"/>
              <a:t>Стратегии организации </a:t>
            </a:r>
            <a:br>
              <a:rPr lang="ru-RU" dirty="0" smtClean="0"/>
            </a:br>
            <a:r>
              <a:rPr lang="ru-RU" sz="2700" dirty="0" smtClean="0"/>
              <a:t>(Дж</a:t>
            </a:r>
            <a:r>
              <a:rPr lang="ru-RU" sz="2700" dirty="0"/>
              <a:t>. </a:t>
            </a:r>
            <a:r>
              <a:rPr lang="ru-RU" sz="2700" dirty="0" err="1"/>
              <a:t>Иванцевич</a:t>
            </a:r>
            <a:r>
              <a:rPr lang="ru-RU" sz="2700" dirty="0"/>
              <a:t> и А. А. </a:t>
            </a:r>
            <a:r>
              <a:rPr lang="ru-RU" sz="2700" dirty="0" smtClean="0"/>
              <a:t>Лобанов)</a:t>
            </a:r>
            <a:endParaRPr lang="ru-RU" sz="2700" dirty="0"/>
          </a:p>
        </p:txBody>
      </p:sp>
      <p:graphicFrame>
        <p:nvGraphicFramePr>
          <p:cNvPr id="6" name="Объект 5"/>
          <p:cNvGraphicFramePr>
            <a:graphicFrameLocks noGrp="1"/>
          </p:cNvGraphicFramePr>
          <p:nvPr>
            <p:ph idx="1"/>
            <p:extLst>
              <p:ext uri="{D42A27DB-BD31-4B8C-83A1-F6EECF244321}">
                <p14:modId xmlns:p14="http://schemas.microsoft.com/office/powerpoint/2010/main" val="639885228"/>
              </p:ext>
            </p:extLst>
          </p:nvPr>
        </p:nvGraphicFramePr>
        <p:xfrm>
          <a:off x="467544" y="1412776"/>
          <a:ext cx="8229600" cy="4973320"/>
        </p:xfrm>
        <a:graphic>
          <a:graphicData uri="http://schemas.openxmlformats.org/drawingml/2006/table">
            <a:tbl>
              <a:tblPr firstRow="1" bandRow="1">
                <a:tableStyleId>{5C22544A-7EE6-4342-B048-85BDC9FD1C3A}</a:tableStyleId>
              </a:tblPr>
              <a:tblGrid>
                <a:gridCol w="370384"/>
                <a:gridCol w="1440160"/>
                <a:gridCol w="6419056"/>
              </a:tblGrid>
              <a:tr h="370840">
                <a:tc>
                  <a:txBody>
                    <a:bodyPr/>
                    <a:lstStyle/>
                    <a:p>
                      <a:pPr algn="ctr"/>
                      <a:r>
                        <a:rPr lang="ru-RU" sz="1600" dirty="0" smtClean="0"/>
                        <a:t>№</a:t>
                      </a:r>
                      <a:endParaRPr lang="ru-RU" sz="1600" dirty="0"/>
                    </a:p>
                  </a:txBody>
                  <a:tcPr/>
                </a:tc>
                <a:tc>
                  <a:txBody>
                    <a:bodyPr/>
                    <a:lstStyle/>
                    <a:p>
                      <a:pPr algn="ctr"/>
                      <a:r>
                        <a:rPr lang="ru-RU" sz="1600" dirty="0" smtClean="0"/>
                        <a:t>Тип</a:t>
                      </a:r>
                      <a:endParaRPr lang="ru-RU" sz="1600" dirty="0"/>
                    </a:p>
                  </a:txBody>
                  <a:tcPr/>
                </a:tc>
                <a:tc>
                  <a:txBody>
                    <a:bodyPr/>
                    <a:lstStyle/>
                    <a:p>
                      <a:pPr algn="ctr"/>
                      <a:r>
                        <a:rPr lang="ru-RU" sz="1600" dirty="0" smtClean="0"/>
                        <a:t>Характеристика стратегии</a:t>
                      </a:r>
                      <a:endParaRPr lang="ru-RU" sz="1600" dirty="0"/>
                    </a:p>
                  </a:txBody>
                  <a:tcPr/>
                </a:tc>
              </a:tr>
              <a:tr h="370840">
                <a:tc>
                  <a:txBody>
                    <a:bodyPr/>
                    <a:lstStyle/>
                    <a:p>
                      <a:r>
                        <a:rPr lang="ru-RU" sz="1600" dirty="0" smtClean="0"/>
                        <a:t>1</a:t>
                      </a:r>
                      <a:endParaRPr lang="ru-RU" sz="1600" dirty="0"/>
                    </a:p>
                  </a:txBody>
                  <a:tcPr/>
                </a:tc>
                <a:tc>
                  <a:txBody>
                    <a:bodyPr/>
                    <a:lstStyle/>
                    <a:p>
                      <a:r>
                        <a:rPr lang="ru-RU" sz="1600" dirty="0" smtClean="0"/>
                        <a:t>Предпринимательская</a:t>
                      </a:r>
                      <a:endParaRPr lang="ru-RU" sz="1600" dirty="0"/>
                    </a:p>
                  </a:txBody>
                  <a:tcPr/>
                </a:tc>
                <a:tc>
                  <a:txBody>
                    <a:bodyPr/>
                    <a:lstStyle/>
                    <a:p>
                      <a:r>
                        <a:rPr lang="ru-RU" sz="1600" dirty="0" smtClean="0"/>
                        <a:t>высокий уровень финансового риска, быстрота в принятии решений. В работу принимаются проекты с небольшим количеством действий, направленные на удовлетворение потребностей заказчика в ресурсах.</a:t>
                      </a:r>
                      <a:endParaRPr lang="ru-RU" sz="1600" dirty="0"/>
                    </a:p>
                  </a:txBody>
                  <a:tcPr/>
                </a:tc>
              </a:tr>
              <a:tr h="370840">
                <a:tc>
                  <a:txBody>
                    <a:bodyPr/>
                    <a:lstStyle/>
                    <a:p>
                      <a:r>
                        <a:rPr lang="ru-RU" sz="1600" dirty="0" smtClean="0"/>
                        <a:t>2</a:t>
                      </a:r>
                      <a:endParaRPr lang="ru-RU"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dirty="0" smtClean="0"/>
                        <a:t>Динамического роста</a:t>
                      </a:r>
                    </a:p>
                    <a:p>
                      <a:endParaRPr lang="ru-RU" sz="1600" dirty="0"/>
                    </a:p>
                  </a:txBody>
                  <a:tcPr/>
                </a:tc>
                <a:tc>
                  <a:txBody>
                    <a:bodyPr/>
                    <a:lstStyle/>
                    <a:p>
                      <a:r>
                        <a:rPr lang="ru-RU" sz="1600" dirty="0" smtClean="0"/>
                        <a:t>регулярная проверка текущих задач на соответствие и подготовка базы для выполнения будущих задач. Политика организации и любые мероприятия должны быть письменно закреплены</a:t>
                      </a:r>
                      <a:endParaRPr lang="ru-RU" sz="1600" dirty="0"/>
                    </a:p>
                  </a:txBody>
                  <a:tcPr/>
                </a:tc>
              </a:tr>
              <a:tr h="370840">
                <a:tc>
                  <a:txBody>
                    <a:bodyPr/>
                    <a:lstStyle/>
                    <a:p>
                      <a:r>
                        <a:rPr lang="ru-RU" sz="1600" dirty="0" smtClean="0"/>
                        <a:t>3</a:t>
                      </a:r>
                      <a:endParaRPr lang="ru-RU" sz="1600" dirty="0"/>
                    </a:p>
                  </a:txBody>
                  <a:tcPr/>
                </a:tc>
                <a:tc>
                  <a:txBody>
                    <a:bodyPr/>
                    <a:lstStyle/>
                    <a:p>
                      <a:r>
                        <a:rPr lang="ru-RU" sz="1600" dirty="0" smtClean="0"/>
                        <a:t>Прибыль-</a:t>
                      </a:r>
                      <a:r>
                        <a:rPr lang="ru-RU" sz="1600" dirty="0" err="1" smtClean="0"/>
                        <a:t>ности</a:t>
                      </a:r>
                      <a:endParaRPr lang="ru-RU" sz="1600" dirty="0"/>
                    </a:p>
                  </a:txBody>
                  <a:tcPr/>
                </a:tc>
                <a:tc>
                  <a:txBody>
                    <a:bodyPr/>
                    <a:lstStyle/>
                    <a:p>
                      <a:r>
                        <a:rPr lang="ru-RU" sz="1600" dirty="0" smtClean="0"/>
                        <a:t>сохранение существующего уровня прибыли. Прилагаются минимальные усилия, которые не повлекут за собой увеличение расходных статей производства,</a:t>
                      </a:r>
                      <a:r>
                        <a:rPr lang="ru-RU" sz="1600" baseline="0" dirty="0" smtClean="0"/>
                        <a:t> </a:t>
                      </a:r>
                      <a:r>
                        <a:rPr lang="ru-RU" sz="1600" dirty="0" smtClean="0"/>
                        <a:t>действует хорошо развитая управленческая система</a:t>
                      </a:r>
                      <a:endParaRPr lang="ru-RU" sz="1600" dirty="0"/>
                    </a:p>
                  </a:txBody>
                  <a:tcPr/>
                </a:tc>
              </a:tr>
              <a:tr h="370840">
                <a:tc>
                  <a:txBody>
                    <a:bodyPr/>
                    <a:lstStyle/>
                    <a:p>
                      <a:r>
                        <a:rPr lang="ru-RU" sz="1600" dirty="0" smtClean="0"/>
                        <a:t>4</a:t>
                      </a:r>
                      <a:endParaRPr lang="ru-RU" sz="1600" dirty="0"/>
                    </a:p>
                  </a:txBody>
                  <a:tcPr/>
                </a:tc>
                <a:tc>
                  <a:txBody>
                    <a:bodyPr/>
                    <a:lstStyle/>
                    <a:p>
                      <a:r>
                        <a:rPr lang="ru-RU" sz="1600" dirty="0" err="1" smtClean="0"/>
                        <a:t>Ликвидаци-онная</a:t>
                      </a:r>
                      <a:r>
                        <a:rPr lang="ru-RU" sz="1600" dirty="0" smtClean="0"/>
                        <a:t> </a:t>
                      </a:r>
                      <a:endParaRPr lang="ru-RU" sz="1600" dirty="0"/>
                    </a:p>
                  </a:txBody>
                  <a:tcPr/>
                </a:tc>
                <a:tc>
                  <a:txBody>
                    <a:bodyPr/>
                    <a:lstStyle/>
                    <a:p>
                      <a:r>
                        <a:rPr lang="ru-RU" sz="1600" dirty="0" smtClean="0"/>
                        <a:t>делаются попытки удержать предприятие от падения, так как ожидается дальнейшее сокращение прибыли, происходит реализация активов предприятия, предпринимаются меры по избеганию убытков</a:t>
                      </a:r>
                      <a:endParaRPr lang="ru-RU" sz="1600" dirty="0"/>
                    </a:p>
                  </a:txBody>
                  <a:tcPr/>
                </a:tc>
              </a:tr>
              <a:tr h="370840">
                <a:tc>
                  <a:txBody>
                    <a:bodyPr/>
                    <a:lstStyle/>
                    <a:p>
                      <a:r>
                        <a:rPr lang="ru-RU" sz="1600" dirty="0" smtClean="0"/>
                        <a:t>5</a:t>
                      </a:r>
                      <a:endParaRPr lang="ru-RU" sz="1600" dirty="0"/>
                    </a:p>
                  </a:txBody>
                  <a:tcPr/>
                </a:tc>
                <a:tc>
                  <a:txBody>
                    <a:bodyPr/>
                    <a:lstStyle/>
                    <a:p>
                      <a:r>
                        <a:rPr lang="ru-RU" sz="1600" dirty="0" smtClean="0"/>
                        <a:t>Круговорота</a:t>
                      </a:r>
                      <a:endParaRPr lang="ru-RU" sz="1600" dirty="0"/>
                    </a:p>
                  </a:txBody>
                  <a:tcPr/>
                </a:tc>
                <a:tc>
                  <a:txBody>
                    <a:bodyPr/>
                    <a:lstStyle/>
                    <a:p>
                      <a:r>
                        <a:rPr lang="ru-RU" sz="1600" dirty="0" smtClean="0"/>
                        <a:t>главной целью компании является ее сохранение. Руководство сокращает персонал и пытается снизить расходы для того чтобы выжить в ближайшее время и обрести стабильность на длительное время. </a:t>
                      </a:r>
                      <a:endParaRPr lang="ru-RU" sz="1600" dirty="0"/>
                    </a:p>
                  </a:txBody>
                  <a:tcPr/>
                </a:tc>
              </a:tr>
            </a:tbl>
          </a:graphicData>
        </a:graphic>
      </p:graphicFrame>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B19B0651-EE4F-4900-A07F-96A6BFA9D0F0}" type="slidenum">
              <a:rPr lang="ru-RU" smtClean="0"/>
              <a:t>7</a:t>
            </a:fld>
            <a:endParaRPr lang="ru-RU" dirty="0"/>
          </a:p>
        </p:txBody>
      </p:sp>
    </p:spTree>
    <p:extLst>
      <p:ext uri="{BB962C8B-B14F-4D97-AF65-F5344CB8AC3E}">
        <p14:creationId xmlns:p14="http://schemas.microsoft.com/office/powerpoint/2010/main" val="2597634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dirty="0"/>
              <a:t>Кадровые мероприятия, реализуемые в </a:t>
            </a:r>
            <a:r>
              <a:rPr lang="ru-RU" sz="3200" dirty="0" smtClean="0"/>
              <a:t>двух типах </a:t>
            </a:r>
            <a:r>
              <a:rPr lang="ru-RU" sz="3200" dirty="0"/>
              <a:t>кадровой политики</a:t>
            </a:r>
          </a:p>
        </p:txBody>
      </p:sp>
      <p:graphicFrame>
        <p:nvGraphicFramePr>
          <p:cNvPr id="6" name="Объект 5"/>
          <p:cNvGraphicFramePr>
            <a:graphicFrameLocks noGrp="1"/>
          </p:cNvGraphicFramePr>
          <p:nvPr>
            <p:ph idx="1"/>
            <p:extLst>
              <p:ext uri="{D42A27DB-BD31-4B8C-83A1-F6EECF244321}">
                <p14:modId xmlns:p14="http://schemas.microsoft.com/office/powerpoint/2010/main" val="2557436681"/>
              </p:ext>
            </p:extLst>
          </p:nvPr>
        </p:nvGraphicFramePr>
        <p:xfrm>
          <a:off x="457200" y="1600200"/>
          <a:ext cx="8229600" cy="4409440"/>
        </p:xfrm>
        <a:graphic>
          <a:graphicData uri="http://schemas.openxmlformats.org/drawingml/2006/table">
            <a:tbl>
              <a:tblPr firstRow="1" bandRow="1">
                <a:tableStyleId>{5C22544A-7EE6-4342-B048-85BDC9FD1C3A}</a:tableStyleId>
              </a:tblPr>
              <a:tblGrid>
                <a:gridCol w="946448"/>
                <a:gridCol w="2160240"/>
                <a:gridCol w="2664296"/>
                <a:gridCol w="2458616"/>
              </a:tblGrid>
              <a:tr h="370840">
                <a:tc rowSpan="2">
                  <a:txBody>
                    <a:bodyPr/>
                    <a:lstStyle/>
                    <a:p>
                      <a:pPr algn="ctr"/>
                      <a:r>
                        <a:rPr lang="ru-RU" sz="1300" dirty="0" smtClean="0"/>
                        <a:t>Тип</a:t>
                      </a:r>
                    </a:p>
                    <a:p>
                      <a:pPr algn="ctr"/>
                      <a:r>
                        <a:rPr lang="ru-RU" sz="1300" dirty="0" smtClean="0"/>
                        <a:t>стратегии</a:t>
                      </a:r>
                    </a:p>
                    <a:p>
                      <a:pPr algn="ctr"/>
                      <a:r>
                        <a:rPr lang="ru-RU" sz="1300" dirty="0" smtClean="0"/>
                        <a:t>организации</a:t>
                      </a:r>
                      <a:endParaRPr lang="ru-RU" sz="1300" dirty="0"/>
                    </a:p>
                  </a:txBody>
                  <a:tcPr/>
                </a:tc>
                <a:tc gridSpan="3">
                  <a:txBody>
                    <a:bodyPr/>
                    <a:lstStyle/>
                    <a:p>
                      <a:pPr algn="ctr"/>
                      <a:r>
                        <a:rPr lang="ru-RU" sz="1300" dirty="0" smtClean="0"/>
                        <a:t>Уровень планирования</a:t>
                      </a:r>
                    </a:p>
                  </a:txBody>
                  <a:tcPr/>
                </a:tc>
                <a:tc hMerge="1">
                  <a:txBody>
                    <a:bodyPr/>
                    <a:lstStyle/>
                    <a:p>
                      <a:endParaRPr lang="ru-RU"/>
                    </a:p>
                  </a:txBody>
                  <a:tcPr/>
                </a:tc>
                <a:tc hMerge="1">
                  <a:txBody>
                    <a:bodyPr/>
                    <a:lstStyle/>
                    <a:p>
                      <a:endParaRPr lang="ru-RU"/>
                    </a:p>
                  </a:txBody>
                  <a:tcPr/>
                </a:tc>
              </a:tr>
              <a:tr h="370840">
                <a:tc vMerge="1">
                  <a:txBody>
                    <a:bodyPr/>
                    <a:lstStyle/>
                    <a:p>
                      <a:endParaRPr lang="ru-RU" dirty="0"/>
                    </a:p>
                  </a:txBody>
                  <a:tcPr/>
                </a:tc>
                <a:tc>
                  <a:txBody>
                    <a:bodyPr/>
                    <a:lstStyle/>
                    <a:p>
                      <a:pPr algn="ctr"/>
                      <a:r>
                        <a:rPr lang="ru-RU" sz="1300" dirty="0" smtClean="0"/>
                        <a:t>долгосрочный</a:t>
                      </a:r>
                    </a:p>
                    <a:p>
                      <a:pPr algn="ctr"/>
                      <a:r>
                        <a:rPr lang="ru-RU" sz="1300" dirty="0" smtClean="0"/>
                        <a:t>(стратегический)</a:t>
                      </a:r>
                    </a:p>
                  </a:txBody>
                  <a:tcPr/>
                </a:tc>
                <a:tc>
                  <a:txBody>
                    <a:bodyPr/>
                    <a:lstStyle/>
                    <a:p>
                      <a:pPr algn="ctr"/>
                      <a:r>
                        <a:rPr lang="ru-RU" sz="1300" dirty="0" smtClean="0"/>
                        <a:t>среднесрочный</a:t>
                      </a:r>
                    </a:p>
                    <a:p>
                      <a:pPr algn="ctr"/>
                      <a:r>
                        <a:rPr lang="ru-RU" sz="1300" dirty="0" smtClean="0"/>
                        <a:t>(управленческий)</a:t>
                      </a:r>
                    </a:p>
                  </a:txBody>
                  <a:tcPr/>
                </a:tc>
                <a:tc>
                  <a:txBody>
                    <a:bodyPr/>
                    <a:lstStyle/>
                    <a:p>
                      <a:pPr algn="ctr"/>
                      <a:r>
                        <a:rPr lang="ru-RU" sz="1300" dirty="0" smtClean="0"/>
                        <a:t>краткосрочный</a:t>
                      </a:r>
                    </a:p>
                    <a:p>
                      <a:pPr algn="ctr"/>
                      <a:r>
                        <a:rPr lang="ru-RU" sz="1300" dirty="0" smtClean="0"/>
                        <a:t>(оперативный)</a:t>
                      </a:r>
                    </a:p>
                  </a:txBody>
                  <a:tcPr/>
                </a:tc>
              </a:tr>
              <a:tr h="370840">
                <a:tc gridSpan="4">
                  <a:txBody>
                    <a:bodyPr/>
                    <a:lstStyle/>
                    <a:p>
                      <a:pPr algn="ctr"/>
                      <a:r>
                        <a:rPr lang="ru-RU" sz="1300" b="1" dirty="0" smtClean="0">
                          <a:solidFill>
                            <a:srgbClr val="FF0000"/>
                          </a:solidFill>
                        </a:rPr>
                        <a:t>Открытая кадровая политика </a:t>
                      </a:r>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70840">
                <a:tc>
                  <a:txBody>
                    <a:bodyPr/>
                    <a:lstStyle/>
                    <a:p>
                      <a:r>
                        <a:rPr lang="ru-RU" sz="1300" dirty="0" smtClean="0"/>
                        <a:t>Предпринимательская</a:t>
                      </a:r>
                    </a:p>
                  </a:txBody>
                  <a:tcPr/>
                </a:tc>
                <a:tc>
                  <a:txBody>
                    <a:bodyPr/>
                    <a:lstStyle/>
                    <a:p>
                      <a:r>
                        <a:rPr lang="ru-RU" sz="1300" dirty="0" smtClean="0"/>
                        <a:t>Привлечение молодых</a:t>
                      </a:r>
                    </a:p>
                    <a:p>
                      <a:r>
                        <a:rPr lang="ru-RU" sz="1300" dirty="0" smtClean="0"/>
                        <a:t>перспективных профессионалов.</a:t>
                      </a:r>
                    </a:p>
                    <a:p>
                      <a:r>
                        <a:rPr lang="ru-RU" sz="1300" dirty="0" smtClean="0"/>
                        <a:t>Активная политика</a:t>
                      </a:r>
                    </a:p>
                    <a:p>
                      <a:r>
                        <a:rPr lang="ru-RU" sz="1300" dirty="0" smtClean="0"/>
                        <a:t>информирования о фирме. Формирование требований к кандидатам</a:t>
                      </a:r>
                    </a:p>
                  </a:txBody>
                  <a:tcPr/>
                </a:tc>
                <a:tc>
                  <a:txBody>
                    <a:bodyPr/>
                    <a:lstStyle/>
                    <a:p>
                      <a:r>
                        <a:rPr lang="ru-RU" sz="1300" dirty="0" smtClean="0"/>
                        <a:t>Поиск перспективных людей и проектов, создание банка</a:t>
                      </a:r>
                    </a:p>
                    <a:p>
                      <a:r>
                        <a:rPr lang="ru-RU" sz="1300" dirty="0" smtClean="0"/>
                        <a:t>кандидатов на работу в организацию, проведение конкурсов, выдача грантов. Установление контактов</a:t>
                      </a:r>
                    </a:p>
                    <a:p>
                      <a:r>
                        <a:rPr lang="ru-RU" sz="1300" dirty="0" smtClean="0"/>
                        <a:t>с кадровыми агентствами</a:t>
                      </a:r>
                    </a:p>
                  </a:txBody>
                  <a:tcPr/>
                </a:tc>
                <a:tc>
                  <a:txBody>
                    <a:bodyPr/>
                    <a:lstStyle/>
                    <a:p>
                      <a:r>
                        <a:rPr lang="ru-RU" sz="1300" dirty="0" smtClean="0"/>
                        <a:t>Отбор менеджеров и</a:t>
                      </a:r>
                    </a:p>
                    <a:p>
                      <a:r>
                        <a:rPr lang="ru-RU" sz="1300" dirty="0" smtClean="0"/>
                        <a:t>специалистов под проекты </a:t>
                      </a:r>
                    </a:p>
                  </a:txBody>
                  <a:tcPr/>
                </a:tc>
              </a:tr>
              <a:tr h="370840">
                <a:tc>
                  <a:txBody>
                    <a:bodyPr/>
                    <a:lstStyle/>
                    <a:p>
                      <a:r>
                        <a:rPr lang="ru-RU" sz="1300" dirty="0" smtClean="0"/>
                        <a:t>Динамического роста</a:t>
                      </a:r>
                    </a:p>
                  </a:txBody>
                  <a:tcPr/>
                </a:tc>
                <a:tc>
                  <a:txBody>
                    <a:bodyPr/>
                    <a:lstStyle/>
                    <a:p>
                      <a:r>
                        <a:rPr lang="ru-RU" sz="1300" dirty="0" smtClean="0"/>
                        <a:t>Активная политика</a:t>
                      </a:r>
                    </a:p>
                    <a:p>
                      <a:r>
                        <a:rPr lang="ru-RU" sz="1300" dirty="0" smtClean="0"/>
                        <a:t>Привлечения профессионалов</a:t>
                      </a:r>
                    </a:p>
                  </a:txBody>
                  <a:tcPr/>
                </a:tc>
                <a:tc>
                  <a:txBody>
                    <a:bodyPr/>
                    <a:lstStyle/>
                    <a:p>
                      <a:r>
                        <a:rPr lang="ru-RU" sz="1300" dirty="0" smtClean="0"/>
                        <a:t>Разработка принципов и процедур оценки кандидатов и работы.</a:t>
                      </a:r>
                    </a:p>
                    <a:p>
                      <a:r>
                        <a:rPr lang="ru-RU" sz="1300" dirty="0" smtClean="0"/>
                        <a:t>Обучение управленцев – формирование горизонтальных и</a:t>
                      </a:r>
                    </a:p>
                    <a:p>
                      <a:r>
                        <a:rPr lang="ru-RU" sz="1300" dirty="0" smtClean="0"/>
                        <a:t>Вертикальных управленческих</a:t>
                      </a:r>
                    </a:p>
                    <a:p>
                      <a:r>
                        <a:rPr lang="ru-RU" sz="1300" dirty="0" smtClean="0"/>
                        <a:t>команд. Планирование трудовых ресурсов</a:t>
                      </a:r>
                    </a:p>
                  </a:txBody>
                  <a:tcPr/>
                </a:tc>
                <a:tc>
                  <a:txBody>
                    <a:bodyPr/>
                    <a:lstStyle/>
                    <a:p>
                      <a:r>
                        <a:rPr lang="ru-RU" sz="1300" dirty="0" smtClean="0"/>
                        <a:t>Разработка штатного расписания. Создание должностных инструкций. Описание политики фирмы в документах и правилах.</a:t>
                      </a:r>
                    </a:p>
                    <a:p>
                      <a:r>
                        <a:rPr lang="ru-RU" sz="1300" dirty="0" smtClean="0"/>
                        <a:t>Набор персонала под конкретные виды работ. Адаптация персонала </a:t>
                      </a:r>
                      <a:endParaRPr lang="ru-RU" sz="1300" dirty="0"/>
                    </a:p>
                  </a:txBody>
                  <a:tcPr/>
                </a:tc>
              </a:tr>
            </a:tbl>
          </a:graphicData>
        </a:graphic>
      </p:graphicFrame>
      <p:sp>
        <p:nvSpPr>
          <p:cNvPr id="5" name="Номер слайда 4"/>
          <p:cNvSpPr>
            <a:spLocks noGrp="1"/>
          </p:cNvSpPr>
          <p:nvPr>
            <p:ph type="sldNum" sz="quarter" idx="12"/>
          </p:nvPr>
        </p:nvSpPr>
        <p:spPr/>
        <p:txBody>
          <a:bodyPr/>
          <a:lstStyle/>
          <a:p>
            <a:fld id="{B19B0651-EE4F-4900-A07F-96A6BFA9D0F0}" type="slidenum">
              <a:rPr lang="ru-RU" smtClean="0"/>
              <a:t>8</a:t>
            </a:fld>
            <a:endParaRPr lang="ru-RU"/>
          </a:p>
        </p:txBody>
      </p:sp>
    </p:spTree>
    <p:extLst>
      <p:ext uri="{BB962C8B-B14F-4D97-AF65-F5344CB8AC3E}">
        <p14:creationId xmlns:p14="http://schemas.microsoft.com/office/powerpoint/2010/main" val="3849876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60648"/>
            <a:ext cx="8229600" cy="868958"/>
          </a:xfrm>
        </p:spPr>
        <p:txBody>
          <a:bodyPr>
            <a:normAutofit/>
          </a:bodyPr>
          <a:lstStyle/>
          <a:p>
            <a:r>
              <a:rPr lang="ru-RU" sz="3200" dirty="0" smtClean="0"/>
              <a:t>(продолжение)</a:t>
            </a:r>
            <a:endParaRPr lang="ru-RU" sz="3200" dirty="0"/>
          </a:p>
        </p:txBody>
      </p:sp>
      <p:graphicFrame>
        <p:nvGraphicFramePr>
          <p:cNvPr id="6" name="Объект 5"/>
          <p:cNvGraphicFramePr>
            <a:graphicFrameLocks noGrp="1"/>
          </p:cNvGraphicFramePr>
          <p:nvPr>
            <p:ph idx="1"/>
            <p:extLst>
              <p:ext uri="{D42A27DB-BD31-4B8C-83A1-F6EECF244321}">
                <p14:modId xmlns:p14="http://schemas.microsoft.com/office/powerpoint/2010/main" val="1190760606"/>
              </p:ext>
            </p:extLst>
          </p:nvPr>
        </p:nvGraphicFramePr>
        <p:xfrm>
          <a:off x="395536" y="1124744"/>
          <a:ext cx="8229600" cy="4643120"/>
        </p:xfrm>
        <a:graphic>
          <a:graphicData uri="http://schemas.openxmlformats.org/drawingml/2006/table">
            <a:tbl>
              <a:tblPr firstRow="1" bandRow="1">
                <a:tableStyleId>{5C22544A-7EE6-4342-B048-85BDC9FD1C3A}</a:tableStyleId>
              </a:tblPr>
              <a:tblGrid>
                <a:gridCol w="1080120"/>
                <a:gridCol w="1656184"/>
                <a:gridCol w="2448272"/>
                <a:gridCol w="3045024"/>
              </a:tblGrid>
              <a:tr h="370840">
                <a:tc rowSpan="2">
                  <a:txBody>
                    <a:bodyPr/>
                    <a:lstStyle/>
                    <a:p>
                      <a:pPr algn="ctr"/>
                      <a:r>
                        <a:rPr lang="ru-RU" sz="1200" dirty="0" smtClean="0"/>
                        <a:t>Тип</a:t>
                      </a:r>
                    </a:p>
                    <a:p>
                      <a:pPr algn="ctr"/>
                      <a:r>
                        <a:rPr lang="ru-RU" sz="1200" dirty="0" smtClean="0"/>
                        <a:t>стратегии</a:t>
                      </a:r>
                    </a:p>
                    <a:p>
                      <a:pPr algn="ctr"/>
                      <a:r>
                        <a:rPr lang="ru-RU" sz="1200" dirty="0" smtClean="0"/>
                        <a:t>организации</a:t>
                      </a:r>
                      <a:endParaRPr lang="ru-RU" sz="1200" dirty="0"/>
                    </a:p>
                  </a:txBody>
                  <a:tcPr/>
                </a:tc>
                <a:tc gridSpan="3">
                  <a:txBody>
                    <a:bodyPr/>
                    <a:lstStyle/>
                    <a:p>
                      <a:pPr algn="ctr"/>
                      <a:r>
                        <a:rPr lang="ru-RU" sz="1200" dirty="0" smtClean="0"/>
                        <a:t>Уровень планирования</a:t>
                      </a:r>
                    </a:p>
                  </a:txBody>
                  <a:tcPr/>
                </a:tc>
                <a:tc hMerge="1">
                  <a:txBody>
                    <a:bodyPr/>
                    <a:lstStyle/>
                    <a:p>
                      <a:endParaRPr lang="ru-RU"/>
                    </a:p>
                  </a:txBody>
                  <a:tcPr/>
                </a:tc>
                <a:tc hMerge="1">
                  <a:txBody>
                    <a:bodyPr/>
                    <a:lstStyle/>
                    <a:p>
                      <a:endParaRPr lang="ru-RU"/>
                    </a:p>
                  </a:txBody>
                  <a:tcPr/>
                </a:tc>
              </a:tr>
              <a:tr h="370840">
                <a:tc vMerge="1">
                  <a:txBody>
                    <a:bodyPr/>
                    <a:lstStyle/>
                    <a:p>
                      <a:endParaRPr lang="ru-RU" dirty="0"/>
                    </a:p>
                  </a:txBody>
                  <a:tcPr/>
                </a:tc>
                <a:tc>
                  <a:txBody>
                    <a:bodyPr/>
                    <a:lstStyle/>
                    <a:p>
                      <a:pPr algn="ctr"/>
                      <a:r>
                        <a:rPr lang="ru-RU" sz="1200" dirty="0" smtClean="0"/>
                        <a:t>долгосрочный</a:t>
                      </a:r>
                    </a:p>
                    <a:p>
                      <a:pPr algn="ctr"/>
                      <a:r>
                        <a:rPr lang="ru-RU" sz="1200" dirty="0" smtClean="0"/>
                        <a:t>(стратегический)</a:t>
                      </a:r>
                    </a:p>
                  </a:txBody>
                  <a:tcPr/>
                </a:tc>
                <a:tc>
                  <a:txBody>
                    <a:bodyPr/>
                    <a:lstStyle/>
                    <a:p>
                      <a:pPr algn="ctr"/>
                      <a:r>
                        <a:rPr lang="ru-RU" sz="1200" dirty="0" smtClean="0"/>
                        <a:t>среднесрочный</a:t>
                      </a:r>
                    </a:p>
                    <a:p>
                      <a:pPr algn="ctr"/>
                      <a:r>
                        <a:rPr lang="ru-RU" sz="1200" dirty="0" smtClean="0"/>
                        <a:t>(управленческий)</a:t>
                      </a:r>
                    </a:p>
                  </a:txBody>
                  <a:tcPr/>
                </a:tc>
                <a:tc>
                  <a:txBody>
                    <a:bodyPr/>
                    <a:lstStyle/>
                    <a:p>
                      <a:pPr algn="ctr"/>
                      <a:r>
                        <a:rPr lang="ru-RU" sz="1200" dirty="0" smtClean="0"/>
                        <a:t>краткосрочный</a:t>
                      </a:r>
                    </a:p>
                    <a:p>
                      <a:pPr algn="ctr"/>
                      <a:r>
                        <a:rPr lang="ru-RU" sz="1200" dirty="0" smtClean="0"/>
                        <a:t>(оперативный)</a:t>
                      </a:r>
                    </a:p>
                  </a:txBody>
                  <a:tcPr/>
                </a:tc>
              </a:tr>
              <a:tr h="370840">
                <a:tc gridSpan="4">
                  <a:txBody>
                    <a:bodyPr/>
                    <a:lstStyle/>
                    <a:p>
                      <a:pPr algn="ctr"/>
                      <a:r>
                        <a:rPr lang="ru-RU" sz="1300" b="1" dirty="0" smtClean="0">
                          <a:solidFill>
                            <a:srgbClr val="FF0000"/>
                          </a:solidFill>
                        </a:rPr>
                        <a:t>Открытая кадровая политика </a:t>
                      </a:r>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70840">
                <a:tc>
                  <a:txBody>
                    <a:bodyPr/>
                    <a:lstStyle/>
                    <a:p>
                      <a:pPr algn="l"/>
                      <a:r>
                        <a:rPr lang="ru-RU" sz="1300" dirty="0" smtClean="0"/>
                        <a:t>Прибыль ности</a:t>
                      </a:r>
                      <a:endParaRPr lang="ru-RU" sz="1300" dirty="0"/>
                    </a:p>
                  </a:txBody>
                  <a:tcPr/>
                </a:tc>
                <a:tc>
                  <a:txBody>
                    <a:bodyPr/>
                    <a:lstStyle/>
                    <a:p>
                      <a:pPr algn="l"/>
                      <a:r>
                        <a:rPr lang="ru-RU" sz="1300" dirty="0" smtClean="0"/>
                        <a:t>Разработка новых форм организации труда под новые технологии</a:t>
                      </a:r>
                    </a:p>
                  </a:txBody>
                  <a:tcPr/>
                </a:tc>
                <a:tc>
                  <a:txBody>
                    <a:bodyPr/>
                    <a:lstStyle/>
                    <a:p>
                      <a:pPr algn="l"/>
                      <a:r>
                        <a:rPr lang="ru-RU" sz="1300" dirty="0" smtClean="0"/>
                        <a:t>Разработка оптимальных схем</a:t>
                      </a:r>
                    </a:p>
                    <a:p>
                      <a:pPr algn="l"/>
                      <a:r>
                        <a:rPr lang="ru-RU" sz="1300" dirty="0" smtClean="0"/>
                        <a:t>стимулирования труда, увязанных с получением прибыли организацией. Анализ и рационализация рабочих мест</a:t>
                      </a:r>
                    </a:p>
                  </a:txBody>
                  <a:tcPr/>
                </a:tc>
                <a:tc>
                  <a:txBody>
                    <a:bodyPr/>
                    <a:lstStyle/>
                    <a:p>
                      <a:pPr algn="l"/>
                      <a:r>
                        <a:rPr lang="ru-RU" sz="1300" dirty="0" smtClean="0"/>
                        <a:t>Реализация программ оценки и</a:t>
                      </a:r>
                    </a:p>
                    <a:p>
                      <a:pPr algn="l"/>
                      <a:r>
                        <a:rPr lang="ru-RU" sz="1300" dirty="0" smtClean="0"/>
                        <a:t>стимулирования труда персонала. Набор эффективных менеджеров (управляющих)</a:t>
                      </a:r>
                    </a:p>
                  </a:txBody>
                  <a:tcPr/>
                </a:tc>
              </a:tr>
              <a:tr h="370840">
                <a:tc>
                  <a:txBody>
                    <a:bodyPr/>
                    <a:lstStyle/>
                    <a:p>
                      <a:pPr algn="l"/>
                      <a:r>
                        <a:rPr lang="ru-RU" sz="1300" dirty="0" smtClean="0"/>
                        <a:t>Ликвидационная </a:t>
                      </a:r>
                    </a:p>
                  </a:txBody>
                  <a:tcPr/>
                </a:tc>
                <a:tc>
                  <a:txBody>
                    <a:bodyPr/>
                    <a:lstStyle/>
                    <a:p>
                      <a:pPr algn="l"/>
                      <a:r>
                        <a:rPr lang="ru-RU" sz="1300" dirty="0" smtClean="0"/>
                        <a:t>Не рассматривается</a:t>
                      </a:r>
                    </a:p>
                  </a:txBody>
                  <a:tcPr/>
                </a:tc>
                <a:tc>
                  <a:txBody>
                    <a:bodyPr/>
                    <a:lstStyle/>
                    <a:p>
                      <a:pPr algn="l"/>
                      <a:r>
                        <a:rPr lang="ru-RU" sz="1300" dirty="0" smtClean="0"/>
                        <a:t>Создание нормативных документов по кадровому аспекту ликвидации предприятия. Установление контактов с фирмами по трудоустройству</a:t>
                      </a:r>
                    </a:p>
                  </a:txBody>
                  <a:tcPr/>
                </a:tc>
                <a:tc>
                  <a:txBody>
                    <a:bodyPr/>
                    <a:lstStyle/>
                    <a:p>
                      <a:pPr algn="l"/>
                      <a:r>
                        <a:rPr lang="ru-RU" sz="1300" dirty="0" smtClean="0"/>
                        <a:t>Оценка персонала с целью сокращения.</a:t>
                      </a:r>
                    </a:p>
                    <a:p>
                      <a:pPr algn="l"/>
                      <a:r>
                        <a:rPr lang="ru-RU" sz="1300" dirty="0" smtClean="0"/>
                        <a:t>Консультирование персонала по вопросам профориентации, программам обучения и трудоустройству. Использование схем</a:t>
                      </a:r>
                    </a:p>
                    <a:p>
                      <a:pPr algn="l"/>
                      <a:r>
                        <a:rPr lang="ru-RU" sz="1300" dirty="0" smtClean="0"/>
                        <a:t>частичной занятости </a:t>
                      </a:r>
                    </a:p>
                  </a:txBody>
                  <a:tcPr/>
                </a:tc>
              </a:tr>
              <a:tr h="370840">
                <a:tc>
                  <a:txBody>
                    <a:bodyPr/>
                    <a:lstStyle/>
                    <a:p>
                      <a:pPr algn="l"/>
                      <a:r>
                        <a:rPr lang="ru-RU" sz="1300" dirty="0" smtClean="0"/>
                        <a:t>Круговорота</a:t>
                      </a:r>
                    </a:p>
                  </a:txBody>
                  <a:tcPr/>
                </a:tc>
                <a:tc>
                  <a:txBody>
                    <a:bodyPr/>
                    <a:lstStyle/>
                    <a:p>
                      <a:pPr algn="l"/>
                      <a:r>
                        <a:rPr lang="ru-RU" sz="1300" dirty="0" smtClean="0"/>
                        <a:t>Оценка потребности в персонале для</a:t>
                      </a:r>
                    </a:p>
                    <a:p>
                      <a:pPr algn="l"/>
                      <a:r>
                        <a:rPr lang="ru-RU" sz="1300" dirty="0" smtClean="0"/>
                        <a:t>различных этапов</a:t>
                      </a:r>
                    </a:p>
                    <a:p>
                      <a:pPr algn="l"/>
                      <a:r>
                        <a:rPr lang="ru-RU" sz="1300" dirty="0" smtClean="0"/>
                        <a:t>жизни организации</a:t>
                      </a:r>
                    </a:p>
                  </a:txBody>
                  <a:tcPr/>
                </a:tc>
                <a:tc>
                  <a:txBody>
                    <a:bodyPr/>
                    <a:lstStyle/>
                    <a:p>
                      <a:pPr algn="l"/>
                      <a:r>
                        <a:rPr lang="ru-RU" sz="1300" dirty="0" smtClean="0"/>
                        <a:t>Поиск перспективных специалистов</a:t>
                      </a:r>
                    </a:p>
                  </a:txBody>
                  <a:tcPr/>
                </a:tc>
                <a:tc>
                  <a:txBody>
                    <a:bodyPr/>
                    <a:lstStyle/>
                    <a:p>
                      <a:pPr algn="l"/>
                      <a:r>
                        <a:rPr lang="ru-RU" sz="1300" dirty="0" smtClean="0"/>
                        <a:t>Консультационная помощь персоналу (в</a:t>
                      </a:r>
                    </a:p>
                    <a:p>
                      <a:pPr algn="l"/>
                      <a:r>
                        <a:rPr lang="ru-RU" sz="1300" dirty="0" smtClean="0"/>
                        <a:t>первую очередь, психологическая).</a:t>
                      </a:r>
                    </a:p>
                    <a:p>
                      <a:pPr algn="l"/>
                      <a:r>
                        <a:rPr lang="ru-RU" sz="1300" dirty="0" smtClean="0"/>
                        <a:t>Реализация программ социальной помощи</a:t>
                      </a:r>
                    </a:p>
                  </a:txBody>
                  <a:tcPr/>
                </a:tc>
              </a:tr>
            </a:tbl>
          </a:graphicData>
        </a:graphic>
      </p:graphicFrame>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9</a:t>
            </a:fld>
            <a:endParaRPr lang="ru-RU"/>
          </a:p>
        </p:txBody>
      </p:sp>
    </p:spTree>
    <p:extLst>
      <p:ext uri="{BB962C8B-B14F-4D97-AF65-F5344CB8AC3E}">
        <p14:creationId xmlns:p14="http://schemas.microsoft.com/office/powerpoint/2010/main" val="237238877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437</TotalTime>
  <Words>6501</Words>
  <Application>Microsoft Office PowerPoint</Application>
  <PresentationFormat>Экран (4:3)</PresentationFormat>
  <Paragraphs>728</Paragraphs>
  <Slides>54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54</vt:i4>
      </vt:variant>
    </vt:vector>
  </HeadingPairs>
  <TitlesOfParts>
    <vt:vector size="55" baseType="lpstr">
      <vt:lpstr>Тема Office</vt:lpstr>
      <vt:lpstr>ЛЕКЦИЯ 4. ПЛАНИРОВАНИЕ РАБОТЫ С ПЕРСОНАЛОМ И ТЕХНОЛОГИЯ УПРАВЛЕНИЯ ИМ (3) </vt:lpstr>
      <vt:lpstr>1. Кадровая политика организации</vt:lpstr>
      <vt:lpstr>Основное содержание кадровой политики </vt:lpstr>
      <vt:lpstr>Открытая и закрытая кадровая политика</vt:lpstr>
      <vt:lpstr>Сравнительная характеристика двух типов кадровой политики</vt:lpstr>
      <vt:lpstr>Стратегия организации </vt:lpstr>
      <vt:lpstr>Стратегии организации  (Дж. Иванцевич и А. А. Лобанов)</vt:lpstr>
      <vt:lpstr>Кадровые мероприятия, реализуемые в двух типах кадровой политики</vt:lpstr>
      <vt:lpstr>(продолжение)</vt:lpstr>
      <vt:lpstr>(продолжение)</vt:lpstr>
      <vt:lpstr>(продолжение)</vt:lpstr>
      <vt:lpstr>2. Основы кадрового планирования в организации. Показатели кадрового планирования</vt:lpstr>
      <vt:lpstr>Основные элементы планирования персонала</vt:lpstr>
      <vt:lpstr>(продолжение)</vt:lpstr>
      <vt:lpstr>Элементы кадрового планирования по целям организации </vt:lpstr>
      <vt:lpstr>Виды кадрового планирования</vt:lpstr>
      <vt:lpstr>Презентация PowerPoint</vt:lpstr>
      <vt:lpstr>Виды срочных планов по персоналу (на 1 год)</vt:lpstr>
      <vt:lpstr>Презентация PowerPoint</vt:lpstr>
      <vt:lpstr>Презентация PowerPoint</vt:lpstr>
      <vt:lpstr>Презентация PowerPoint</vt:lpstr>
      <vt:lpstr>Презентация PowerPoint</vt:lpstr>
      <vt:lpstr>Практика УП и стратегия развития предприятия</vt:lpstr>
      <vt:lpstr>(продолжение)</vt:lpstr>
      <vt:lpstr>(продолжение)</vt:lpstr>
      <vt:lpstr>(продолжение)</vt:lpstr>
      <vt:lpstr>(продолжение)</vt:lpstr>
      <vt:lpstr>3. Инструменты кадрового планирования</vt:lpstr>
      <vt:lpstr>Методы расчета количественной потребности в персонале</vt:lpstr>
      <vt:lpstr>Презентация PowerPoint</vt:lpstr>
      <vt:lpstr>Баланс рабочего времени одного работника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Расчет фактической потребности </vt:lpstr>
      <vt:lpstr>Презентация PowerPoint</vt:lpstr>
      <vt:lpstr>4. Технология управления персоналом организация: наем, отбор и прием</vt:lpstr>
      <vt:lpstr>Привлечение персонала </vt:lpstr>
      <vt:lpstr>Достоинства и недостатки источников привлечения персонала </vt:lpstr>
      <vt:lpstr>Отбор кандидатов </vt:lpstr>
      <vt:lpstr>Источники информации для предварительного отбора кандидатов</vt:lpstr>
      <vt:lpstr>Методы отбора персонала</vt:lpstr>
      <vt:lpstr>Нетрадиционные методы отбора персонала</vt:lpstr>
      <vt:lpstr>Прием персонала </vt:lpstr>
      <vt:lpstr>Альтернативы найму</vt:lpstr>
      <vt:lpstr>5. Социализация, профориентация и трудовая адаптация персонала</vt:lpstr>
      <vt:lpstr>Адаптация </vt:lpstr>
      <vt:lpstr>Стадии трудовой адаптации </vt:lpstr>
      <vt:lpstr>Программа адаптации </vt:lpstr>
      <vt:lpstr>Введение в должность </vt:lpstr>
      <vt:lpstr>Контрольные вопросы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2. СИСТЕМА УПРАВЛЕНИЯ ПЕРСОНАЛОМ</dc:title>
  <dc:creator>Admin</dc:creator>
  <cp:lastModifiedBy>Admin</cp:lastModifiedBy>
  <cp:revision>29</cp:revision>
  <dcterms:created xsi:type="dcterms:W3CDTF">2022-01-04T03:31:01Z</dcterms:created>
  <dcterms:modified xsi:type="dcterms:W3CDTF">2023-04-01T02:46:37Z</dcterms:modified>
</cp:coreProperties>
</file>