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media/image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09" r:id="rId4"/>
    <p:sldId id="316" r:id="rId5"/>
    <p:sldId id="292" r:id="rId6"/>
    <p:sldId id="301" r:id="rId7"/>
    <p:sldId id="339" r:id="rId8"/>
    <p:sldId id="260" r:id="rId9"/>
    <p:sldId id="285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0" d="100"/>
          <a:sy n="110" d="100"/>
        </p:scale>
        <p:origin x="5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2C531443-5134-4921-A2AB-9AAE4CEC19F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0A708DB2-9575-4FFD-8FEA-552B9C4B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89D8-1ED5-4F85-98BA-840A71B5855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48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051" y="232918"/>
            <a:ext cx="585216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5B05E873-8D92-4846-A887-846BF2075D93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7BC061-6A34-4BBD-930D-2D703A7C7CCC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B9F7BC-88D3-43B8-9489-454589102AEF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488022-FCEB-4596-A480-B562A2A59CD8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28E89D-EC40-4A68-B447-141A7041489A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415D72-84D8-49A2-81AF-5E5979736110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7E3839-E368-45F7-ADE0-4C330093BCFB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E48475-8E68-41C7-A5B4-937F0A16508E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8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6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899EEF-F92F-4B63-95A6-7DBA5438AE9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CF7762F2-DEAF-4451-8702-8271A14F73BB}"/>
              </a:ext>
            </a:extLst>
          </p:cNvPr>
          <p:cNvGrpSpPr/>
          <p:nvPr userDrawn="1"/>
        </p:nvGrpSpPr>
        <p:grpSpPr>
          <a:xfrm rot="20940000">
            <a:off x="9240036" y="327873"/>
            <a:ext cx="2793657" cy="450243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169916-1184-4DBF-AEC1-B7E29E704EBF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343BD2-BF5A-4B43-91D2-DEC4E70A0525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BA43F7-CE6B-4D9C-A102-771B02D4E4DA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F483D-4E96-47FE-AD50-0E947B8072B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4C48FB-C7AC-4492-8382-6EF39DD75E6E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E976EE-5F38-4A26-A134-4E6713F29748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D950E-4206-425C-BEE5-1FF5039EF694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8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191" y="911351"/>
            <a:ext cx="10226675" cy="20320"/>
          </a:xfrm>
          <a:custGeom>
            <a:avLst/>
            <a:gdLst/>
            <a:ahLst/>
            <a:cxnLst/>
            <a:rect l="l" t="t" r="r" b="b"/>
            <a:pathLst>
              <a:path w="10226675" h="20319">
                <a:moveTo>
                  <a:pt x="0" y="19812"/>
                </a:moveTo>
                <a:lnTo>
                  <a:pt x="10226548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6460" y="48768"/>
            <a:ext cx="2351532" cy="1400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051" y="232918"/>
            <a:ext cx="585216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436" y="1098931"/>
            <a:ext cx="11565127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499" y="6082552"/>
            <a:ext cx="1202613" cy="4800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9300" y="6035040"/>
            <a:ext cx="1961940" cy="60502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9204" y="5871971"/>
            <a:ext cx="11563985" cy="0"/>
          </a:xfrm>
          <a:custGeom>
            <a:avLst/>
            <a:gdLst/>
            <a:ahLst/>
            <a:cxnLst/>
            <a:rect l="l" t="t" r="r" b="b"/>
            <a:pathLst>
              <a:path w="11563985">
                <a:moveTo>
                  <a:pt x="0" y="0"/>
                </a:moveTo>
                <a:lnTo>
                  <a:pt x="11563604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9119" y="6157447"/>
            <a:ext cx="1473561" cy="4315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4595" y="6073625"/>
            <a:ext cx="1973120" cy="670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2747" y="6070091"/>
            <a:ext cx="1386840" cy="6278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5756" y="5921827"/>
            <a:ext cx="845616" cy="79008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90143" y="48768"/>
            <a:ext cx="11737975" cy="1400810"/>
            <a:chOff x="390143" y="48768"/>
            <a:chExt cx="11737975" cy="1400810"/>
          </a:xfrm>
        </p:grpSpPr>
        <p:sp>
          <p:nvSpPr>
            <p:cNvPr id="10" name="object 10"/>
            <p:cNvSpPr/>
            <p:nvPr/>
          </p:nvSpPr>
          <p:spPr>
            <a:xfrm>
              <a:off x="393191" y="911351"/>
              <a:ext cx="10226675" cy="20320"/>
            </a:xfrm>
            <a:custGeom>
              <a:avLst/>
              <a:gdLst/>
              <a:ahLst/>
              <a:cxnLst/>
              <a:rect l="l" t="t" r="r" b="b"/>
              <a:pathLst>
                <a:path w="10226675" h="20319">
                  <a:moveTo>
                    <a:pt x="0" y="19812"/>
                  </a:moveTo>
                  <a:lnTo>
                    <a:pt x="10226548" y="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6460" y="48768"/>
              <a:ext cx="2351532" cy="14005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5051" y="232918"/>
            <a:ext cx="7570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7604" algn="l"/>
              </a:tabLst>
            </a:pPr>
            <a:r>
              <a:rPr dirty="0"/>
              <a:t>А</a:t>
            </a:r>
            <a:r>
              <a:rPr spc="-385" dirty="0"/>
              <a:t> </a:t>
            </a:r>
            <a:r>
              <a:rPr dirty="0"/>
              <a:t>К</a:t>
            </a:r>
            <a:r>
              <a:rPr spc="-385" dirty="0"/>
              <a:t> </a:t>
            </a:r>
            <a:r>
              <a:rPr dirty="0"/>
              <a:t>С</a:t>
            </a:r>
            <a:r>
              <a:rPr spc="-385" dirty="0"/>
              <a:t> </a:t>
            </a:r>
            <a:r>
              <a:rPr dirty="0"/>
              <a:t>Е</a:t>
            </a:r>
            <a:r>
              <a:rPr spc="-390" dirty="0"/>
              <a:t> </a:t>
            </a:r>
            <a:r>
              <a:rPr dirty="0"/>
              <a:t>Л</a:t>
            </a:r>
            <a:r>
              <a:rPr spc="-390" dirty="0"/>
              <a:t> </a:t>
            </a:r>
            <a:r>
              <a:rPr dirty="0"/>
              <a:t>Е</a:t>
            </a:r>
            <a:r>
              <a:rPr spc="-390" dirty="0"/>
              <a:t> </a:t>
            </a:r>
            <a:r>
              <a:rPr dirty="0"/>
              <a:t>Р</a:t>
            </a:r>
            <a:r>
              <a:rPr spc="-395" dirty="0"/>
              <a:t> </a:t>
            </a:r>
            <a:r>
              <a:rPr dirty="0"/>
              <a:t>А</a:t>
            </a:r>
            <a:r>
              <a:rPr spc="-395" dirty="0"/>
              <a:t> </a:t>
            </a:r>
            <a:r>
              <a:rPr dirty="0"/>
              <a:t>Ц</a:t>
            </a:r>
            <a:r>
              <a:rPr spc="-385" dirty="0"/>
              <a:t> </a:t>
            </a:r>
            <a:r>
              <a:rPr dirty="0"/>
              <a:t>И</a:t>
            </a:r>
            <a:r>
              <a:rPr spc="-405" dirty="0"/>
              <a:t> </a:t>
            </a:r>
            <a:r>
              <a:rPr dirty="0"/>
              <a:t>О</a:t>
            </a:r>
            <a:r>
              <a:rPr spc="-390" dirty="0"/>
              <a:t> </a:t>
            </a:r>
            <a:r>
              <a:rPr dirty="0"/>
              <a:t>Н</a:t>
            </a:r>
            <a:r>
              <a:rPr spc="-400" dirty="0"/>
              <a:t> </a:t>
            </a:r>
            <a:r>
              <a:rPr dirty="0"/>
              <a:t>Н</a:t>
            </a:r>
            <a:r>
              <a:rPr spc="-385" dirty="0"/>
              <a:t> </a:t>
            </a:r>
            <a:r>
              <a:rPr dirty="0"/>
              <a:t>А</a:t>
            </a:r>
            <a:r>
              <a:rPr spc="-395" dirty="0"/>
              <a:t> </a:t>
            </a:r>
            <a:r>
              <a:rPr dirty="0"/>
              <a:t>Я	П</a:t>
            </a:r>
            <a:r>
              <a:rPr spc="-385" dirty="0"/>
              <a:t> </a:t>
            </a:r>
            <a:r>
              <a:rPr dirty="0"/>
              <a:t>Р</a:t>
            </a:r>
            <a:r>
              <a:rPr spc="-395" dirty="0"/>
              <a:t> </a:t>
            </a:r>
            <a:r>
              <a:rPr dirty="0"/>
              <a:t>О</a:t>
            </a:r>
            <a:r>
              <a:rPr spc="-390" dirty="0"/>
              <a:t> </a:t>
            </a:r>
            <a:r>
              <a:rPr dirty="0"/>
              <a:t>Г</a:t>
            </a:r>
            <a:r>
              <a:rPr spc="-395" dirty="0"/>
              <a:t> </a:t>
            </a:r>
            <a:r>
              <a:rPr dirty="0"/>
              <a:t>Р</a:t>
            </a:r>
            <a:r>
              <a:rPr spc="-395" dirty="0"/>
              <a:t> </a:t>
            </a:r>
            <a:r>
              <a:rPr dirty="0"/>
              <a:t>А</a:t>
            </a:r>
            <a:r>
              <a:rPr spc="-395" dirty="0"/>
              <a:t> </a:t>
            </a:r>
            <a:r>
              <a:rPr dirty="0"/>
              <a:t>М</a:t>
            </a:r>
            <a:r>
              <a:rPr spc="-390" dirty="0"/>
              <a:t> </a:t>
            </a:r>
            <a:r>
              <a:rPr dirty="0"/>
              <a:t>М</a:t>
            </a:r>
            <a:r>
              <a:rPr spc="-390" dirty="0"/>
              <a:t> </a:t>
            </a:r>
            <a:r>
              <a:rPr dirty="0"/>
              <a:t>А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Красноярского</a:t>
            </a:r>
            <a:r>
              <a:rPr b="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института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железнодорожного транспорта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5933" y="3894922"/>
            <a:ext cx="4655439" cy="24647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800" b="1" spc="-5" dirty="0">
                <a:latin typeface="Verdana"/>
                <a:cs typeface="Verdana"/>
              </a:rPr>
              <a:t>Блинков Алексей Константинович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Verdana"/>
              </a:rPr>
              <a:t>Студент 5 курса, </a:t>
            </a:r>
            <a:r>
              <a:rPr lang="ru-RU" dirty="0" err="1">
                <a:latin typeface="Verdana"/>
              </a:rPr>
              <a:t>КрИЖТ</a:t>
            </a:r>
            <a:r>
              <a:rPr lang="ru-RU" dirty="0">
                <a:latin typeface="Verdana"/>
              </a:rPr>
              <a:t> </a:t>
            </a:r>
            <a:r>
              <a:rPr lang="ru-RU" dirty="0" err="1">
                <a:latin typeface="Verdana"/>
              </a:rPr>
              <a:t>ИрГУПС</a:t>
            </a:r>
            <a:endParaRPr lang="ru-RU" dirty="0">
              <a:latin typeface="Verdan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endParaRPr lang="ru-RU" dirty="0">
              <a:latin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800" b="1" spc="-5" dirty="0">
                <a:latin typeface="Verdana"/>
                <a:cs typeface="Verdana"/>
              </a:rPr>
              <a:t>Руденко Кристина Владимировна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Verdana"/>
              </a:rPr>
              <a:t>Студент 5 курса, </a:t>
            </a:r>
            <a:r>
              <a:rPr lang="ru-RU" dirty="0" err="1">
                <a:latin typeface="Verdana"/>
              </a:rPr>
              <a:t>КрИЖТ</a:t>
            </a:r>
            <a:r>
              <a:rPr lang="ru-RU" dirty="0">
                <a:latin typeface="Verdana"/>
              </a:rPr>
              <a:t> </a:t>
            </a:r>
            <a:r>
              <a:rPr lang="ru-RU" dirty="0" err="1">
                <a:latin typeface="Verdana"/>
              </a:rPr>
              <a:t>ИрГУПС</a:t>
            </a:r>
            <a:endParaRPr lang="ru-RU" dirty="0">
              <a:latin typeface="Verdan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endParaRPr dirty="0">
              <a:latin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Verdana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8EE56-B241-4967-86EC-CD5D5051B780}"/>
              </a:ext>
            </a:extLst>
          </p:cNvPr>
          <p:cNvSpPr txBox="1"/>
          <p:nvPr/>
        </p:nvSpPr>
        <p:spPr>
          <a:xfrm>
            <a:off x="6096001" y="2317998"/>
            <a:ext cx="6031992" cy="1672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700" marR="5080" algn="just">
              <a:spcBef>
                <a:spcPts val="600"/>
              </a:spcBef>
            </a:pPr>
            <a:r>
              <a:rPr lang="ru-RU" sz="2800" dirty="0">
                <a:latin typeface="Verdana"/>
              </a:rPr>
              <a:t>Автоматизированная </a:t>
            </a:r>
            <a:r>
              <a:rPr lang="en-US" sz="2800" dirty="0">
                <a:latin typeface="Verdana"/>
              </a:rPr>
              <a:t>on-line</a:t>
            </a:r>
            <a:r>
              <a:rPr lang="ru-RU" sz="2800" dirty="0">
                <a:latin typeface="Verdana"/>
              </a:rPr>
              <a:t> обработка результатов поступающих с </a:t>
            </a:r>
            <a:r>
              <a:rPr lang="en-US" sz="2800" dirty="0">
                <a:latin typeface="Verdana"/>
              </a:rPr>
              <a:t>LIDAR</a:t>
            </a:r>
            <a:endParaRPr lang="ru-RU" sz="2800" dirty="0">
              <a:latin typeface="Verdana"/>
            </a:endParaRPr>
          </a:p>
          <a:p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6EC243-9C5F-4F9E-BAD2-B2910E208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" y="1794254"/>
            <a:ext cx="5399202" cy="286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EB80D6C-EBAC-400D-B84B-DAC5BF97BCB6}"/>
              </a:ext>
            </a:extLst>
          </p:cNvPr>
          <p:cNvSpPr/>
          <p:nvPr/>
        </p:nvSpPr>
        <p:spPr>
          <a:xfrm rot="1740758">
            <a:off x="10077378" y="2400074"/>
            <a:ext cx="2825384" cy="3092891"/>
          </a:xfrm>
          <a:custGeom>
            <a:avLst/>
            <a:gdLst>
              <a:gd name="connsiteX0" fmla="*/ 2621849 w 2825384"/>
              <a:gd name="connsiteY0" fmla="*/ 2586523 h 3092891"/>
              <a:gd name="connsiteX1" fmla="*/ 2612112 w 2825384"/>
              <a:gd name="connsiteY1" fmla="*/ 2611074 h 3092891"/>
              <a:gd name="connsiteX2" fmla="*/ 2650819 w 2825384"/>
              <a:gd name="connsiteY2" fmla="*/ 2656472 h 3092891"/>
              <a:gd name="connsiteX3" fmla="*/ 2691916 w 2825384"/>
              <a:gd name="connsiteY3" fmla="*/ 2614419 h 3092891"/>
              <a:gd name="connsiteX4" fmla="*/ 2648430 w 2825384"/>
              <a:gd name="connsiteY4" fmla="*/ 2576668 h 3092891"/>
              <a:gd name="connsiteX5" fmla="*/ 2621849 w 2825384"/>
              <a:gd name="connsiteY5" fmla="*/ 2586523 h 3092891"/>
              <a:gd name="connsiteX6" fmla="*/ 491988 w 2825384"/>
              <a:gd name="connsiteY6" fmla="*/ 2585807 h 3092891"/>
              <a:gd name="connsiteX7" fmla="*/ 480818 w 2825384"/>
              <a:gd name="connsiteY7" fmla="*/ 2614897 h 3092891"/>
              <a:gd name="connsiteX8" fmla="*/ 519047 w 2825384"/>
              <a:gd name="connsiteY8" fmla="*/ 2652171 h 3092891"/>
              <a:gd name="connsiteX9" fmla="*/ 560144 w 2825384"/>
              <a:gd name="connsiteY9" fmla="*/ 2613942 h 3092891"/>
              <a:gd name="connsiteX10" fmla="*/ 518570 w 2825384"/>
              <a:gd name="connsiteY10" fmla="*/ 2572844 h 3092891"/>
              <a:gd name="connsiteX11" fmla="*/ 491988 w 2825384"/>
              <a:gd name="connsiteY11" fmla="*/ 2585807 h 3092891"/>
              <a:gd name="connsiteX12" fmla="*/ 492526 w 2825384"/>
              <a:gd name="connsiteY12" fmla="*/ 449018 h 3092891"/>
              <a:gd name="connsiteX13" fmla="*/ 480818 w 2825384"/>
              <a:gd name="connsiteY13" fmla="*/ 475479 h 3092891"/>
              <a:gd name="connsiteX14" fmla="*/ 518092 w 2825384"/>
              <a:gd name="connsiteY14" fmla="*/ 514187 h 3092891"/>
              <a:gd name="connsiteX15" fmla="*/ 560145 w 2825384"/>
              <a:gd name="connsiteY15" fmla="*/ 475479 h 3092891"/>
              <a:gd name="connsiteX16" fmla="*/ 520004 w 2825384"/>
              <a:gd name="connsiteY16" fmla="*/ 438684 h 3092891"/>
              <a:gd name="connsiteX17" fmla="*/ 492526 w 2825384"/>
              <a:gd name="connsiteY17" fmla="*/ 449018 h 3092891"/>
              <a:gd name="connsiteX18" fmla="*/ 917589 w 2825384"/>
              <a:gd name="connsiteY18" fmla="*/ 24372 h 3092891"/>
              <a:gd name="connsiteX19" fmla="*/ 973023 w 2825384"/>
              <a:gd name="connsiteY19" fmla="*/ 0 h 3092891"/>
              <a:gd name="connsiteX20" fmla="*/ 993094 w 2825384"/>
              <a:gd name="connsiteY20" fmla="*/ 0 h 3092891"/>
              <a:gd name="connsiteX21" fmla="*/ 1004084 w 2825384"/>
              <a:gd name="connsiteY21" fmla="*/ 35840 h 3092891"/>
              <a:gd name="connsiteX22" fmla="*/ 972545 w 2825384"/>
              <a:gd name="connsiteY22" fmla="*/ 103220 h 3092891"/>
              <a:gd name="connsiteX23" fmla="*/ 794299 w 2825384"/>
              <a:gd name="connsiteY23" fmla="*/ 301536 h 3092891"/>
              <a:gd name="connsiteX24" fmla="*/ 672443 w 2825384"/>
              <a:gd name="connsiteY24" fmla="*/ 396631 h 3092891"/>
              <a:gd name="connsiteX25" fmla="*/ 683912 w 2825384"/>
              <a:gd name="connsiteY25" fmla="*/ 514665 h 3092891"/>
              <a:gd name="connsiteX26" fmla="*/ 689646 w 2825384"/>
              <a:gd name="connsiteY26" fmla="*/ 529000 h 3092891"/>
              <a:gd name="connsiteX27" fmla="*/ 1074331 w 2825384"/>
              <a:gd name="connsiteY27" fmla="*/ 858729 h 3092891"/>
              <a:gd name="connsiteX28" fmla="*/ 1347194 w 2825384"/>
              <a:gd name="connsiteY28" fmla="*/ 1027418 h 3092891"/>
              <a:gd name="connsiteX29" fmla="*/ 1375389 w 2825384"/>
              <a:gd name="connsiteY29" fmla="*/ 1028373 h 3092891"/>
              <a:gd name="connsiteX30" fmla="*/ 1812161 w 2825384"/>
              <a:gd name="connsiteY30" fmla="*/ 1047010 h 3092891"/>
              <a:gd name="connsiteX31" fmla="*/ 1836053 w 2825384"/>
              <a:gd name="connsiteY31" fmla="*/ 1046054 h 3092891"/>
              <a:gd name="connsiteX32" fmla="*/ 1912592 w 2825384"/>
              <a:gd name="connsiteY32" fmla="*/ 1000550 h 3092891"/>
              <a:gd name="connsiteX33" fmla="*/ 2086736 w 2825384"/>
              <a:gd name="connsiteY33" fmla="*/ 1314550 h 3092891"/>
              <a:gd name="connsiteX34" fmla="*/ 2122409 w 2825384"/>
              <a:gd name="connsiteY34" fmla="*/ 1423063 h 3092891"/>
              <a:gd name="connsiteX35" fmla="*/ 2090758 w 2825384"/>
              <a:gd name="connsiteY35" fmla="*/ 1760946 h 3092891"/>
              <a:gd name="connsiteX36" fmla="*/ 2091713 w 2825384"/>
              <a:gd name="connsiteY36" fmla="*/ 1786272 h 3092891"/>
              <a:gd name="connsiteX37" fmla="*/ 2386558 w 2825384"/>
              <a:gd name="connsiteY37" fmla="*/ 2221134 h 3092891"/>
              <a:gd name="connsiteX38" fmla="*/ 2588697 w 2825384"/>
              <a:gd name="connsiteY38" fmla="*/ 2432829 h 3092891"/>
              <a:gd name="connsiteX39" fmla="*/ 2608289 w 2825384"/>
              <a:gd name="connsiteY39" fmla="*/ 2437608 h 3092891"/>
              <a:gd name="connsiteX40" fmla="*/ 2677043 w 2825384"/>
              <a:gd name="connsiteY40" fmla="*/ 2430738 h 3092891"/>
              <a:gd name="connsiteX41" fmla="*/ 2712403 w 2825384"/>
              <a:gd name="connsiteY41" fmla="*/ 2442697 h 3092891"/>
              <a:gd name="connsiteX42" fmla="*/ 2825384 w 2825384"/>
              <a:gd name="connsiteY42" fmla="*/ 2646413 h 3092891"/>
              <a:gd name="connsiteX43" fmla="*/ 2806671 w 2825384"/>
              <a:gd name="connsiteY43" fmla="*/ 2695747 h 3092891"/>
              <a:gd name="connsiteX44" fmla="*/ 2765507 w 2825384"/>
              <a:gd name="connsiteY44" fmla="*/ 2743444 h 3092891"/>
              <a:gd name="connsiteX45" fmla="*/ 2561458 w 2825384"/>
              <a:gd name="connsiteY45" fmla="*/ 2761603 h 3092891"/>
              <a:gd name="connsiteX46" fmla="*/ 2495991 w 2825384"/>
              <a:gd name="connsiteY46" fmla="*/ 2851442 h 3092891"/>
              <a:gd name="connsiteX47" fmla="*/ 2279038 w 2825384"/>
              <a:gd name="connsiteY47" fmla="*/ 3055492 h 3092891"/>
              <a:gd name="connsiteX48" fmla="*/ 2215003 w 2825384"/>
              <a:gd name="connsiteY48" fmla="*/ 3088465 h 3092891"/>
              <a:gd name="connsiteX49" fmla="*/ 2180596 w 2825384"/>
              <a:gd name="connsiteY49" fmla="*/ 3086554 h 3092891"/>
              <a:gd name="connsiteX50" fmla="*/ 2176773 w 2825384"/>
              <a:gd name="connsiteY50" fmla="*/ 3052626 h 3092891"/>
              <a:gd name="connsiteX51" fmla="*/ 2217393 w 2825384"/>
              <a:gd name="connsiteY51" fmla="*/ 2971865 h 3092891"/>
              <a:gd name="connsiteX52" fmla="*/ 2488822 w 2825384"/>
              <a:gd name="connsiteY52" fmla="*/ 2699002 h 3092891"/>
              <a:gd name="connsiteX53" fmla="*/ 2493601 w 2825384"/>
              <a:gd name="connsiteY53" fmla="*/ 2695179 h 3092891"/>
              <a:gd name="connsiteX54" fmla="*/ 2472574 w 2825384"/>
              <a:gd name="connsiteY54" fmla="*/ 2623499 h 3092891"/>
              <a:gd name="connsiteX55" fmla="*/ 2476875 w 2825384"/>
              <a:gd name="connsiteY55" fmla="*/ 2571889 h 3092891"/>
              <a:gd name="connsiteX56" fmla="*/ 2473053 w 2825384"/>
              <a:gd name="connsiteY56" fmla="*/ 2558031 h 3092891"/>
              <a:gd name="connsiteX57" fmla="*/ 1988016 w 2825384"/>
              <a:gd name="connsiteY57" fmla="*/ 2137506 h 3092891"/>
              <a:gd name="connsiteX58" fmla="*/ 1840354 w 2825384"/>
              <a:gd name="connsiteY58" fmla="*/ 2045278 h 3092891"/>
              <a:gd name="connsiteX59" fmla="*/ 1819806 w 2825384"/>
              <a:gd name="connsiteY59" fmla="*/ 2045755 h 3092891"/>
              <a:gd name="connsiteX60" fmla="*/ 1324734 w 2825384"/>
              <a:gd name="connsiteY60" fmla="*/ 2045278 h 3092891"/>
              <a:gd name="connsiteX61" fmla="*/ 1304186 w 2825384"/>
              <a:gd name="connsiteY61" fmla="*/ 2045755 h 3092891"/>
              <a:gd name="connsiteX62" fmla="*/ 858812 w 2825384"/>
              <a:gd name="connsiteY62" fmla="*/ 2375485 h 3092891"/>
              <a:gd name="connsiteX63" fmla="*/ 687735 w 2825384"/>
              <a:gd name="connsiteY63" fmla="*/ 2547995 h 3092891"/>
              <a:gd name="connsiteX64" fmla="*/ 682478 w 2825384"/>
              <a:gd name="connsiteY64" fmla="*/ 2565677 h 3092891"/>
              <a:gd name="connsiteX65" fmla="*/ 670531 w 2825384"/>
              <a:gd name="connsiteY65" fmla="*/ 2692312 h 3092891"/>
              <a:gd name="connsiteX66" fmla="*/ 737911 w 2825384"/>
              <a:gd name="connsiteY66" fmla="*/ 2736754 h 3092891"/>
              <a:gd name="connsiteX67" fmla="*/ 971588 w 2825384"/>
              <a:gd name="connsiteY67" fmla="*/ 2957051 h 3092891"/>
              <a:gd name="connsiteX68" fmla="*/ 1007429 w 2825384"/>
              <a:gd name="connsiteY68" fmla="*/ 3019175 h 3092891"/>
              <a:gd name="connsiteX69" fmla="*/ 1006474 w 2825384"/>
              <a:gd name="connsiteY69" fmla="*/ 3055492 h 3092891"/>
              <a:gd name="connsiteX70" fmla="*/ 971111 w 2825384"/>
              <a:gd name="connsiteY70" fmla="*/ 3059793 h 3092891"/>
              <a:gd name="connsiteX71" fmla="*/ 870281 w 2825384"/>
              <a:gd name="connsiteY71" fmla="*/ 3012006 h 3092891"/>
              <a:gd name="connsiteX72" fmla="*/ 607931 w 2825384"/>
              <a:gd name="connsiteY72" fmla="*/ 2764948 h 3092891"/>
              <a:gd name="connsiteX73" fmla="*/ 604586 w 2825384"/>
              <a:gd name="connsiteY73" fmla="*/ 2761125 h 3092891"/>
              <a:gd name="connsiteX74" fmla="*/ 388589 w 2825384"/>
              <a:gd name="connsiteY74" fmla="*/ 2735320 h 3092891"/>
              <a:gd name="connsiteX75" fmla="*/ 361351 w 2825384"/>
              <a:gd name="connsiteY75" fmla="*/ 2513589 h 3092891"/>
              <a:gd name="connsiteX76" fmla="*/ 348926 w 2825384"/>
              <a:gd name="connsiteY76" fmla="*/ 2506899 h 3092891"/>
              <a:gd name="connsiteX77" fmla="*/ 27321 w 2825384"/>
              <a:gd name="connsiteY77" fmla="*/ 2221612 h 3092891"/>
              <a:gd name="connsiteX78" fmla="*/ 2471 w 2825384"/>
              <a:gd name="connsiteY78" fmla="*/ 2170480 h 3092891"/>
              <a:gd name="connsiteX79" fmla="*/ 32100 w 2825384"/>
              <a:gd name="connsiteY79" fmla="*/ 2136551 h 3092891"/>
              <a:gd name="connsiteX80" fmla="*/ 108080 w 2825384"/>
              <a:gd name="connsiteY80" fmla="*/ 2165701 h 3092891"/>
              <a:gd name="connsiteX81" fmla="*/ 322166 w 2825384"/>
              <a:gd name="connsiteY81" fmla="*/ 2333433 h 3092891"/>
              <a:gd name="connsiteX82" fmla="*/ 376642 w 2825384"/>
              <a:gd name="connsiteY82" fmla="*/ 2391733 h 3092891"/>
              <a:gd name="connsiteX83" fmla="*/ 424429 w 2825384"/>
              <a:gd name="connsiteY83" fmla="*/ 2454812 h 3092891"/>
              <a:gd name="connsiteX84" fmla="*/ 556799 w 2825384"/>
              <a:gd name="connsiteY84" fmla="*/ 2439519 h 3092891"/>
              <a:gd name="connsiteX85" fmla="*/ 567312 w 2825384"/>
              <a:gd name="connsiteY85" fmla="*/ 2436175 h 3092891"/>
              <a:gd name="connsiteX86" fmla="*/ 1011252 w 2825384"/>
              <a:gd name="connsiteY86" fmla="*/ 1876112 h 3092891"/>
              <a:gd name="connsiteX87" fmla="*/ 1059517 w 2825384"/>
              <a:gd name="connsiteY87" fmla="*/ 1781972 h 3092891"/>
              <a:gd name="connsiteX88" fmla="*/ 1059517 w 2825384"/>
              <a:gd name="connsiteY88" fmla="*/ 1764769 h 3092891"/>
              <a:gd name="connsiteX89" fmla="*/ 1082454 w 2825384"/>
              <a:gd name="connsiteY89" fmla="*/ 1280688 h 3092891"/>
              <a:gd name="connsiteX90" fmla="*/ 1080543 w 2825384"/>
              <a:gd name="connsiteY90" fmla="*/ 1262529 h 3092891"/>
              <a:gd name="connsiteX91" fmla="*/ 746991 w 2825384"/>
              <a:gd name="connsiteY91" fmla="*/ 811898 h 3092891"/>
              <a:gd name="connsiteX92" fmla="*/ 578781 w 2825384"/>
              <a:gd name="connsiteY92" fmla="*/ 647512 h 3092891"/>
              <a:gd name="connsiteX93" fmla="*/ 563011 w 2825384"/>
              <a:gd name="connsiteY93" fmla="*/ 642733 h 3092891"/>
              <a:gd name="connsiteX94" fmla="*/ 411527 w 2825384"/>
              <a:gd name="connsiteY94" fmla="*/ 621229 h 3092891"/>
              <a:gd name="connsiteX95" fmla="*/ 405314 w 2825384"/>
              <a:gd name="connsiteY95" fmla="*/ 629831 h 3092891"/>
              <a:gd name="connsiteX96" fmla="*/ 121461 w 2825384"/>
              <a:gd name="connsiteY96" fmla="*/ 910340 h 3092891"/>
              <a:gd name="connsiteX97" fmla="*/ 61249 w 2825384"/>
              <a:gd name="connsiteY97" fmla="*/ 939968 h 3092891"/>
              <a:gd name="connsiteX98" fmla="*/ 22542 w 2825384"/>
              <a:gd name="connsiteY98" fmla="*/ 938534 h 3092891"/>
              <a:gd name="connsiteX99" fmla="*/ 21109 w 2825384"/>
              <a:gd name="connsiteY99" fmla="*/ 898871 h 3092891"/>
              <a:gd name="connsiteX100" fmla="*/ 70329 w 2825384"/>
              <a:gd name="connsiteY100" fmla="*/ 811421 h 3092891"/>
              <a:gd name="connsiteX101" fmla="*/ 347014 w 2825384"/>
              <a:gd name="connsiteY101" fmla="*/ 554806 h 3092891"/>
              <a:gd name="connsiteX102" fmla="*/ 350360 w 2825384"/>
              <a:gd name="connsiteY102" fmla="*/ 552416 h 3092891"/>
              <a:gd name="connsiteX103" fmla="*/ 404836 w 2825384"/>
              <a:gd name="connsiteY103" fmla="*/ 330686 h 3092891"/>
              <a:gd name="connsiteX104" fmla="*/ 609842 w 2825384"/>
              <a:gd name="connsiteY104" fmla="*/ 323039 h 3092891"/>
              <a:gd name="connsiteX105" fmla="*/ 644249 w 2825384"/>
              <a:gd name="connsiteY105" fmla="*/ 273819 h 3092891"/>
              <a:gd name="connsiteX106" fmla="*/ 917589 w 2825384"/>
              <a:gd name="connsiteY106" fmla="*/ 24372 h 309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825384" h="3092891">
                <a:moveTo>
                  <a:pt x="2621849" y="2586523"/>
                </a:moveTo>
                <a:cubicBezTo>
                  <a:pt x="2615457" y="2592557"/>
                  <a:pt x="2611873" y="2601039"/>
                  <a:pt x="2612112" y="2611074"/>
                </a:cubicBezTo>
                <a:cubicBezTo>
                  <a:pt x="2612590" y="2638791"/>
                  <a:pt x="2627882" y="2656950"/>
                  <a:pt x="2650819" y="2656472"/>
                </a:cubicBezTo>
                <a:cubicBezTo>
                  <a:pt x="2673279" y="2655994"/>
                  <a:pt x="2692395" y="2636402"/>
                  <a:pt x="2691916" y="2614419"/>
                </a:cubicBezTo>
                <a:cubicBezTo>
                  <a:pt x="2691438" y="2593871"/>
                  <a:pt x="2671368" y="2576190"/>
                  <a:pt x="2648430" y="2576668"/>
                </a:cubicBezTo>
                <a:cubicBezTo>
                  <a:pt x="2637439" y="2576906"/>
                  <a:pt x="2628240" y="2580491"/>
                  <a:pt x="2621849" y="2586523"/>
                </a:cubicBezTo>
                <a:close/>
                <a:moveTo>
                  <a:pt x="491988" y="2585807"/>
                </a:moveTo>
                <a:cubicBezTo>
                  <a:pt x="484999" y="2593512"/>
                  <a:pt x="480579" y="2603906"/>
                  <a:pt x="480818" y="2614897"/>
                </a:cubicBezTo>
                <a:cubicBezTo>
                  <a:pt x="480818" y="2635924"/>
                  <a:pt x="498022" y="2652649"/>
                  <a:pt x="519047" y="2652171"/>
                </a:cubicBezTo>
                <a:cubicBezTo>
                  <a:pt x="541029" y="2652171"/>
                  <a:pt x="560144" y="2634490"/>
                  <a:pt x="560144" y="2613942"/>
                </a:cubicBezTo>
                <a:cubicBezTo>
                  <a:pt x="560144" y="2591482"/>
                  <a:pt x="540551" y="2572844"/>
                  <a:pt x="518570" y="2572844"/>
                </a:cubicBezTo>
                <a:cubicBezTo>
                  <a:pt x="508535" y="2573083"/>
                  <a:pt x="498977" y="2578101"/>
                  <a:pt x="491988" y="2585807"/>
                </a:cubicBezTo>
                <a:close/>
                <a:moveTo>
                  <a:pt x="492526" y="449018"/>
                </a:moveTo>
                <a:cubicBezTo>
                  <a:pt x="485478" y="455648"/>
                  <a:pt x="481057" y="464966"/>
                  <a:pt x="480818" y="475479"/>
                </a:cubicBezTo>
                <a:cubicBezTo>
                  <a:pt x="480340" y="496506"/>
                  <a:pt x="497065" y="513708"/>
                  <a:pt x="518092" y="514187"/>
                </a:cubicBezTo>
                <a:cubicBezTo>
                  <a:pt x="538640" y="514187"/>
                  <a:pt x="559188" y="495072"/>
                  <a:pt x="560145" y="475479"/>
                </a:cubicBezTo>
                <a:cubicBezTo>
                  <a:pt x="560623" y="457320"/>
                  <a:pt x="541030" y="439161"/>
                  <a:pt x="520004" y="438684"/>
                </a:cubicBezTo>
                <a:cubicBezTo>
                  <a:pt x="509252" y="438445"/>
                  <a:pt x="499574" y="442387"/>
                  <a:pt x="492526" y="449018"/>
                </a:cubicBezTo>
                <a:close/>
                <a:moveTo>
                  <a:pt x="917589" y="24372"/>
                </a:moveTo>
                <a:cubicBezTo>
                  <a:pt x="934794" y="14335"/>
                  <a:pt x="954386" y="8124"/>
                  <a:pt x="973023" y="0"/>
                </a:cubicBezTo>
                <a:cubicBezTo>
                  <a:pt x="979713" y="0"/>
                  <a:pt x="986403" y="0"/>
                  <a:pt x="993094" y="0"/>
                </a:cubicBezTo>
                <a:cubicBezTo>
                  <a:pt x="1007429" y="8602"/>
                  <a:pt x="1009341" y="22460"/>
                  <a:pt x="1004084" y="35840"/>
                </a:cubicBezTo>
                <a:cubicBezTo>
                  <a:pt x="995005" y="58778"/>
                  <a:pt x="985446" y="82194"/>
                  <a:pt x="972545" y="103220"/>
                </a:cubicBezTo>
                <a:cubicBezTo>
                  <a:pt x="924758" y="179678"/>
                  <a:pt x="862635" y="243713"/>
                  <a:pt x="794299" y="301536"/>
                </a:cubicBezTo>
                <a:cubicBezTo>
                  <a:pt x="755592" y="334508"/>
                  <a:pt x="714017" y="364136"/>
                  <a:pt x="672443" y="396631"/>
                </a:cubicBezTo>
                <a:cubicBezTo>
                  <a:pt x="690125" y="434383"/>
                  <a:pt x="693947" y="473567"/>
                  <a:pt x="683912" y="514665"/>
                </a:cubicBezTo>
                <a:cubicBezTo>
                  <a:pt x="682956" y="518966"/>
                  <a:pt x="686302" y="525656"/>
                  <a:pt x="689646" y="529000"/>
                </a:cubicBezTo>
                <a:cubicBezTo>
                  <a:pt x="811503" y="646557"/>
                  <a:pt x="938138" y="757900"/>
                  <a:pt x="1074331" y="858729"/>
                </a:cubicBezTo>
                <a:cubicBezTo>
                  <a:pt x="1160347" y="922287"/>
                  <a:pt x="1249708" y="981542"/>
                  <a:pt x="1347194" y="1027418"/>
                </a:cubicBezTo>
                <a:cubicBezTo>
                  <a:pt x="1357229" y="1032196"/>
                  <a:pt x="1365352" y="1032197"/>
                  <a:pt x="1375389" y="1028373"/>
                </a:cubicBezTo>
                <a:cubicBezTo>
                  <a:pt x="1523528" y="973897"/>
                  <a:pt x="1669277" y="980587"/>
                  <a:pt x="1812161" y="1047010"/>
                </a:cubicBezTo>
                <a:cubicBezTo>
                  <a:pt x="1821240" y="1051311"/>
                  <a:pt x="1827930" y="1050833"/>
                  <a:pt x="1836053" y="1046054"/>
                </a:cubicBezTo>
                <a:lnTo>
                  <a:pt x="1912592" y="1000550"/>
                </a:lnTo>
                <a:lnTo>
                  <a:pt x="2086736" y="1314550"/>
                </a:lnTo>
                <a:lnTo>
                  <a:pt x="2122409" y="1423063"/>
                </a:lnTo>
                <a:cubicBezTo>
                  <a:pt x="2147206" y="1535422"/>
                  <a:pt x="2135916" y="1648049"/>
                  <a:pt x="2090758" y="1760946"/>
                </a:cubicBezTo>
                <a:cubicBezTo>
                  <a:pt x="2086934" y="1770503"/>
                  <a:pt x="2087412" y="1777671"/>
                  <a:pt x="2091713" y="1786272"/>
                </a:cubicBezTo>
                <a:cubicBezTo>
                  <a:pt x="2171995" y="1943492"/>
                  <a:pt x="2272826" y="2086853"/>
                  <a:pt x="2386558" y="2221134"/>
                </a:cubicBezTo>
                <a:cubicBezTo>
                  <a:pt x="2449636" y="2295681"/>
                  <a:pt x="2517494" y="2365927"/>
                  <a:pt x="2588697" y="2432829"/>
                </a:cubicBezTo>
                <a:cubicBezTo>
                  <a:pt x="2594909" y="2438564"/>
                  <a:pt x="2599687" y="2440475"/>
                  <a:pt x="2608289" y="2437608"/>
                </a:cubicBezTo>
                <a:cubicBezTo>
                  <a:pt x="2631705" y="2430201"/>
                  <a:pt x="2654642" y="2428051"/>
                  <a:pt x="2677043" y="2430738"/>
                </a:cubicBezTo>
                <a:lnTo>
                  <a:pt x="2712403" y="2442697"/>
                </a:lnTo>
                <a:lnTo>
                  <a:pt x="2825384" y="2646413"/>
                </a:lnTo>
                <a:lnTo>
                  <a:pt x="2806671" y="2695747"/>
                </a:lnTo>
                <a:cubicBezTo>
                  <a:pt x="2796569" y="2712562"/>
                  <a:pt x="2782949" y="2728511"/>
                  <a:pt x="2765507" y="2743444"/>
                </a:cubicBezTo>
                <a:cubicBezTo>
                  <a:pt x="2702907" y="2796966"/>
                  <a:pt x="2632660" y="2799355"/>
                  <a:pt x="2561458" y="2761603"/>
                </a:cubicBezTo>
                <a:cubicBezTo>
                  <a:pt x="2539476" y="2791709"/>
                  <a:pt x="2518928" y="2822770"/>
                  <a:pt x="2495991" y="2851442"/>
                </a:cubicBezTo>
                <a:cubicBezTo>
                  <a:pt x="2433389" y="2929813"/>
                  <a:pt x="2362664" y="3000059"/>
                  <a:pt x="2279038" y="3055492"/>
                </a:cubicBezTo>
                <a:cubicBezTo>
                  <a:pt x="2258967" y="3068872"/>
                  <a:pt x="2236985" y="3078430"/>
                  <a:pt x="2215003" y="3088465"/>
                </a:cubicBezTo>
                <a:cubicBezTo>
                  <a:pt x="2204011" y="3093244"/>
                  <a:pt x="2191110" y="3096111"/>
                  <a:pt x="2180596" y="3086554"/>
                </a:cubicBezTo>
                <a:cubicBezTo>
                  <a:pt x="2170083" y="3076996"/>
                  <a:pt x="2171995" y="3063616"/>
                  <a:pt x="2176773" y="3052626"/>
                </a:cubicBezTo>
                <a:cubicBezTo>
                  <a:pt x="2189198" y="3025386"/>
                  <a:pt x="2200668" y="2996714"/>
                  <a:pt x="2217393" y="2971865"/>
                </a:cubicBezTo>
                <a:cubicBezTo>
                  <a:pt x="2291462" y="2864823"/>
                  <a:pt x="2379390" y="2771160"/>
                  <a:pt x="2488822" y="2699002"/>
                </a:cubicBezTo>
                <a:cubicBezTo>
                  <a:pt x="2490255" y="2698046"/>
                  <a:pt x="2491211" y="2697091"/>
                  <a:pt x="2493601" y="2695179"/>
                </a:cubicBezTo>
                <a:cubicBezTo>
                  <a:pt x="2480699" y="2672719"/>
                  <a:pt x="2472574" y="2648826"/>
                  <a:pt x="2472574" y="2623499"/>
                </a:cubicBezTo>
                <a:cubicBezTo>
                  <a:pt x="2472574" y="2606295"/>
                  <a:pt x="2475920" y="2589092"/>
                  <a:pt x="2476875" y="2571889"/>
                </a:cubicBezTo>
                <a:cubicBezTo>
                  <a:pt x="2477353" y="2567111"/>
                  <a:pt x="2475919" y="2560898"/>
                  <a:pt x="2473053" y="2558031"/>
                </a:cubicBezTo>
                <a:cubicBezTo>
                  <a:pt x="2321090" y="2406546"/>
                  <a:pt x="2164350" y="2260319"/>
                  <a:pt x="1988016" y="2137506"/>
                </a:cubicBezTo>
                <a:cubicBezTo>
                  <a:pt x="1940229" y="2104533"/>
                  <a:pt x="1889574" y="2076339"/>
                  <a:pt x="1840354" y="2045278"/>
                </a:cubicBezTo>
                <a:cubicBezTo>
                  <a:pt x="1832709" y="2040499"/>
                  <a:pt x="1826974" y="2041933"/>
                  <a:pt x="1819806" y="2045755"/>
                </a:cubicBezTo>
                <a:cubicBezTo>
                  <a:pt x="1654941" y="2126038"/>
                  <a:pt x="1489599" y="2125560"/>
                  <a:pt x="1324734" y="2045278"/>
                </a:cubicBezTo>
                <a:cubicBezTo>
                  <a:pt x="1317087" y="2041455"/>
                  <a:pt x="1311832" y="2041454"/>
                  <a:pt x="1304186" y="2045755"/>
                </a:cubicBezTo>
                <a:cubicBezTo>
                  <a:pt x="1142188" y="2137506"/>
                  <a:pt x="994526" y="2248850"/>
                  <a:pt x="858812" y="2375485"/>
                </a:cubicBezTo>
                <a:cubicBezTo>
                  <a:pt x="799556" y="2430918"/>
                  <a:pt x="744602" y="2490174"/>
                  <a:pt x="687735" y="2547995"/>
                </a:cubicBezTo>
                <a:cubicBezTo>
                  <a:pt x="682478" y="2553252"/>
                  <a:pt x="681045" y="2558031"/>
                  <a:pt x="682478" y="2565677"/>
                </a:cubicBezTo>
                <a:cubicBezTo>
                  <a:pt x="692035" y="2614897"/>
                  <a:pt x="691080" y="2620154"/>
                  <a:pt x="670531" y="2692312"/>
                </a:cubicBezTo>
                <a:cubicBezTo>
                  <a:pt x="692992" y="2707126"/>
                  <a:pt x="715929" y="2721462"/>
                  <a:pt x="737911" y="2736754"/>
                </a:cubicBezTo>
                <a:cubicBezTo>
                  <a:pt x="825838" y="2799355"/>
                  <a:pt x="906598" y="2870079"/>
                  <a:pt x="971588" y="2957051"/>
                </a:cubicBezTo>
                <a:cubicBezTo>
                  <a:pt x="985925" y="2976167"/>
                  <a:pt x="996917" y="2998148"/>
                  <a:pt x="1007429" y="3019175"/>
                </a:cubicBezTo>
                <a:cubicBezTo>
                  <a:pt x="1013164" y="3030643"/>
                  <a:pt x="1016509" y="3044501"/>
                  <a:pt x="1006474" y="3055492"/>
                </a:cubicBezTo>
                <a:cubicBezTo>
                  <a:pt x="996917" y="3066005"/>
                  <a:pt x="983536" y="3062660"/>
                  <a:pt x="971111" y="3059793"/>
                </a:cubicBezTo>
                <a:cubicBezTo>
                  <a:pt x="934315" y="3051191"/>
                  <a:pt x="901820" y="3032555"/>
                  <a:pt x="870281" y="3012006"/>
                </a:cubicBezTo>
                <a:cubicBezTo>
                  <a:pt x="768017" y="2945105"/>
                  <a:pt x="680567" y="2862434"/>
                  <a:pt x="607931" y="2764948"/>
                </a:cubicBezTo>
                <a:cubicBezTo>
                  <a:pt x="606975" y="2763515"/>
                  <a:pt x="605542" y="2762559"/>
                  <a:pt x="604586" y="2761125"/>
                </a:cubicBezTo>
                <a:cubicBezTo>
                  <a:pt x="534817" y="2806044"/>
                  <a:pt x="440677" y="2787885"/>
                  <a:pt x="388589" y="2735320"/>
                </a:cubicBezTo>
                <a:cubicBezTo>
                  <a:pt x="339369" y="2686100"/>
                  <a:pt x="313085" y="2603906"/>
                  <a:pt x="361351" y="2513589"/>
                </a:cubicBezTo>
                <a:cubicBezTo>
                  <a:pt x="357050" y="2511200"/>
                  <a:pt x="352749" y="2509289"/>
                  <a:pt x="348926" y="2506899"/>
                </a:cubicBezTo>
                <a:cubicBezTo>
                  <a:pt x="220857" y="2435219"/>
                  <a:pt x="112859" y="2341078"/>
                  <a:pt x="27321" y="2221612"/>
                </a:cubicBezTo>
                <a:cubicBezTo>
                  <a:pt x="16330" y="2206320"/>
                  <a:pt x="8683" y="2188161"/>
                  <a:pt x="2471" y="2170480"/>
                </a:cubicBezTo>
                <a:cubicBezTo>
                  <a:pt x="-5652" y="2145630"/>
                  <a:pt x="6773" y="2130339"/>
                  <a:pt x="32100" y="2136551"/>
                </a:cubicBezTo>
                <a:cubicBezTo>
                  <a:pt x="58383" y="2143241"/>
                  <a:pt x="84665" y="2152798"/>
                  <a:pt x="108080" y="2165701"/>
                </a:cubicBezTo>
                <a:cubicBezTo>
                  <a:pt x="188840" y="2209187"/>
                  <a:pt x="257175" y="2269398"/>
                  <a:pt x="322166" y="2333433"/>
                </a:cubicBezTo>
                <a:cubicBezTo>
                  <a:pt x="341280" y="2352070"/>
                  <a:pt x="359440" y="2371185"/>
                  <a:pt x="376642" y="2391733"/>
                </a:cubicBezTo>
                <a:cubicBezTo>
                  <a:pt x="393368" y="2411804"/>
                  <a:pt x="408182" y="2433307"/>
                  <a:pt x="424429" y="2454812"/>
                </a:cubicBezTo>
                <a:cubicBezTo>
                  <a:pt x="465526" y="2431395"/>
                  <a:pt x="510446" y="2428528"/>
                  <a:pt x="556799" y="2439519"/>
                </a:cubicBezTo>
                <a:cubicBezTo>
                  <a:pt x="560145" y="2440475"/>
                  <a:pt x="565401" y="2438564"/>
                  <a:pt x="567312" y="2436175"/>
                </a:cubicBezTo>
                <a:cubicBezTo>
                  <a:pt x="732655" y="2263186"/>
                  <a:pt x="889874" y="2083985"/>
                  <a:pt x="1011252" y="1876112"/>
                </a:cubicBezTo>
                <a:cubicBezTo>
                  <a:pt x="1028933" y="1845529"/>
                  <a:pt x="1043746" y="1813511"/>
                  <a:pt x="1059517" y="1781972"/>
                </a:cubicBezTo>
                <a:cubicBezTo>
                  <a:pt x="1061907" y="1777193"/>
                  <a:pt x="1061907" y="1770025"/>
                  <a:pt x="1059517" y="1764769"/>
                </a:cubicBezTo>
                <a:cubicBezTo>
                  <a:pt x="992615" y="1599904"/>
                  <a:pt x="998827" y="1438384"/>
                  <a:pt x="1082454" y="1280688"/>
                </a:cubicBezTo>
                <a:cubicBezTo>
                  <a:pt x="1086277" y="1273042"/>
                  <a:pt x="1083888" y="1268263"/>
                  <a:pt x="1080543" y="1262529"/>
                </a:cubicBezTo>
                <a:cubicBezTo>
                  <a:pt x="987358" y="1099098"/>
                  <a:pt x="876493" y="948569"/>
                  <a:pt x="746991" y="811898"/>
                </a:cubicBezTo>
                <a:cubicBezTo>
                  <a:pt x="692991" y="755033"/>
                  <a:pt x="635169" y="701989"/>
                  <a:pt x="578781" y="647512"/>
                </a:cubicBezTo>
                <a:cubicBezTo>
                  <a:pt x="574958" y="644167"/>
                  <a:pt x="567312" y="641299"/>
                  <a:pt x="563011" y="642733"/>
                </a:cubicBezTo>
                <a:cubicBezTo>
                  <a:pt x="506145" y="658025"/>
                  <a:pt x="462659" y="652768"/>
                  <a:pt x="411527" y="621229"/>
                </a:cubicBezTo>
                <a:cubicBezTo>
                  <a:pt x="409615" y="624097"/>
                  <a:pt x="407226" y="626964"/>
                  <a:pt x="405314" y="629831"/>
                </a:cubicBezTo>
                <a:cubicBezTo>
                  <a:pt x="330767" y="742608"/>
                  <a:pt x="235671" y="836749"/>
                  <a:pt x="121461" y="910340"/>
                </a:cubicBezTo>
                <a:cubicBezTo>
                  <a:pt x="102824" y="922287"/>
                  <a:pt x="81798" y="931366"/>
                  <a:pt x="61249" y="939968"/>
                </a:cubicBezTo>
                <a:cubicBezTo>
                  <a:pt x="48824" y="945224"/>
                  <a:pt x="34011" y="950003"/>
                  <a:pt x="22542" y="938534"/>
                </a:cubicBezTo>
                <a:cubicBezTo>
                  <a:pt x="10595" y="926588"/>
                  <a:pt x="14895" y="910818"/>
                  <a:pt x="21109" y="898871"/>
                </a:cubicBezTo>
                <a:cubicBezTo>
                  <a:pt x="36400" y="868765"/>
                  <a:pt x="50736" y="838181"/>
                  <a:pt x="70329" y="811421"/>
                </a:cubicBezTo>
                <a:cubicBezTo>
                  <a:pt x="146310" y="708201"/>
                  <a:pt x="238539" y="622663"/>
                  <a:pt x="347014" y="554806"/>
                </a:cubicBezTo>
                <a:cubicBezTo>
                  <a:pt x="347970" y="554327"/>
                  <a:pt x="348926" y="553372"/>
                  <a:pt x="350360" y="552416"/>
                </a:cubicBezTo>
                <a:cubicBezTo>
                  <a:pt x="316432" y="465922"/>
                  <a:pt x="329333" y="388507"/>
                  <a:pt x="404836" y="330686"/>
                </a:cubicBezTo>
                <a:cubicBezTo>
                  <a:pt x="468872" y="281465"/>
                  <a:pt x="539118" y="282898"/>
                  <a:pt x="609842" y="323039"/>
                </a:cubicBezTo>
                <a:cubicBezTo>
                  <a:pt x="621312" y="306792"/>
                  <a:pt x="631825" y="290066"/>
                  <a:pt x="644249" y="273819"/>
                </a:cubicBezTo>
                <a:cubicBezTo>
                  <a:pt x="720708" y="174900"/>
                  <a:pt x="809113" y="88405"/>
                  <a:pt x="917589" y="2437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9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6858000" y="2467603"/>
            <a:ext cx="5444028" cy="2436882"/>
            <a:chOff x="6858001" y="2321171"/>
            <a:chExt cx="5444028" cy="20388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6858001" y="2321171"/>
              <a:ext cx="5444028" cy="82403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ru-RU" altLang="ko-KR" sz="3200" b="1" u="sng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Автоматизированная онлайн </a:t>
              </a:r>
              <a:r>
                <a:rPr lang="ru-RU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обработка данных с </a:t>
              </a:r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LIDAR</a:t>
              </a:r>
              <a:endParaRPr lang="ko-KR" altLang="en-US" sz="3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086601" y="3252767"/>
              <a:ext cx="4840612" cy="110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solidFill>
                    <a:schemeClr val="bg1"/>
                  </a:solidFill>
                  <a:cs typeface="Arial" pitchFamily="34" charset="0"/>
                </a:rPr>
                <a:t>Онлайн составление карт местности, онлайн проведение расчётов, необходимых для описания рельефа местности, онлайн мониторинг лавинно и пожароопасной местности, составление сигнальных отчетов </a:t>
              </a:r>
              <a:r>
                <a:rPr lang="ru-RU" sz="1600" b="1" u="sng" dirty="0">
                  <a:solidFill>
                    <a:schemeClr val="bg1"/>
                  </a:solidFill>
                  <a:cs typeface="Arial" pitchFamily="34" charset="0"/>
                </a:rPr>
                <a:t>без участия человека.</a:t>
              </a:r>
              <a:endParaRPr lang="en-US" altLang="ko-KR" sz="1600" b="1" u="sng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6858000" y="3547533"/>
            <a:ext cx="52578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D31372-ACDB-49F4-BC89-F9B6B4035A2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4011"/>
          <a:stretch>
            <a:fillRect/>
          </a:stretch>
        </p:blipFill>
        <p:spPr>
          <a:xfrm>
            <a:off x="394000" y="1261828"/>
            <a:ext cx="6921422" cy="50326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1565A-4AEF-4F4A-8EFF-CD1FB52FC5B4}"/>
              </a:ext>
            </a:extLst>
          </p:cNvPr>
          <p:cNvSpPr txBox="1"/>
          <p:nvPr/>
        </p:nvSpPr>
        <p:spPr>
          <a:xfrm>
            <a:off x="3352800" y="-147497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376092"/>
                </a:solidFill>
                <a:latin typeface="+mj-lt"/>
              </a:rPr>
              <a:t>Инновация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532F68-EC8A-4256-B824-0349FED57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10247" cy="7480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169702-F143-4113-8C9A-8ABED5FB59F0}"/>
              </a:ext>
            </a:extLst>
          </p:cNvPr>
          <p:cNvSpPr txBox="1"/>
          <p:nvPr/>
        </p:nvSpPr>
        <p:spPr>
          <a:xfrm>
            <a:off x="11700976" y="6294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639213" y="2444986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0687" y="-41882"/>
            <a:ext cx="11350625" cy="1015663"/>
          </a:xfrm>
        </p:spPr>
        <p:txBody>
          <a:bodyPr/>
          <a:lstStyle/>
          <a:p>
            <a:r>
              <a:rPr lang="ru-RU" sz="6600" dirty="0">
                <a:solidFill>
                  <a:srgbClr val="4F81BD"/>
                </a:solidFill>
                <a:latin typeface="+mj-lt"/>
              </a:rPr>
              <a:t>Целевая аудитория</a:t>
            </a:r>
            <a:endParaRPr lang="en-US" sz="6600" dirty="0">
              <a:solidFill>
                <a:srgbClr val="4F81BD"/>
              </a:solidFill>
              <a:latin typeface="+mj-lt"/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7634" y="1646738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28074" y="1833070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041D7C-4357-4F13-9FF3-B80C4B30E9EA}"/>
              </a:ext>
            </a:extLst>
          </p:cNvPr>
          <p:cNvSpPr/>
          <p:nvPr/>
        </p:nvSpPr>
        <p:spPr>
          <a:xfrm>
            <a:off x="943853" y="3583027"/>
            <a:ext cx="2418936" cy="946224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415DC2-66BA-45E0-A613-AD5B685BB9FA}"/>
              </a:ext>
            </a:extLst>
          </p:cNvPr>
          <p:cNvCxnSpPr>
            <a:cxnSpLocks/>
          </p:cNvCxnSpPr>
          <p:nvPr/>
        </p:nvCxnSpPr>
        <p:spPr>
          <a:xfrm>
            <a:off x="5229528" y="1941971"/>
            <a:ext cx="5974760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2477C7-A17E-485E-A9D8-0FE0ED832BA9}"/>
              </a:ext>
            </a:extLst>
          </p:cNvPr>
          <p:cNvCxnSpPr>
            <a:cxnSpLocks/>
          </p:cNvCxnSpPr>
          <p:nvPr/>
        </p:nvCxnSpPr>
        <p:spPr>
          <a:xfrm>
            <a:off x="5483028" y="2446370"/>
            <a:ext cx="6003032" cy="709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6828D3-8C27-4CD4-A49E-B9FD18921677}"/>
              </a:ext>
            </a:extLst>
          </p:cNvPr>
          <p:cNvCxnSpPr>
            <a:cxnSpLocks/>
          </p:cNvCxnSpPr>
          <p:nvPr/>
        </p:nvCxnSpPr>
        <p:spPr>
          <a:xfrm>
            <a:off x="5660903" y="3061870"/>
            <a:ext cx="6003032" cy="709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A62838-0FEC-4220-858E-5ADA084C7629}"/>
              </a:ext>
            </a:extLst>
          </p:cNvPr>
          <p:cNvCxnSpPr>
            <a:cxnSpLocks/>
          </p:cNvCxnSpPr>
          <p:nvPr/>
        </p:nvCxnSpPr>
        <p:spPr>
          <a:xfrm>
            <a:off x="5768280" y="3925258"/>
            <a:ext cx="6003032" cy="709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B9BE547-582C-48D5-BC15-FE0047B1E7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317613"/>
            <a:ext cx="280416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558E3-ADB4-4FF3-8745-268202B92DD7}"/>
              </a:ext>
            </a:extLst>
          </p:cNvPr>
          <p:cNvSpPr txBox="1"/>
          <p:nvPr/>
        </p:nvSpPr>
        <p:spPr>
          <a:xfrm>
            <a:off x="5229528" y="1477674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24"/>
                </a:solidFill>
                <a:latin typeface="IBM_Plex_Sans"/>
              </a:rPr>
              <a:t>Центральная дирекция по ремонту пути ОАО «РЖД»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ED1F02-704B-4FBA-8BCD-773D124D29BC}"/>
              </a:ext>
            </a:extLst>
          </p:cNvPr>
          <p:cNvSpPr txBox="1"/>
          <p:nvPr/>
        </p:nvSpPr>
        <p:spPr>
          <a:xfrm>
            <a:off x="5483028" y="2045399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24"/>
                </a:solidFill>
                <a:latin typeface="IBM_Plex_Sans"/>
              </a:rPr>
              <a:t>Центральная дирекция инфраструктуры ОАО «РЖД»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275419-7703-41BE-BB55-5505364D9D1F}"/>
              </a:ext>
            </a:extLst>
          </p:cNvPr>
          <p:cNvSpPr txBox="1"/>
          <p:nvPr/>
        </p:nvSpPr>
        <p:spPr>
          <a:xfrm>
            <a:off x="5664427" y="2617906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24"/>
                </a:solidFill>
                <a:latin typeface="IBM_Plex_Sans"/>
              </a:rPr>
              <a:t>Департамент капитального строительства ОАО «РЖД»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1C4B32-E220-41D5-8530-8E5203FBFE3F}"/>
              </a:ext>
            </a:extLst>
          </p:cNvPr>
          <p:cNvSpPr txBox="1"/>
          <p:nvPr/>
        </p:nvSpPr>
        <p:spPr>
          <a:xfrm>
            <a:off x="5684852" y="3190413"/>
            <a:ext cx="614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24"/>
                </a:solidFill>
                <a:latin typeface="IBM_Plex_Sans"/>
              </a:rPr>
              <a:t>Центральная дирекция по управлению </a:t>
            </a:r>
            <a:r>
              <a:rPr lang="ru-RU" dirty="0" err="1">
                <a:solidFill>
                  <a:srgbClr val="1F1F24"/>
                </a:solidFill>
                <a:latin typeface="IBM_Plex_Sans"/>
              </a:rPr>
              <a:t>терминально</a:t>
            </a:r>
            <a:r>
              <a:rPr lang="ru-RU" dirty="0">
                <a:solidFill>
                  <a:srgbClr val="1F1F24"/>
                </a:solidFill>
                <a:latin typeface="IBM_Plex_Sans"/>
              </a:rPr>
              <a:t>-складским комплексом ОАО «РЖД»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0C3CFE-B982-4046-A611-87A3329A3C44}"/>
              </a:ext>
            </a:extLst>
          </p:cNvPr>
          <p:cNvSpPr txBox="1"/>
          <p:nvPr/>
        </p:nvSpPr>
        <p:spPr>
          <a:xfrm>
            <a:off x="5795556" y="4097479"/>
            <a:ext cx="614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1F1F24"/>
                </a:solidFill>
                <a:effectLst/>
                <a:latin typeface="IBM_Plex_Sans"/>
              </a:rPr>
              <a:t>Дирекция аварийно-восстановительных средств </a:t>
            </a:r>
            <a:r>
              <a:rPr lang="ru-RU" dirty="0"/>
              <a:t>ОАО «РЖД»</a:t>
            </a:r>
            <a:endParaRPr lang="ru-RU" b="0" i="0" u="none" strike="noStrike" dirty="0">
              <a:solidFill>
                <a:srgbClr val="1F1F24"/>
              </a:solidFill>
              <a:effectLst/>
              <a:latin typeface="IBM_Plex_San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315E4D-79A8-44A2-869B-4B44117DCEF9}"/>
              </a:ext>
            </a:extLst>
          </p:cNvPr>
          <p:cNvSpPr txBox="1"/>
          <p:nvPr/>
        </p:nvSpPr>
        <p:spPr>
          <a:xfrm>
            <a:off x="5766103" y="4768510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1F1F24"/>
                </a:solidFill>
                <a:effectLst/>
                <a:latin typeface="IBM_Plex_Sans"/>
              </a:rPr>
              <a:t>Административно-хозяйственный центр</a:t>
            </a:r>
          </a:p>
        </p:txBody>
      </p:sp>
      <p:cxnSp>
        <p:nvCxnSpPr>
          <p:cNvPr id="52" name="Straight Connector 38">
            <a:extLst>
              <a:ext uri="{FF2B5EF4-FFF2-40B4-BE49-F238E27FC236}">
                <a16:creationId xmlns:a16="http://schemas.microsoft.com/office/drawing/2014/main" id="{2CB6C244-0B8A-492C-952E-D3928C845071}"/>
              </a:ext>
            </a:extLst>
          </p:cNvPr>
          <p:cNvCxnSpPr>
            <a:cxnSpLocks/>
          </p:cNvCxnSpPr>
          <p:nvPr/>
        </p:nvCxnSpPr>
        <p:spPr>
          <a:xfrm>
            <a:off x="5311919" y="5917221"/>
            <a:ext cx="5974760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0">
            <a:extLst>
              <a:ext uri="{FF2B5EF4-FFF2-40B4-BE49-F238E27FC236}">
                <a16:creationId xmlns:a16="http://schemas.microsoft.com/office/drawing/2014/main" id="{7552FA92-00D1-452C-B400-407A98EA2F5C}"/>
              </a:ext>
            </a:extLst>
          </p:cNvPr>
          <p:cNvCxnSpPr>
            <a:cxnSpLocks/>
          </p:cNvCxnSpPr>
          <p:nvPr/>
        </p:nvCxnSpPr>
        <p:spPr>
          <a:xfrm>
            <a:off x="5660903" y="4532052"/>
            <a:ext cx="6003032" cy="709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9">
            <a:extLst>
              <a:ext uri="{FF2B5EF4-FFF2-40B4-BE49-F238E27FC236}">
                <a16:creationId xmlns:a16="http://schemas.microsoft.com/office/drawing/2014/main" id="{96E98511-7E46-4A55-BC09-6FC077126E65}"/>
              </a:ext>
            </a:extLst>
          </p:cNvPr>
          <p:cNvCxnSpPr>
            <a:cxnSpLocks/>
          </p:cNvCxnSpPr>
          <p:nvPr/>
        </p:nvCxnSpPr>
        <p:spPr>
          <a:xfrm>
            <a:off x="5487382" y="5155029"/>
            <a:ext cx="6003032" cy="709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40F2534-3B5C-4712-BDDC-ACD1D11D6B15}"/>
              </a:ext>
            </a:extLst>
          </p:cNvPr>
          <p:cNvSpPr txBox="1"/>
          <p:nvPr/>
        </p:nvSpPr>
        <p:spPr>
          <a:xfrm>
            <a:off x="5460485" y="5365434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1F1F24"/>
                </a:solidFill>
                <a:effectLst/>
                <a:latin typeface="IBM_Plex_Sans"/>
              </a:rPr>
              <a:t>Центр охраны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2633" y="18728"/>
            <a:ext cx="11350625" cy="923330"/>
          </a:xfrm>
        </p:spPr>
        <p:txBody>
          <a:bodyPr/>
          <a:lstStyle/>
          <a:p>
            <a:r>
              <a:rPr lang="ru-RU" sz="6000" dirty="0">
                <a:solidFill>
                  <a:srgbClr val="4F81BD"/>
                </a:solidFill>
                <a:latin typeface="+mj-lt"/>
              </a:rPr>
              <a:t>Какие проблемы решаем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D3D65-98C6-42AF-88BD-90460A520A97}"/>
              </a:ext>
            </a:extLst>
          </p:cNvPr>
          <p:cNvGrpSpPr/>
          <p:nvPr/>
        </p:nvGrpSpPr>
        <p:grpSpPr>
          <a:xfrm>
            <a:off x="-162479" y="2634432"/>
            <a:ext cx="4584240" cy="3672938"/>
            <a:chOff x="2606012" y="1916832"/>
            <a:chExt cx="4054220" cy="3248281"/>
          </a:xfrm>
        </p:grpSpPr>
        <p:sp>
          <p:nvSpPr>
            <p:cNvPr id="4" name="Rounded Rectangle 71">
              <a:extLst>
                <a:ext uri="{FF2B5EF4-FFF2-40B4-BE49-F238E27FC236}">
                  <a16:creationId xmlns:a16="http://schemas.microsoft.com/office/drawing/2014/main" id="{7E64C0D3-88AC-4D36-8F92-0CFC343FFD83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6F24A88F-214C-430F-9611-C9CDE85D5B27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2B15AC0-1936-4A56-A57B-719047C81924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81F9FB-37FD-4A7A-82BF-97349FAA85FA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277B8C-9034-4BE7-A1C2-9236107253E5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C4569E-F35A-4680-91DD-7D73DD134E74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n>
                  <a:solidFill>
                    <a:schemeClr val="accent4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28B81A-A7C6-4F2D-936B-2161400476AB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8F38A6-43AD-49F9-B26E-64B1FB72C8F2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7A0A4-5FBD-4A34-B6CD-C8C47EA2690C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43D05-70AD-46C4-BBED-A4E6991FC2C1}"/>
              </a:ext>
            </a:extLst>
          </p:cNvPr>
          <p:cNvGrpSpPr/>
          <p:nvPr/>
        </p:nvGrpSpPr>
        <p:grpSpPr>
          <a:xfrm>
            <a:off x="4618797" y="972538"/>
            <a:ext cx="6800117" cy="6086538"/>
            <a:chOff x="-87858" y="2868815"/>
            <a:chExt cx="4739891" cy="52901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A5F5A-486A-4E44-89E0-0F84F9D3FA60}"/>
                </a:ext>
              </a:extLst>
            </p:cNvPr>
            <p:cNvSpPr txBox="1"/>
            <p:nvPr/>
          </p:nvSpPr>
          <p:spPr>
            <a:xfrm>
              <a:off x="500206" y="2868815"/>
              <a:ext cx="3924773" cy="53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3600" b="1" dirty="0">
                  <a:solidFill>
                    <a:srgbClr val="FF0000"/>
                  </a:solidFill>
                  <a:cs typeface="Arial" pitchFamily="34" charset="0"/>
                </a:rPr>
                <a:t>ОАО «РЖД»</a:t>
              </a:r>
              <a:endParaRPr lang="ko-KR" altLang="en-US" sz="3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86667-5281-45F4-A534-69863D215940}"/>
                </a:ext>
              </a:extLst>
            </p:cNvPr>
            <p:cNvSpPr txBox="1"/>
            <p:nvPr/>
          </p:nvSpPr>
          <p:spPr>
            <a:xfrm>
              <a:off x="-87858" y="3477615"/>
              <a:ext cx="4739891" cy="468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Оперативный и автономный мониторинг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состояния, а также составления сигнальных отчетов </a:t>
              </a:r>
              <a:r>
                <a:rPr lang="ru-RU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без участия человека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Лавиноопасных, селеопасных и пожароопасных участков местности.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Стрелочных переводов.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Контактной сети.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Путей отвода.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Инфраструктуры.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Железнодорожного полотна.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Измерения объемов грузов в вагонах и на складах.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Гидросооружения.</a:t>
              </a:r>
            </a:p>
            <a:p>
              <a:pPr marL="539750" indent="-269875" algn="just">
                <a:buFont typeface="Wingdings" panose="05000000000000000000" pitchFamily="2" charset="2"/>
                <a:buChar char="Ø"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Сокращения затрат на время выполнения геодезических и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макршейдерских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работ на 50%.</a:t>
              </a:r>
            </a:p>
            <a:p>
              <a:pPr algn="just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Сокращение такой единицы как человеко-часов на 30-40%</a:t>
              </a:r>
            </a:p>
            <a:p>
              <a:pPr algn="just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Построение масштабных планов и профилей путей</a:t>
              </a:r>
            </a:p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8E5A45E0-C8E0-4AC2-86D2-3D961344F850}"/>
              </a:ext>
            </a:extLst>
          </p:cNvPr>
          <p:cNvSpPr/>
          <p:nvPr/>
        </p:nvSpPr>
        <p:spPr>
          <a:xfrm>
            <a:off x="2057401" y="1366609"/>
            <a:ext cx="3304758" cy="2792128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8000"/>
              </a:highlight>
            </a:endParaRPr>
          </a:p>
        </p:txBody>
      </p:sp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C772FCA9-366D-40A2-8232-ECD552D3D0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29098" y="6403137"/>
            <a:ext cx="280416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06000" y="633256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fld id="{1AD9BFA5-F963-49D6-AB4C-6C2284789760}" type="slidenum">
              <a:rPr lang="en-US" sz="2000" smtClean="0"/>
              <a:pPr/>
              <a:t>5</a:t>
            </a:fld>
            <a:endParaRPr lang="en-US" sz="2000" dirty="0"/>
          </a:p>
        </p:txBody>
      </p:sp>
      <p:pic>
        <p:nvPicPr>
          <p:cNvPr id="13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526996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50" y="3505484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7274"/>
              </p:ext>
            </p:extLst>
          </p:nvPr>
        </p:nvGraphicFramePr>
        <p:xfrm>
          <a:off x="952500" y="1565501"/>
          <a:ext cx="102869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001">
                  <a:extLst>
                    <a:ext uri="{9D8B030D-6E8A-4147-A177-3AD203B41FA5}">
                      <a16:colId xmlns:a16="http://schemas.microsoft.com/office/drawing/2014/main" val="2684538499"/>
                    </a:ext>
                  </a:extLst>
                </a:gridCol>
              </a:tblGrid>
              <a:tr h="92517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Параметр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AUTOGEO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Красгеотрейд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Кадастровое Бюро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4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+mn-lt"/>
                        </a:rPr>
                        <a:t>Квадрокоптер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LIDAR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Стоимость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+mn-lt"/>
                        </a:rPr>
                        <a:t>работ на 1 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162 000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250 000 </a:t>
                      </a:r>
                      <a:r>
                        <a:rPr lang="ru-RU" sz="2000" b="1" dirty="0" err="1">
                          <a:latin typeface="+mn-lt"/>
                        </a:rPr>
                        <a:t>Руб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183 000 </a:t>
                      </a:r>
                      <a:r>
                        <a:rPr lang="ru-RU" sz="2000" b="1" dirty="0" err="1">
                          <a:latin typeface="+mn-lt"/>
                        </a:rPr>
                        <a:t>Руб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8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Время проведения работ на 1 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</a:t>
                      </a:r>
                      <a:r>
                        <a:rPr lang="ru-RU" sz="2000" b="1" baseline="0" dirty="0">
                          <a:latin typeface="+mn-lt"/>
                        </a:rPr>
                        <a:t> дня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1 неделя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5 дней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1600" y="0"/>
            <a:ext cx="1101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4F81BD"/>
                </a:solidFill>
                <a:latin typeface="+mj-lt"/>
              </a:rPr>
              <a:t>Сравнение с конкурентами</a:t>
            </a:r>
            <a:endParaRPr lang="ru-RU" sz="54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1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243803-B603-4411-96AF-7B0BAFF5A829}"/>
              </a:ext>
            </a:extLst>
          </p:cNvPr>
          <p:cNvSpPr txBox="1"/>
          <p:nvPr/>
        </p:nvSpPr>
        <p:spPr>
          <a:xfrm flipH="1">
            <a:off x="434212" y="291636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Бизнес-модель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5AD1D8-375C-46AC-B620-E40B2193D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" y="930521"/>
            <a:ext cx="9159498" cy="58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304800"/>
            <a:ext cx="5983288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Мини экономика проекта</a:t>
            </a:r>
            <a:endParaRPr lang="en-US" sz="3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20A1E3-4D32-4CCC-9E51-E55889B99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87263"/>
              </p:ext>
            </p:extLst>
          </p:nvPr>
        </p:nvGraphicFramePr>
        <p:xfrm>
          <a:off x="304800" y="1030876"/>
          <a:ext cx="8153400" cy="552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6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Затраты на проект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4 500 000 </a:t>
                      </a:r>
                      <a:r>
                        <a:rPr lang="ru-RU" altLang="ko-KR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руб</a:t>
                      </a:r>
                      <a:endParaRPr lang="ko-KR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Срок окупаемости проекта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2,8 года</a:t>
                      </a:r>
                      <a:endParaRPr lang="ko-KR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Стоимость услуги на аэросъемку 1 ГА местности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162 000руб</a:t>
                      </a:r>
                      <a:endParaRPr lang="ko-KR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4EC6F79-9A4D-4168-8A57-713B484F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40" y="1556140"/>
            <a:ext cx="2787260" cy="27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83D301-9237-4913-A10B-454111CABA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-98412"/>
            <a:ext cx="11572875" cy="1107996"/>
          </a:xfrm>
        </p:spPr>
        <p:txBody>
          <a:bodyPr/>
          <a:lstStyle/>
          <a:p>
            <a:r>
              <a:rPr lang="ru-RU" sz="7200" dirty="0">
                <a:solidFill>
                  <a:srgbClr val="4F81BD"/>
                </a:solidFill>
              </a:rPr>
              <a:t>Наша команда</a:t>
            </a:r>
            <a:endParaRPr lang="en-US" sz="7200" dirty="0">
              <a:solidFill>
                <a:srgbClr val="4F81BD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5B3B6-FC77-4CED-A2B9-AAD7145A99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>
          <a:xfrm>
            <a:off x="777222" y="1715937"/>
            <a:ext cx="2098484" cy="2098483"/>
          </a:xfrm>
          <a:prstGeom prst="ellipse">
            <a:avLst/>
          </a:prstGeom>
          <a:ln w="101600" cap="rnd">
            <a:solidFill>
              <a:srgbClr val="4F81B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9573FD-367A-4987-A938-7831C12C9E9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1142"/>
          <a:stretch>
            <a:fillRect/>
          </a:stretch>
        </p:blipFill>
        <p:spPr>
          <a:xfrm>
            <a:off x="3921278" y="1715937"/>
            <a:ext cx="2100177" cy="2098483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4764E2-8FBE-44E7-93FB-CD36A4862DBB}"/>
              </a:ext>
            </a:extLst>
          </p:cNvPr>
          <p:cNvCxnSpPr>
            <a:cxnSpLocks/>
          </p:cNvCxnSpPr>
          <p:nvPr/>
        </p:nvCxnSpPr>
        <p:spPr>
          <a:xfrm flipV="1">
            <a:off x="310466" y="4373699"/>
            <a:ext cx="2907554" cy="98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8FBC5-23D1-4EF0-A122-7DDA8070FB2A}"/>
              </a:ext>
            </a:extLst>
          </p:cNvPr>
          <p:cNvCxnSpPr>
            <a:cxnSpLocks/>
          </p:cNvCxnSpPr>
          <p:nvPr/>
        </p:nvCxnSpPr>
        <p:spPr>
          <a:xfrm>
            <a:off x="3657600" y="4373699"/>
            <a:ext cx="24384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35929" y="3938882"/>
            <a:ext cx="3200400" cy="1212757"/>
            <a:chOff x="608214" y="4193711"/>
            <a:chExt cx="2005476" cy="1322962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08214" y="4193711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Алексей Блинков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757303" y="4778009"/>
              <a:ext cx="18449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Руководитель проекта, программирование, сборка квадрокоптера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913418" y="5301758"/>
            <a:ext cx="1826091" cy="784289"/>
            <a:chOff x="827584" y="5067559"/>
            <a:chExt cx="1861460" cy="855559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blinkov_ak@mail.ru</a:t>
              </a:r>
            </a:p>
          </p:txBody>
        </p:sp>
        <p:sp>
          <p:nvSpPr>
            <p:cNvPr id="23" name="직사각형 37">
              <a:extLst>
                <a:ext uri="{FF2B5EF4-FFF2-40B4-BE49-F238E27FC236}">
                  <a16:creationId xmlns:a16="http://schemas.microsoft.com/office/drawing/2014/main" id="{57F1C2C9-C11A-42DD-A855-1482DCF9812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200" dirty="0"/>
            </a:p>
          </p:txBody>
        </p:sp>
        <p:sp>
          <p:nvSpPr>
            <p:cNvPr id="24" name="직사각형 38">
              <a:extLst>
                <a:ext uri="{FF2B5EF4-FFF2-40B4-BE49-F238E27FC236}">
                  <a16:creationId xmlns:a16="http://schemas.microsoft.com/office/drawing/2014/main" id="{D71881BD-617B-43A7-99EE-50FB224E0B2C}"/>
                </a:ext>
              </a:extLst>
            </p:cNvPr>
            <p:cNvSpPr/>
            <p:nvPr/>
          </p:nvSpPr>
          <p:spPr>
            <a:xfrm>
              <a:off x="1043608" y="564611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3245038" y="3938885"/>
            <a:ext cx="3203248" cy="1058844"/>
            <a:chOff x="3503756" y="4398566"/>
            <a:chExt cx="2105345" cy="749768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03756" y="4398566"/>
              <a:ext cx="20112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Кристина Руденко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603625" y="4777842"/>
              <a:ext cx="2005476" cy="370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PR,HR </a:t>
              </a:r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менеджер проекта,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Расчет рисков проекта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5F9AC-0D10-429F-B72D-57CD617FFE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60711" y="6426693"/>
            <a:ext cx="280416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6646F5-8AB7-4657-A705-557F5E4A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82" y="1126129"/>
            <a:ext cx="1564245" cy="22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532583-6B86-4E0D-8181-EDBC3D55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35" y="1126129"/>
            <a:ext cx="1534614" cy="22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19E733-1E59-4997-AB5A-04E320BD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9" y="3465463"/>
            <a:ext cx="1739802" cy="24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D0832B4-A658-4338-BD84-9AB42B8F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2" y="3465463"/>
            <a:ext cx="1740943" cy="24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F128C48-C69F-4CFD-86DD-9544578C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57" y="1629797"/>
            <a:ext cx="2327085" cy="16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7A335F-ADFE-41BE-A669-1296C6138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41" y="3493398"/>
            <a:ext cx="1722610" cy="2434696"/>
          </a:xfrm>
          <a:prstGeom prst="rect">
            <a:avLst/>
          </a:prstGeom>
        </p:spPr>
      </p:pic>
      <p:sp>
        <p:nvSpPr>
          <p:cNvPr id="43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912324" y="5617986"/>
            <a:ext cx="218063" cy="26983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44" name="직사각형 36">
            <a:extLst>
              <a:ext uri="{FF2B5EF4-FFF2-40B4-BE49-F238E27FC236}">
                <a16:creationId xmlns:a16="http://schemas.microsoft.com/office/drawing/2014/main" id="{3556AD70-2E23-4B64-AA89-24FEA22DE532}"/>
              </a:ext>
            </a:extLst>
          </p:cNvPr>
          <p:cNvSpPr/>
          <p:nvPr/>
        </p:nvSpPr>
        <p:spPr>
          <a:xfrm>
            <a:off x="1125337" y="5634540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dirty="0"/>
              <a:t>8-913-181-12-50</a:t>
            </a:r>
            <a:endParaRPr lang="en-US" altLang="ko-KR" sz="1200" dirty="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019F88DD-DCDF-48A5-AAC2-6BC5BC60E43B}"/>
              </a:ext>
            </a:extLst>
          </p:cNvPr>
          <p:cNvGrpSpPr/>
          <p:nvPr/>
        </p:nvGrpSpPr>
        <p:grpSpPr>
          <a:xfrm>
            <a:off x="3991770" y="5301758"/>
            <a:ext cx="2039103" cy="784289"/>
            <a:chOff x="827584" y="5067559"/>
            <a:chExt cx="2078598" cy="855559"/>
          </a:xfrm>
        </p:grpSpPr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id="{35FEA0D8-4893-4720-99A7-54770710DC22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직사각형 36">
              <a:extLst>
                <a:ext uri="{FF2B5EF4-FFF2-40B4-BE49-F238E27FC236}">
                  <a16:creationId xmlns:a16="http://schemas.microsoft.com/office/drawing/2014/main" id="{3397D384-826E-46A0-9EC0-838241F37209}"/>
                </a:ext>
              </a:extLst>
            </p:cNvPr>
            <p:cNvSpPr/>
            <p:nvPr/>
          </p:nvSpPr>
          <p:spPr>
            <a:xfrm>
              <a:off x="1043607" y="5067559"/>
              <a:ext cx="1862575" cy="302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kristinaaarud@gmail.com</a:t>
              </a:r>
            </a:p>
          </p:txBody>
        </p:sp>
        <p:sp>
          <p:nvSpPr>
            <p:cNvPr id="50" name="직사각형 37">
              <a:extLst>
                <a:ext uri="{FF2B5EF4-FFF2-40B4-BE49-F238E27FC236}">
                  <a16:creationId xmlns:a16="http://schemas.microsoft.com/office/drawing/2014/main" id="{5D3665CD-01FB-4DA9-AED4-A27330B9C7F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200" dirty="0"/>
            </a:p>
          </p:txBody>
        </p:sp>
        <p:sp>
          <p:nvSpPr>
            <p:cNvPr id="51" name="직사각형 38">
              <a:extLst>
                <a:ext uri="{FF2B5EF4-FFF2-40B4-BE49-F238E27FC236}">
                  <a16:creationId xmlns:a16="http://schemas.microsoft.com/office/drawing/2014/main" id="{43C92298-2B66-4927-996E-D313E27861A6}"/>
                </a:ext>
              </a:extLst>
            </p:cNvPr>
            <p:cNvSpPr/>
            <p:nvPr/>
          </p:nvSpPr>
          <p:spPr>
            <a:xfrm>
              <a:off x="1043608" y="564611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200" dirty="0"/>
            </a:p>
          </p:txBody>
        </p:sp>
      </p:grpSp>
      <p:sp>
        <p:nvSpPr>
          <p:cNvPr id="52" name="Freeform 25">
            <a:extLst>
              <a:ext uri="{FF2B5EF4-FFF2-40B4-BE49-F238E27FC236}">
                <a16:creationId xmlns:a16="http://schemas.microsoft.com/office/drawing/2014/main" id="{883CC31A-FB03-42E3-8C9D-75272107541E}"/>
              </a:ext>
            </a:extLst>
          </p:cNvPr>
          <p:cNvSpPr/>
          <p:nvPr/>
        </p:nvSpPr>
        <p:spPr>
          <a:xfrm>
            <a:off x="3990676" y="5617986"/>
            <a:ext cx="218063" cy="26983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3" name="직사각형 36">
            <a:extLst>
              <a:ext uri="{FF2B5EF4-FFF2-40B4-BE49-F238E27FC236}">
                <a16:creationId xmlns:a16="http://schemas.microsoft.com/office/drawing/2014/main" id="{2D1B2E92-E195-440A-A1B1-8AC5CD5A5DB2}"/>
              </a:ext>
            </a:extLst>
          </p:cNvPr>
          <p:cNvSpPr/>
          <p:nvPr/>
        </p:nvSpPr>
        <p:spPr>
          <a:xfrm>
            <a:off x="4203689" y="5634540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8-983-298-87-69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90600" y="1371600"/>
            <a:ext cx="5898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atin typeface="Century Gothic" pitchFamily="34" charset="0"/>
              </a:rPr>
              <a:t>контакты</a:t>
            </a:r>
            <a:endParaRPr lang="ru-RU" sz="3200" cap="all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844" y="2039304"/>
            <a:ext cx="6883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Блинков Алексей Константинович</a:t>
            </a:r>
          </a:p>
          <a:p>
            <a:r>
              <a:rPr lang="ru-RU" dirty="0">
                <a:latin typeface="Century Gothic" pitchFamily="34" charset="0"/>
              </a:rPr>
              <a:t>лидер проекта «</a:t>
            </a:r>
            <a:r>
              <a:rPr lang="en-US" dirty="0">
                <a:latin typeface="Century Gothic" pitchFamily="34" charset="0"/>
              </a:rPr>
              <a:t>AUTOGEO</a:t>
            </a:r>
            <a:r>
              <a:rPr lang="ru-RU" dirty="0">
                <a:latin typeface="Century Gothic" pitchFamily="34" charset="0"/>
              </a:rPr>
              <a:t>»</a:t>
            </a:r>
          </a:p>
          <a:p>
            <a:r>
              <a:rPr lang="ru-RU" dirty="0">
                <a:latin typeface="Century Gothic" pitchFamily="34" charset="0"/>
              </a:rPr>
              <a:t>Студент Красноярского института железнодорожного транспорта</a:t>
            </a:r>
          </a:p>
          <a:p>
            <a:endParaRPr lang="ru-RU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Tel:</a:t>
            </a:r>
            <a:r>
              <a:rPr lang="ru-RU" dirty="0">
                <a:latin typeface="Century Gothic" pitchFamily="34" charset="0"/>
              </a:rPr>
              <a:t> +7 913 181 12 50</a:t>
            </a:r>
            <a:endParaRPr lang="ru-RU" b="1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E-mail: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blinkov_ak@mail.ru</a:t>
            </a:r>
            <a:endParaRPr lang="en-GB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Century Gothic" pitchFamily="34" charset="0"/>
              </a:rPr>
              <a:t>                  Пусть все делает робот</a:t>
            </a:r>
          </a:p>
          <a:p>
            <a:endParaRPr lang="en-GB" dirty="0">
              <a:latin typeface="Century Gothic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4800" y="2133600"/>
            <a:ext cx="0" cy="827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62BD7A-B588-4DC2-966E-13787C3A6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10247" cy="7480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729AD56-D1DF-467E-BC05-96F73017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23" y="1905000"/>
            <a:ext cx="4664476" cy="349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4F81BD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24E886-4645-4495-8DC4-5CD76D9A85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367</Words>
  <Application>Microsoft Office PowerPoint</Application>
  <PresentationFormat>Широкоэкранный</PresentationFormat>
  <Paragraphs>97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IBM_Plex_Sans</vt:lpstr>
      <vt:lpstr>Verdana</vt:lpstr>
      <vt:lpstr>Wingdings</vt:lpstr>
      <vt:lpstr>Office Theme</vt:lpstr>
      <vt:lpstr>А К С Е Л Е Р А Ц И О Н Н А Я П Р О Г Р А М М А Красноярского института железнодорожного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Алексей Блинков</cp:lastModifiedBy>
  <cp:revision>37</cp:revision>
  <cp:lastPrinted>2022-11-15T15:54:33Z</cp:lastPrinted>
  <dcterms:created xsi:type="dcterms:W3CDTF">2022-11-02T13:39:15Z</dcterms:created>
  <dcterms:modified xsi:type="dcterms:W3CDTF">2022-11-25T05:43:11Z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2022-11-02T00:00:00Z</vt:filetime>
  </property>
</Properties>
</file>