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305" r:id="rId3"/>
    <p:sldId id="256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ECC"/>
    <a:srgbClr val="006BBC"/>
    <a:srgbClr val="0088EE"/>
    <a:srgbClr val="0070C0"/>
    <a:srgbClr val="818286"/>
    <a:srgbClr val="EE3523"/>
    <a:srgbClr val="58595B"/>
    <a:srgbClr val="A8A9AD"/>
    <a:srgbClr val="D1D2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2BA3C-BD04-4554-BCF2-23471411888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51A6B-12D6-4674-81CC-9EAD9092B7FB}">
      <dgm:prSet phldrT="[Текст]" phldr="1"/>
      <dgm:spPr>
        <a:solidFill>
          <a:srgbClr val="3D8ECC"/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7C6D1054-4976-41AB-8331-77C3276B4807}" type="parTrans" cxnId="{8153A158-E799-4855-890C-5FC46FE6267B}">
      <dgm:prSet/>
      <dgm:spPr/>
      <dgm:t>
        <a:bodyPr/>
        <a:lstStyle/>
        <a:p>
          <a:endParaRPr lang="ru-RU"/>
        </a:p>
      </dgm:t>
    </dgm:pt>
    <dgm:pt modelId="{F79CCF90-2706-4EAC-ADB3-7D36BF00F940}" type="sibTrans" cxnId="{8153A158-E799-4855-890C-5FC46FE6267B}">
      <dgm:prSet/>
      <dgm:spPr/>
      <dgm:t>
        <a:bodyPr/>
        <a:lstStyle/>
        <a:p>
          <a:endParaRPr lang="ru-RU"/>
        </a:p>
      </dgm:t>
    </dgm:pt>
    <dgm:pt modelId="{D9A3FD26-421C-4098-BF70-70C897A0D21B}">
      <dgm:prSet phldrT="[Текст]" custT="1"/>
      <dgm:spPr>
        <a:solidFill>
          <a:srgbClr val="3D8ECC"/>
        </a:solidFill>
      </dgm:spPr>
      <dgm:t>
        <a:bodyPr/>
        <a:lstStyle/>
        <a:p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Аналитика поступающей информации</a:t>
          </a:r>
        </a:p>
      </dgm:t>
    </dgm:pt>
    <dgm:pt modelId="{C6FD40A5-F176-4275-8585-A23148009142}" type="parTrans" cxnId="{A898C355-CD4F-40D9-A12B-D7AC3B7B8F0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95459C3-6DD2-4B12-B478-6A1576DD7818}" type="sibTrans" cxnId="{A898C355-CD4F-40D9-A12B-D7AC3B7B8F05}">
      <dgm:prSet/>
      <dgm:spPr/>
      <dgm:t>
        <a:bodyPr/>
        <a:lstStyle/>
        <a:p>
          <a:endParaRPr lang="ru-RU"/>
        </a:p>
      </dgm:t>
    </dgm:pt>
    <dgm:pt modelId="{B99718F9-6CEB-4962-A67D-AAEB2F6A1D7E}">
      <dgm:prSet phldrT="[Текст]" custT="1"/>
      <dgm:spPr>
        <a:solidFill>
          <a:srgbClr val="3D8ECC"/>
        </a:solidFill>
      </dgm:spPr>
      <dgm:t>
        <a:bodyPr/>
        <a:lstStyle/>
        <a:p>
          <a:r>
            <a:rPr lang="ru-RU" sz="1300" kern="1200" dirty="0">
              <a:solidFill>
                <a:schemeClr val="tx1"/>
              </a:solidFill>
            </a:rPr>
            <a:t>Самостоятельная</a:t>
          </a:r>
          <a:r>
            <a:rPr lang="ru-RU" sz="1300" kern="1200" dirty="0">
              <a:solidFill>
                <a:srgbClr val="FF0000"/>
              </a:solidFill>
            </a:rPr>
            <a:t> </a:t>
          </a: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АСУ</a:t>
          </a:r>
        </a:p>
      </dgm:t>
    </dgm:pt>
    <dgm:pt modelId="{F4F636E7-542D-48A5-8E0E-E70E2735A0CB}" type="parTrans" cxnId="{9A1C20D1-B3B8-4C1B-818E-B06166F7B73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BA44087-BB2A-4ABE-8931-6281985F3231}" type="sibTrans" cxnId="{9A1C20D1-B3B8-4C1B-818E-B06166F7B73A}">
      <dgm:prSet/>
      <dgm:spPr/>
      <dgm:t>
        <a:bodyPr/>
        <a:lstStyle/>
        <a:p>
          <a:endParaRPr lang="ru-RU"/>
        </a:p>
      </dgm:t>
    </dgm:pt>
    <dgm:pt modelId="{0ED36847-F3A9-4ED8-AE17-15C54BDD74E1}">
      <dgm:prSet phldrT="[Текст]" custT="1"/>
      <dgm:spPr>
        <a:solidFill>
          <a:srgbClr val="3D8ECC"/>
        </a:solidFill>
      </dgm:spPr>
      <dgm:t>
        <a:bodyPr/>
        <a:lstStyle/>
        <a:p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Управляющие решения</a:t>
          </a:r>
        </a:p>
      </dgm:t>
    </dgm:pt>
    <dgm:pt modelId="{36EA7379-66BA-4718-B027-C20477CD0E2C}" type="parTrans" cxnId="{6672B871-B25E-4666-9586-266BE3E91A8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8EC8B60-819D-456B-9751-4C0EC8477392}" type="sibTrans" cxnId="{6672B871-B25E-4666-9586-266BE3E91A88}">
      <dgm:prSet/>
      <dgm:spPr/>
      <dgm:t>
        <a:bodyPr/>
        <a:lstStyle/>
        <a:p>
          <a:endParaRPr lang="ru-RU"/>
        </a:p>
      </dgm:t>
    </dgm:pt>
    <dgm:pt modelId="{1F1D9A82-F5CC-4A6A-95E8-98B7095E8341}">
      <dgm:prSet custT="1"/>
      <dgm:spPr>
        <a:solidFill>
          <a:srgbClr val="3D8ECC"/>
        </a:solidFill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Предиктивный контроль работоспособности ТС</a:t>
          </a:r>
        </a:p>
      </dgm:t>
    </dgm:pt>
    <dgm:pt modelId="{99923CE1-AF01-4FFF-B268-998FB1CCC39F}" type="parTrans" cxnId="{8B5D7883-F14E-4973-9985-55EFAFD8503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95867C0-7F4F-4159-BCAF-AD71C526BDFA}" type="sibTrans" cxnId="{8B5D7883-F14E-4973-9985-55EFAFD85038}">
      <dgm:prSet/>
      <dgm:spPr/>
      <dgm:t>
        <a:bodyPr/>
        <a:lstStyle/>
        <a:p>
          <a:endParaRPr lang="ru-RU"/>
        </a:p>
      </dgm:t>
    </dgm:pt>
    <dgm:pt modelId="{D2FDF55C-392F-45F9-B713-75C5EC927C0C}">
      <dgm:prSet custT="1"/>
      <dgm:spPr>
        <a:solidFill>
          <a:srgbClr val="3D8ECC"/>
        </a:solidFill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Режим реального времени</a:t>
          </a:r>
        </a:p>
      </dgm:t>
    </dgm:pt>
    <dgm:pt modelId="{259E884C-974A-47D2-8990-DC2566C8D3AA}" type="parTrans" cxnId="{AF85165E-563D-419D-91CD-DD07AFF9054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FA9B71A-F5FB-4E55-B058-3009FF4F174C}" type="sibTrans" cxnId="{AF85165E-563D-419D-91CD-DD07AFF9054C}">
      <dgm:prSet/>
      <dgm:spPr/>
      <dgm:t>
        <a:bodyPr/>
        <a:lstStyle/>
        <a:p>
          <a:endParaRPr lang="ru-RU"/>
        </a:p>
      </dgm:t>
    </dgm:pt>
    <dgm:pt modelId="{DC9E9631-4C2E-4493-AE8B-8E24A801BB67}" type="pres">
      <dgm:prSet presAssocID="{1CF2BA3C-BD04-4554-BCF2-2347141188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3A92AF5-3FA8-4629-9579-EABB3BC05346}" type="pres">
      <dgm:prSet presAssocID="{67751A6B-12D6-4674-81CC-9EAD9092B7FB}" presName="singleCycle" presStyleCnt="0"/>
      <dgm:spPr/>
    </dgm:pt>
    <dgm:pt modelId="{9AE07118-9BDF-46F3-B816-1E25BE0646A4}" type="pres">
      <dgm:prSet presAssocID="{67751A6B-12D6-4674-81CC-9EAD9092B7FB}" presName="singleCenter" presStyleLbl="node1" presStyleIdx="0" presStyleCnt="6" custScaleX="138155" custScaleY="110768">
        <dgm:presLayoutVars>
          <dgm:chMax val="7"/>
          <dgm:chPref val="7"/>
        </dgm:presLayoutVars>
      </dgm:prSet>
      <dgm:spPr/>
    </dgm:pt>
    <dgm:pt modelId="{80EC668B-FE8E-402E-A816-714C167F9E3D}" type="pres">
      <dgm:prSet presAssocID="{C6FD40A5-F176-4275-8585-A23148009142}" presName="Name56" presStyleLbl="parChTrans1D2" presStyleIdx="0" presStyleCnt="5"/>
      <dgm:spPr/>
    </dgm:pt>
    <dgm:pt modelId="{CFF7B041-4BA3-4F4F-992D-01B7C696F232}" type="pres">
      <dgm:prSet presAssocID="{D9A3FD26-421C-4098-BF70-70C897A0D21B}" presName="text0" presStyleLbl="node1" presStyleIdx="1" presStyleCnt="6" custScaleX="189602" custScaleY="128403" custRadScaleRad="90554" custRadScaleInc="-42708">
        <dgm:presLayoutVars>
          <dgm:bulletEnabled val="1"/>
        </dgm:presLayoutVars>
      </dgm:prSet>
      <dgm:spPr/>
    </dgm:pt>
    <dgm:pt modelId="{33FF9C16-633B-4950-8FD2-7CF0CE8EBDD6}" type="pres">
      <dgm:prSet presAssocID="{F4F636E7-542D-48A5-8E0E-E70E2735A0CB}" presName="Name56" presStyleLbl="parChTrans1D2" presStyleIdx="1" presStyleCnt="5"/>
      <dgm:spPr/>
    </dgm:pt>
    <dgm:pt modelId="{D8205CB2-1922-4654-A666-61D6257BB4B7}" type="pres">
      <dgm:prSet presAssocID="{B99718F9-6CEB-4962-A67D-AAEB2F6A1D7E}" presName="text0" presStyleLbl="node1" presStyleIdx="2" presStyleCnt="6" custScaleX="209580" custScaleY="140510" custRadScaleRad="133118" custRadScaleInc="-38335">
        <dgm:presLayoutVars>
          <dgm:bulletEnabled val="1"/>
        </dgm:presLayoutVars>
      </dgm:prSet>
      <dgm:spPr/>
    </dgm:pt>
    <dgm:pt modelId="{D9EEF991-87B5-437C-97E0-BC56BF59EC6B}" type="pres">
      <dgm:prSet presAssocID="{99923CE1-AF01-4FFF-B268-998FB1CCC39F}" presName="Name56" presStyleLbl="parChTrans1D2" presStyleIdx="2" presStyleCnt="5"/>
      <dgm:spPr/>
    </dgm:pt>
    <dgm:pt modelId="{689FE84C-CB42-413A-A987-862D5CA761A8}" type="pres">
      <dgm:prSet presAssocID="{1F1D9A82-F5CC-4A6A-95E8-98B7095E8341}" presName="text0" presStyleLbl="node1" presStyleIdx="3" presStyleCnt="6" custScaleX="227788" custScaleY="149559" custRadScaleRad="150591" custRadScaleInc="408">
        <dgm:presLayoutVars>
          <dgm:bulletEnabled val="1"/>
        </dgm:presLayoutVars>
      </dgm:prSet>
      <dgm:spPr/>
    </dgm:pt>
    <dgm:pt modelId="{7360FF31-6A6F-4B2A-B1BB-CA97423139E5}" type="pres">
      <dgm:prSet presAssocID="{259E884C-974A-47D2-8990-DC2566C8D3AA}" presName="Name56" presStyleLbl="parChTrans1D2" presStyleIdx="3" presStyleCnt="5"/>
      <dgm:spPr/>
    </dgm:pt>
    <dgm:pt modelId="{542F57E7-DA60-4EBD-A882-52F82FDD403A}" type="pres">
      <dgm:prSet presAssocID="{D2FDF55C-392F-45F9-B713-75C5EC927C0C}" presName="text0" presStyleLbl="node1" presStyleIdx="4" presStyleCnt="6" custScaleX="150118" custScaleY="135540" custRadScaleRad="111717" custRadScaleInc="24740">
        <dgm:presLayoutVars>
          <dgm:bulletEnabled val="1"/>
        </dgm:presLayoutVars>
      </dgm:prSet>
      <dgm:spPr/>
    </dgm:pt>
    <dgm:pt modelId="{9E2ED319-FCFE-4CFF-B263-861DB122A1EC}" type="pres">
      <dgm:prSet presAssocID="{36EA7379-66BA-4718-B027-C20477CD0E2C}" presName="Name56" presStyleLbl="parChTrans1D2" presStyleIdx="4" presStyleCnt="5"/>
      <dgm:spPr/>
    </dgm:pt>
    <dgm:pt modelId="{02F79840-06C9-4A00-803C-EB8EBB1E5A85}" type="pres">
      <dgm:prSet presAssocID="{0ED36847-F3A9-4ED8-AE17-15C54BDD74E1}" presName="text0" presStyleLbl="node1" presStyleIdx="5" presStyleCnt="6" custScaleX="173383" custScaleY="157249" custRadScaleRad="136304" custRadScaleInc="-12725">
        <dgm:presLayoutVars>
          <dgm:bulletEnabled val="1"/>
        </dgm:presLayoutVars>
      </dgm:prSet>
      <dgm:spPr/>
    </dgm:pt>
  </dgm:ptLst>
  <dgm:cxnLst>
    <dgm:cxn modelId="{0BFF1A08-E6A7-4F09-8323-146700EDFE52}" type="presOf" srcId="{1F1D9A82-F5CC-4A6A-95E8-98B7095E8341}" destId="{689FE84C-CB42-413A-A987-862D5CA761A8}" srcOrd="0" destOrd="0" presId="urn:microsoft.com/office/officeart/2008/layout/RadialCluster"/>
    <dgm:cxn modelId="{26E87110-B1B7-4786-BD8D-BDE99AC5DE1B}" type="presOf" srcId="{D2FDF55C-392F-45F9-B713-75C5EC927C0C}" destId="{542F57E7-DA60-4EBD-A882-52F82FDD403A}" srcOrd="0" destOrd="0" presId="urn:microsoft.com/office/officeart/2008/layout/RadialCluster"/>
    <dgm:cxn modelId="{CEB44B1F-707A-4AC3-A247-E5093F7F2471}" type="presOf" srcId="{D9A3FD26-421C-4098-BF70-70C897A0D21B}" destId="{CFF7B041-4BA3-4F4F-992D-01B7C696F232}" srcOrd="0" destOrd="0" presId="urn:microsoft.com/office/officeart/2008/layout/RadialCluster"/>
    <dgm:cxn modelId="{AF85165E-563D-419D-91CD-DD07AFF9054C}" srcId="{67751A6B-12D6-4674-81CC-9EAD9092B7FB}" destId="{D2FDF55C-392F-45F9-B713-75C5EC927C0C}" srcOrd="3" destOrd="0" parTransId="{259E884C-974A-47D2-8990-DC2566C8D3AA}" sibTransId="{4FA9B71A-F5FB-4E55-B058-3009FF4F174C}"/>
    <dgm:cxn modelId="{17BD065F-97C0-4241-96B9-C412F392D81F}" type="presOf" srcId="{0ED36847-F3A9-4ED8-AE17-15C54BDD74E1}" destId="{02F79840-06C9-4A00-803C-EB8EBB1E5A85}" srcOrd="0" destOrd="0" presId="urn:microsoft.com/office/officeart/2008/layout/RadialCluster"/>
    <dgm:cxn modelId="{FFC9396E-9028-4BAF-800D-3E354B5D52A8}" type="presOf" srcId="{1CF2BA3C-BD04-4554-BCF2-234714118883}" destId="{DC9E9631-4C2E-4493-AE8B-8E24A801BB67}" srcOrd="0" destOrd="0" presId="urn:microsoft.com/office/officeart/2008/layout/RadialCluster"/>
    <dgm:cxn modelId="{6672B871-B25E-4666-9586-266BE3E91A88}" srcId="{67751A6B-12D6-4674-81CC-9EAD9092B7FB}" destId="{0ED36847-F3A9-4ED8-AE17-15C54BDD74E1}" srcOrd="4" destOrd="0" parTransId="{36EA7379-66BA-4718-B027-C20477CD0E2C}" sibTransId="{28EC8B60-819D-456B-9751-4C0EC8477392}"/>
    <dgm:cxn modelId="{993B8854-0981-428C-9673-A4A0DFEF7827}" type="presOf" srcId="{259E884C-974A-47D2-8990-DC2566C8D3AA}" destId="{7360FF31-6A6F-4B2A-B1BB-CA97423139E5}" srcOrd="0" destOrd="0" presId="urn:microsoft.com/office/officeart/2008/layout/RadialCluster"/>
    <dgm:cxn modelId="{A898C355-CD4F-40D9-A12B-D7AC3B7B8F05}" srcId="{67751A6B-12D6-4674-81CC-9EAD9092B7FB}" destId="{D9A3FD26-421C-4098-BF70-70C897A0D21B}" srcOrd="0" destOrd="0" parTransId="{C6FD40A5-F176-4275-8585-A23148009142}" sibTransId="{795459C3-6DD2-4B12-B478-6A1576DD7818}"/>
    <dgm:cxn modelId="{A24A7F77-A5BD-474B-9F54-94DEF3031AC9}" type="presOf" srcId="{C6FD40A5-F176-4275-8585-A23148009142}" destId="{80EC668B-FE8E-402E-A816-714C167F9E3D}" srcOrd="0" destOrd="0" presId="urn:microsoft.com/office/officeart/2008/layout/RadialCluster"/>
    <dgm:cxn modelId="{8153A158-E799-4855-890C-5FC46FE6267B}" srcId="{1CF2BA3C-BD04-4554-BCF2-234714118883}" destId="{67751A6B-12D6-4674-81CC-9EAD9092B7FB}" srcOrd="0" destOrd="0" parTransId="{7C6D1054-4976-41AB-8331-77C3276B4807}" sibTransId="{F79CCF90-2706-4EAC-ADB3-7D36BF00F940}"/>
    <dgm:cxn modelId="{8B5D7883-F14E-4973-9985-55EFAFD85038}" srcId="{67751A6B-12D6-4674-81CC-9EAD9092B7FB}" destId="{1F1D9A82-F5CC-4A6A-95E8-98B7095E8341}" srcOrd="2" destOrd="0" parTransId="{99923CE1-AF01-4FFF-B268-998FB1CCC39F}" sibTransId="{395867C0-7F4F-4159-BCAF-AD71C526BDFA}"/>
    <dgm:cxn modelId="{32E208BF-43F3-4C39-8DAB-249C9B5F1A5E}" type="presOf" srcId="{F4F636E7-542D-48A5-8E0E-E70E2735A0CB}" destId="{33FF9C16-633B-4950-8FD2-7CF0CE8EBDD6}" srcOrd="0" destOrd="0" presId="urn:microsoft.com/office/officeart/2008/layout/RadialCluster"/>
    <dgm:cxn modelId="{65D545C0-C6D0-479E-8F44-F97B990B7195}" type="presOf" srcId="{67751A6B-12D6-4674-81CC-9EAD9092B7FB}" destId="{9AE07118-9BDF-46F3-B816-1E25BE0646A4}" srcOrd="0" destOrd="0" presId="urn:microsoft.com/office/officeart/2008/layout/RadialCluster"/>
    <dgm:cxn modelId="{8CF89AC5-815B-45F6-A888-041AD691D94B}" type="presOf" srcId="{B99718F9-6CEB-4962-A67D-AAEB2F6A1D7E}" destId="{D8205CB2-1922-4654-A666-61D6257BB4B7}" srcOrd="0" destOrd="0" presId="urn:microsoft.com/office/officeart/2008/layout/RadialCluster"/>
    <dgm:cxn modelId="{9A1C20D1-B3B8-4C1B-818E-B06166F7B73A}" srcId="{67751A6B-12D6-4674-81CC-9EAD9092B7FB}" destId="{B99718F9-6CEB-4962-A67D-AAEB2F6A1D7E}" srcOrd="1" destOrd="0" parTransId="{F4F636E7-542D-48A5-8E0E-E70E2735A0CB}" sibTransId="{8BA44087-BB2A-4ABE-8931-6281985F3231}"/>
    <dgm:cxn modelId="{CEAD8CE4-A47E-4D02-94D0-B5851B82FB37}" type="presOf" srcId="{36EA7379-66BA-4718-B027-C20477CD0E2C}" destId="{9E2ED319-FCFE-4CFF-B263-861DB122A1EC}" srcOrd="0" destOrd="0" presId="urn:microsoft.com/office/officeart/2008/layout/RadialCluster"/>
    <dgm:cxn modelId="{8F06B8E9-5E26-4735-AE13-1B98313976B1}" type="presOf" srcId="{99923CE1-AF01-4FFF-B268-998FB1CCC39F}" destId="{D9EEF991-87B5-437C-97E0-BC56BF59EC6B}" srcOrd="0" destOrd="0" presId="urn:microsoft.com/office/officeart/2008/layout/RadialCluster"/>
    <dgm:cxn modelId="{3C51F967-A66B-4390-AC36-AE9D1068B4E7}" type="presParOf" srcId="{DC9E9631-4C2E-4493-AE8B-8E24A801BB67}" destId="{23A92AF5-3FA8-4629-9579-EABB3BC05346}" srcOrd="0" destOrd="0" presId="urn:microsoft.com/office/officeart/2008/layout/RadialCluster"/>
    <dgm:cxn modelId="{ECEA2244-A5CC-4097-851C-B2F013CE1FAA}" type="presParOf" srcId="{23A92AF5-3FA8-4629-9579-EABB3BC05346}" destId="{9AE07118-9BDF-46F3-B816-1E25BE0646A4}" srcOrd="0" destOrd="0" presId="urn:microsoft.com/office/officeart/2008/layout/RadialCluster"/>
    <dgm:cxn modelId="{B96EB091-3F2F-4455-B92F-2717C62ADD3F}" type="presParOf" srcId="{23A92AF5-3FA8-4629-9579-EABB3BC05346}" destId="{80EC668B-FE8E-402E-A816-714C167F9E3D}" srcOrd="1" destOrd="0" presId="urn:microsoft.com/office/officeart/2008/layout/RadialCluster"/>
    <dgm:cxn modelId="{D802C213-BEE7-433C-9624-563C4CC43249}" type="presParOf" srcId="{23A92AF5-3FA8-4629-9579-EABB3BC05346}" destId="{CFF7B041-4BA3-4F4F-992D-01B7C696F232}" srcOrd="2" destOrd="0" presId="urn:microsoft.com/office/officeart/2008/layout/RadialCluster"/>
    <dgm:cxn modelId="{45FD44BC-F792-4813-A877-3F92EA85C7D1}" type="presParOf" srcId="{23A92AF5-3FA8-4629-9579-EABB3BC05346}" destId="{33FF9C16-633B-4950-8FD2-7CF0CE8EBDD6}" srcOrd="3" destOrd="0" presId="urn:microsoft.com/office/officeart/2008/layout/RadialCluster"/>
    <dgm:cxn modelId="{3FA4E3FA-67BF-42CF-8D56-3C872A61E95F}" type="presParOf" srcId="{23A92AF5-3FA8-4629-9579-EABB3BC05346}" destId="{D8205CB2-1922-4654-A666-61D6257BB4B7}" srcOrd="4" destOrd="0" presId="urn:microsoft.com/office/officeart/2008/layout/RadialCluster"/>
    <dgm:cxn modelId="{414AC140-BD45-42D3-863B-D81930D8BF1D}" type="presParOf" srcId="{23A92AF5-3FA8-4629-9579-EABB3BC05346}" destId="{D9EEF991-87B5-437C-97E0-BC56BF59EC6B}" srcOrd="5" destOrd="0" presId="urn:microsoft.com/office/officeart/2008/layout/RadialCluster"/>
    <dgm:cxn modelId="{BEB86EE5-BEAB-4DCD-87C6-7050FFB2D2CD}" type="presParOf" srcId="{23A92AF5-3FA8-4629-9579-EABB3BC05346}" destId="{689FE84C-CB42-413A-A987-862D5CA761A8}" srcOrd="6" destOrd="0" presId="urn:microsoft.com/office/officeart/2008/layout/RadialCluster"/>
    <dgm:cxn modelId="{0ABC3580-542C-4A8F-B486-712C3FAE3662}" type="presParOf" srcId="{23A92AF5-3FA8-4629-9579-EABB3BC05346}" destId="{7360FF31-6A6F-4B2A-B1BB-CA97423139E5}" srcOrd="7" destOrd="0" presId="urn:microsoft.com/office/officeart/2008/layout/RadialCluster"/>
    <dgm:cxn modelId="{614397AC-4E13-4419-9206-020CED4BCF06}" type="presParOf" srcId="{23A92AF5-3FA8-4629-9579-EABB3BC05346}" destId="{542F57E7-DA60-4EBD-A882-52F82FDD403A}" srcOrd="8" destOrd="0" presId="urn:microsoft.com/office/officeart/2008/layout/RadialCluster"/>
    <dgm:cxn modelId="{9F161AE3-2A49-41E9-BB3A-20161BF56752}" type="presParOf" srcId="{23A92AF5-3FA8-4629-9579-EABB3BC05346}" destId="{9E2ED319-FCFE-4CFF-B263-861DB122A1EC}" srcOrd="9" destOrd="0" presId="urn:microsoft.com/office/officeart/2008/layout/RadialCluster"/>
    <dgm:cxn modelId="{00EB2D71-C814-44DE-9C7C-1FEE85E0F101}" type="presParOf" srcId="{23A92AF5-3FA8-4629-9579-EABB3BC05346}" destId="{02F79840-06C9-4A00-803C-EB8EBB1E5A85}" srcOrd="1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07118-9BDF-46F3-B816-1E25BE0646A4}">
      <dsp:nvSpPr>
        <dsp:cNvPr id="0" name=""/>
        <dsp:cNvSpPr/>
      </dsp:nvSpPr>
      <dsp:spPr>
        <a:xfrm>
          <a:off x="1714954" y="1322516"/>
          <a:ext cx="1508704" cy="1209628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>
            <a:solidFill>
              <a:srgbClr val="FF0000"/>
            </a:solidFill>
          </a:endParaRPr>
        </a:p>
      </dsp:txBody>
      <dsp:txXfrm>
        <a:off x="1774003" y="1381565"/>
        <a:ext cx="1390606" cy="1091530"/>
      </dsp:txXfrm>
    </dsp:sp>
    <dsp:sp modelId="{80EC668B-FE8E-402E-A816-714C167F9E3D}">
      <dsp:nvSpPr>
        <dsp:cNvPr id="0" name=""/>
        <dsp:cNvSpPr/>
      </dsp:nvSpPr>
      <dsp:spPr>
        <a:xfrm rot="15277507">
          <a:off x="2132369" y="1192472"/>
          <a:ext cx="269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7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7B041-4BA3-4F4F-992D-01B7C696F232}">
      <dsp:nvSpPr>
        <dsp:cNvPr id="0" name=""/>
        <dsp:cNvSpPr/>
      </dsp:nvSpPr>
      <dsp:spPr>
        <a:xfrm>
          <a:off x="1408688" y="122947"/>
          <a:ext cx="1387252" cy="939480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Аналитика поступающей информации</a:t>
          </a:r>
        </a:p>
      </dsp:txBody>
      <dsp:txXfrm>
        <a:off x="1454550" y="168809"/>
        <a:ext cx="1295528" cy="847756"/>
      </dsp:txXfrm>
    </dsp:sp>
    <dsp:sp modelId="{33FF9C16-633B-4950-8FD2-7CF0CE8EBDD6}">
      <dsp:nvSpPr>
        <dsp:cNvPr id="0" name=""/>
        <dsp:cNvSpPr/>
      </dsp:nvSpPr>
      <dsp:spPr>
        <a:xfrm rot="19691964">
          <a:off x="3205265" y="1395028"/>
          <a:ext cx="245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05CB2-1922-4654-A666-61D6257BB4B7}">
      <dsp:nvSpPr>
        <dsp:cNvPr id="0" name=""/>
        <dsp:cNvSpPr/>
      </dsp:nvSpPr>
      <dsp:spPr>
        <a:xfrm>
          <a:off x="3431945" y="341031"/>
          <a:ext cx="1533424" cy="1028062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Самостоятельная</a:t>
          </a:r>
          <a:r>
            <a:rPr lang="ru-RU" sz="1300" kern="1200" dirty="0">
              <a:solidFill>
                <a:srgbClr val="FF0000"/>
              </a:solidFill>
            </a:rPr>
            <a:t> </a:t>
          </a: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АСУ</a:t>
          </a:r>
        </a:p>
      </dsp:txBody>
      <dsp:txXfrm>
        <a:off x="3482131" y="391217"/>
        <a:ext cx="1433052" cy="927690"/>
      </dsp:txXfrm>
    </dsp:sp>
    <dsp:sp modelId="{D9EEF991-87B5-437C-97E0-BC56BF59EC6B}">
      <dsp:nvSpPr>
        <dsp:cNvPr id="0" name=""/>
        <dsp:cNvSpPr/>
      </dsp:nvSpPr>
      <dsp:spPr>
        <a:xfrm rot="2551672">
          <a:off x="3112223" y="2574488"/>
          <a:ext cx="1252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2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E84C-CB42-413A-A987-862D5CA761A8}">
      <dsp:nvSpPr>
        <dsp:cNvPr id="0" name=""/>
        <dsp:cNvSpPr/>
      </dsp:nvSpPr>
      <dsp:spPr>
        <a:xfrm>
          <a:off x="2984220" y="2616832"/>
          <a:ext cx="1666645" cy="1094271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Предиктивный контроль работоспособности ТС</a:t>
          </a:r>
        </a:p>
      </dsp:txBody>
      <dsp:txXfrm>
        <a:off x="3037638" y="2670250"/>
        <a:ext cx="1559809" cy="987435"/>
      </dsp:txXfrm>
    </dsp:sp>
    <dsp:sp modelId="{7360FF31-6A6F-4B2A-B1BB-CA97423139E5}">
      <dsp:nvSpPr>
        <dsp:cNvPr id="0" name=""/>
        <dsp:cNvSpPr/>
      </dsp:nvSpPr>
      <dsp:spPr>
        <a:xfrm rot="8094384">
          <a:off x="1735420" y="2586551"/>
          <a:ext cx="153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6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57E7-DA60-4EBD-A882-52F82FDD403A}">
      <dsp:nvSpPr>
        <dsp:cNvPr id="0" name=""/>
        <dsp:cNvSpPr/>
      </dsp:nvSpPr>
      <dsp:spPr>
        <a:xfrm>
          <a:off x="714595" y="2640957"/>
          <a:ext cx="1098361" cy="991699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Режим реального времени</a:t>
          </a:r>
        </a:p>
      </dsp:txBody>
      <dsp:txXfrm>
        <a:off x="763006" y="2689368"/>
        <a:ext cx="1001539" cy="894877"/>
      </dsp:txXfrm>
    </dsp:sp>
    <dsp:sp modelId="{9E2ED319-FCFE-4CFF-B263-861DB122A1EC}">
      <dsp:nvSpPr>
        <dsp:cNvPr id="0" name=""/>
        <dsp:cNvSpPr/>
      </dsp:nvSpPr>
      <dsp:spPr>
        <a:xfrm rot="11685700">
          <a:off x="1260965" y="1669753"/>
          <a:ext cx="461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6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79840-06C9-4A00-803C-EB8EBB1E5A85}">
      <dsp:nvSpPr>
        <dsp:cNvPr id="0" name=""/>
        <dsp:cNvSpPr/>
      </dsp:nvSpPr>
      <dsp:spPr>
        <a:xfrm>
          <a:off x="0" y="868543"/>
          <a:ext cx="1268583" cy="1150536"/>
        </a:xfrm>
        <a:prstGeom prst="roundRect">
          <a:avLst/>
        </a:prstGeom>
        <a:solidFill>
          <a:srgbClr val="3D8E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Управляющие решения</a:t>
          </a:r>
        </a:p>
      </dsp:txBody>
      <dsp:txXfrm>
        <a:off x="56165" y="924708"/>
        <a:ext cx="1156253" cy="103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g"/><Relationship Id="rId5" Type="http://schemas.openxmlformats.org/officeDocument/2006/relationships/diagramData" Target="../diagrams/data1.xml"/><Relationship Id="rId10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22.png"/><Relationship Id="rId12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488634" y="1201133"/>
            <a:ext cx="8729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27432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Интеллектуальная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on-line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система мониторинга тягового подвижного состава в эксплуатации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94943-3262-D044-1EDD-771AB10EC835}"/>
              </a:ext>
            </a:extLst>
          </p:cNvPr>
          <p:cNvSpPr txBox="1"/>
          <p:nvPr/>
        </p:nvSpPr>
        <p:spPr>
          <a:xfrm flipH="1">
            <a:off x="393506" y="3457782"/>
            <a:ext cx="66168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Артемьев Кирилл Аркадьевич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группы </a:t>
            </a:r>
            <a:r>
              <a:rPr lang="ru-RU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ЭТТп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4-20-1</a:t>
            </a:r>
          </a:p>
          <a:p>
            <a:pPr>
              <a:spcBef>
                <a:spcPts val="600"/>
              </a:spcBef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8D4C5-CD21-4D01-98EE-C2E4D25BF1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52" y="1548416"/>
            <a:ext cx="5252430" cy="4224013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522D0C61-B006-40D4-82CA-3D5C1A8FE9C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CC73C5-EC1E-AA4C-D17F-8276F7462C0F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119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09E4867E-700D-461F-9FF1-A43578618A85}"/>
              </a:ext>
            </a:extLst>
          </p:cNvPr>
          <p:cNvSpPr/>
          <p:nvPr/>
        </p:nvSpPr>
        <p:spPr>
          <a:xfrm>
            <a:off x="1872341" y="2156924"/>
            <a:ext cx="1863634" cy="1563034"/>
          </a:xfrm>
          <a:prstGeom prst="hexagon">
            <a:avLst/>
          </a:prstGeom>
          <a:solidFill>
            <a:srgbClr val="50B8AE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6FB24-D7C8-4562-8197-57363024E171}"/>
              </a:ext>
            </a:extLst>
          </p:cNvPr>
          <p:cNvSpPr txBox="1"/>
          <p:nvPr/>
        </p:nvSpPr>
        <p:spPr>
          <a:xfrm>
            <a:off x="2214151" y="2982305"/>
            <a:ext cx="118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Потери времени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49D5DBC6-A64C-4D7E-84B8-7329F7260D19}"/>
              </a:ext>
            </a:extLst>
          </p:cNvPr>
          <p:cNvSpPr/>
          <p:nvPr/>
        </p:nvSpPr>
        <p:spPr>
          <a:xfrm>
            <a:off x="3470364" y="2982305"/>
            <a:ext cx="1863634" cy="156303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BFAF2-6F08-4D90-8C3A-7E8C209A3900}"/>
              </a:ext>
            </a:extLst>
          </p:cNvPr>
          <p:cNvSpPr txBox="1"/>
          <p:nvPr/>
        </p:nvSpPr>
        <p:spPr>
          <a:xfrm>
            <a:off x="3656813" y="3477626"/>
            <a:ext cx="149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/>
              <a:t>Финансовые</a:t>
            </a:r>
          </a:p>
          <a:p>
            <a:pPr algn="ctr"/>
            <a:r>
              <a:rPr lang="ru-RU" dirty="0"/>
              <a:t>потери </a:t>
            </a:r>
          </a:p>
        </p:txBody>
      </p:sp>
      <p:pic>
        <p:nvPicPr>
          <p:cNvPr id="17" name="Picture 154">
            <a:extLst>
              <a:ext uri="{FF2B5EF4-FFF2-40B4-BE49-F238E27FC236}">
                <a16:creationId xmlns:a16="http://schemas.microsoft.com/office/drawing/2014/main" id="{C9C8B9F9-240F-4F98-A025-439C6A57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14" y="3043956"/>
            <a:ext cx="813195" cy="6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CAB12EA6-8927-46A9-9CBB-D0004D715ABA}"/>
              </a:ext>
            </a:extLst>
          </p:cNvPr>
          <p:cNvSpPr/>
          <p:nvPr/>
        </p:nvSpPr>
        <p:spPr>
          <a:xfrm>
            <a:off x="5068387" y="2156924"/>
            <a:ext cx="1863634" cy="156303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0ACA5-8224-401D-9BC0-108CC485949C}"/>
              </a:ext>
            </a:extLst>
          </p:cNvPr>
          <p:cNvSpPr txBox="1"/>
          <p:nvPr/>
        </p:nvSpPr>
        <p:spPr>
          <a:xfrm>
            <a:off x="5324503" y="3056270"/>
            <a:ext cx="146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Имиджевые</a:t>
            </a:r>
          </a:p>
          <a:p>
            <a:pPr algn="ctr"/>
            <a:r>
              <a:rPr lang="ru-RU" dirty="0"/>
              <a:t>потери </a:t>
            </a:r>
          </a:p>
        </p:txBody>
      </p:sp>
      <p:pic>
        <p:nvPicPr>
          <p:cNvPr id="21" name="Picture 43">
            <a:extLst>
              <a:ext uri="{FF2B5EF4-FFF2-40B4-BE49-F238E27FC236}">
                <a16:creationId xmlns:a16="http://schemas.microsoft.com/office/drawing/2014/main" id="{3032F2D8-3FF9-4819-8EA0-A819ECC4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61" y="231748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9FE2FE2E-6DA6-4D52-87A1-EBB9513D7762}"/>
              </a:ext>
            </a:extLst>
          </p:cNvPr>
          <p:cNvSpPr/>
          <p:nvPr/>
        </p:nvSpPr>
        <p:spPr>
          <a:xfrm>
            <a:off x="6666410" y="3027399"/>
            <a:ext cx="1863634" cy="156303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86135-6FC7-44E0-BA87-EC27E70EB518}"/>
              </a:ext>
            </a:extLst>
          </p:cNvPr>
          <p:cNvSpPr txBox="1"/>
          <p:nvPr/>
        </p:nvSpPr>
        <p:spPr>
          <a:xfrm>
            <a:off x="6632104" y="3862808"/>
            <a:ext cx="193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Технологические потери </a:t>
            </a:r>
          </a:p>
        </p:txBody>
      </p:sp>
      <p:pic>
        <p:nvPicPr>
          <p:cNvPr id="25" name="Picture 29">
            <a:extLst>
              <a:ext uri="{FF2B5EF4-FFF2-40B4-BE49-F238E27FC236}">
                <a16:creationId xmlns:a16="http://schemas.microsoft.com/office/drawing/2014/main" id="{AA564BA8-C6D1-4B3F-BF16-A1C432EE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70" y="307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61E6552E-ED86-44D8-A7D4-1224EC0053DE}"/>
              </a:ext>
            </a:extLst>
          </p:cNvPr>
          <p:cNvSpPr/>
          <p:nvPr/>
        </p:nvSpPr>
        <p:spPr>
          <a:xfrm>
            <a:off x="8253609" y="2156924"/>
            <a:ext cx="1863634" cy="156303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7083F-24AE-4A8E-B590-A8BAB7E70D71}"/>
              </a:ext>
            </a:extLst>
          </p:cNvPr>
          <p:cNvSpPr txBox="1"/>
          <p:nvPr/>
        </p:nvSpPr>
        <p:spPr>
          <a:xfrm>
            <a:off x="8113961" y="2874058"/>
            <a:ext cx="214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Эксплуатационные</a:t>
            </a:r>
            <a:r>
              <a:rPr lang="ru-RU" sz="1400" dirty="0"/>
              <a:t> </a:t>
            </a:r>
            <a:r>
              <a:rPr lang="ru-RU" sz="1600" dirty="0"/>
              <a:t>потери</a:t>
            </a:r>
            <a:endParaRPr lang="ru-RU" sz="1400" dirty="0"/>
          </a:p>
        </p:txBody>
      </p:sp>
      <p:pic>
        <p:nvPicPr>
          <p:cNvPr id="28" name="Picture 25">
            <a:extLst>
              <a:ext uri="{FF2B5EF4-FFF2-40B4-BE49-F238E27FC236}">
                <a16:creationId xmlns:a16="http://schemas.microsoft.com/office/drawing/2014/main" id="{B553FD63-1F43-44BA-A66C-1C708C53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26" y="218855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AD68059-9E28-41C7-BAD9-6748BAE1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96" y="218153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E1ABB69-A3B6-4B89-940B-7FBCE13F65B7}"/>
              </a:ext>
            </a:extLst>
          </p:cNvPr>
          <p:cNvSpPr/>
          <p:nvPr/>
        </p:nvSpPr>
        <p:spPr>
          <a:xfrm>
            <a:off x="4179613" y="5040660"/>
            <a:ext cx="3571513" cy="729981"/>
          </a:xfrm>
          <a:prstGeom prst="rect">
            <a:avLst/>
          </a:prstGeom>
          <a:solidFill>
            <a:srgbClr val="3D8E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Потеря поездо-часов </a:t>
            </a:r>
          </a:p>
        </p:txBody>
      </p:sp>
      <p:pic>
        <p:nvPicPr>
          <p:cNvPr id="30" name="object 4">
            <a:extLst>
              <a:ext uri="{FF2B5EF4-FFF2-40B4-BE49-F238E27FC236}">
                <a16:creationId xmlns:a16="http://schemas.microsoft.com/office/drawing/2014/main" id="{21B1C697-308D-44B9-A6AD-D385107EF2C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C9B84E7-8DB8-3664-325D-7609BB809F7A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AC14943-8ACC-2B4D-22BD-2FB683E735DB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9BA9A0-FD3A-6680-CA03-651A40B52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3E56A-0CC2-267D-6174-4076A886AEB7}"/>
              </a:ext>
            </a:extLst>
          </p:cNvPr>
          <p:cNvSpPr txBox="1"/>
          <p:nvPr/>
        </p:nvSpPr>
        <p:spPr>
          <a:xfrm flipH="1">
            <a:off x="390965" y="1084267"/>
            <a:ext cx="560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A291DFA-2C47-C5CD-929D-F59EDB2F4FA5}"/>
              </a:ext>
            </a:extLst>
          </p:cNvPr>
          <p:cNvCxnSpPr>
            <a:cxnSpLocks/>
          </p:cNvCxnSpPr>
          <p:nvPr/>
        </p:nvCxnSpPr>
        <p:spPr>
          <a:xfrm>
            <a:off x="390965" y="1511574"/>
            <a:ext cx="383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2263E3-2A53-4687-B8E0-AD55A6B40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91" y="1618653"/>
            <a:ext cx="5679348" cy="413452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0DA754BB-761B-433C-8E51-334F4D2E1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49618"/>
              </p:ext>
            </p:extLst>
          </p:nvPr>
        </p:nvGraphicFramePr>
        <p:xfrm>
          <a:off x="355461" y="2059905"/>
          <a:ext cx="5071035" cy="364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FD5233EC-F031-4DF9-BFB2-181909E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7FD5E2-D7C6-48B4-A71B-32ADCA77EEA6}"/>
              </a:ext>
            </a:extLst>
          </p:cNvPr>
          <p:cNvGrpSpPr/>
          <p:nvPr/>
        </p:nvGrpSpPr>
        <p:grpSpPr>
          <a:xfrm>
            <a:off x="2141385" y="3553097"/>
            <a:ext cx="1372219" cy="923107"/>
            <a:chOff x="2141385" y="3553097"/>
            <a:chExt cx="1372219" cy="9231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39D6FCB-6701-41A3-A168-B1BDA495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385" y="3553097"/>
              <a:ext cx="1372219" cy="92310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80DC60-CF37-4FC1-93A6-3E36E15C7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5669">
              <a:off x="2799646" y="3827520"/>
              <a:ext cx="458494" cy="369816"/>
            </a:xfrm>
            <a:prstGeom prst="rect">
              <a:avLst/>
            </a:prstGeom>
          </p:spPr>
        </p:pic>
      </p:grpSp>
      <p:pic>
        <p:nvPicPr>
          <p:cNvPr id="15" name="object 4">
            <a:extLst>
              <a:ext uri="{FF2B5EF4-FFF2-40B4-BE49-F238E27FC236}">
                <a16:creationId xmlns:a16="http://schemas.microsoft.com/office/drawing/2014/main" id="{2D807BC9-B97D-406B-876E-CC0C1A6BB5D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9F03519-5F98-44DD-98F4-58E74BF52CDA}"/>
              </a:ext>
            </a:extLst>
          </p:cNvPr>
          <p:cNvGrpSpPr/>
          <p:nvPr/>
        </p:nvGrpSpPr>
        <p:grpSpPr>
          <a:xfrm>
            <a:off x="199502" y="2658449"/>
            <a:ext cx="6113418" cy="2460209"/>
            <a:chOff x="984068" y="1902472"/>
            <a:chExt cx="6113418" cy="2460209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02279319-90D6-4B90-80CE-F407C2334011}"/>
                </a:ext>
              </a:extLst>
            </p:cNvPr>
            <p:cNvSpPr/>
            <p:nvPr/>
          </p:nvSpPr>
          <p:spPr>
            <a:xfrm>
              <a:off x="984068" y="1902472"/>
              <a:ext cx="6113418" cy="246020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BC483DE-7A97-4B15-A47D-28D8317C04A5}"/>
                </a:ext>
              </a:extLst>
            </p:cNvPr>
            <p:cNvSpPr/>
            <p:nvPr/>
          </p:nvSpPr>
          <p:spPr>
            <a:xfrm>
              <a:off x="984068" y="2133599"/>
              <a:ext cx="3979817" cy="19979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FA1FF879-C2A7-4897-9D10-C3184BE5C642}"/>
                </a:ext>
              </a:extLst>
            </p:cNvPr>
            <p:cNvSpPr/>
            <p:nvPr/>
          </p:nvSpPr>
          <p:spPr>
            <a:xfrm>
              <a:off x="984068" y="2437494"/>
              <a:ext cx="1942012" cy="13938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96B2B91-535B-43D7-B3BB-3EE81F5AD554}"/>
              </a:ext>
            </a:extLst>
          </p:cNvPr>
          <p:cNvGrpSpPr/>
          <p:nvPr/>
        </p:nvGrpSpPr>
        <p:grpSpPr>
          <a:xfrm>
            <a:off x="7781756" y="2658449"/>
            <a:ext cx="3674964" cy="2066971"/>
            <a:chOff x="8316686" y="2068162"/>
            <a:chExt cx="3674964" cy="2066971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2EACD65-53B0-4853-A26D-179412214DAD}"/>
                </a:ext>
              </a:extLst>
            </p:cNvPr>
            <p:cNvSpPr/>
            <p:nvPr/>
          </p:nvSpPr>
          <p:spPr>
            <a:xfrm>
              <a:off x="8316686" y="2133599"/>
              <a:ext cx="330925" cy="3038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B7B8870-B3B2-4A27-BBCE-A97FAEBBD7E8}"/>
                </a:ext>
              </a:extLst>
            </p:cNvPr>
            <p:cNvSpPr/>
            <p:nvPr/>
          </p:nvSpPr>
          <p:spPr>
            <a:xfrm>
              <a:off x="8325394" y="2980630"/>
              <a:ext cx="330925" cy="303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4E24003-68F2-4513-AE97-6294AC147DB4}"/>
                </a:ext>
              </a:extLst>
            </p:cNvPr>
            <p:cNvSpPr/>
            <p:nvPr/>
          </p:nvSpPr>
          <p:spPr>
            <a:xfrm>
              <a:off x="8325394" y="3827661"/>
              <a:ext cx="330925" cy="3038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2656E-CF58-4D26-8779-6BE31449680F}"/>
                </a:ext>
              </a:extLst>
            </p:cNvPr>
            <p:cNvSpPr txBox="1"/>
            <p:nvPr/>
          </p:nvSpPr>
          <p:spPr>
            <a:xfrm>
              <a:off x="8773833" y="2068162"/>
              <a:ext cx="3104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«Потенциальный рынок»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E6F8DC-4585-4623-86EE-4503153A2753}"/>
                </a:ext>
              </a:extLst>
            </p:cNvPr>
            <p:cNvSpPr txBox="1"/>
            <p:nvPr/>
          </p:nvSpPr>
          <p:spPr>
            <a:xfrm>
              <a:off x="8886992" y="2915193"/>
              <a:ext cx="3104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«Фактический рынок»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B59FFF-D0F3-41FD-AD48-179C6670FAF0}"/>
                </a:ext>
              </a:extLst>
            </p:cNvPr>
            <p:cNvSpPr txBox="1"/>
            <p:nvPr/>
          </p:nvSpPr>
          <p:spPr>
            <a:xfrm>
              <a:off x="8886992" y="3765801"/>
              <a:ext cx="3104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«Доступная емкость рынка»</a:t>
              </a:r>
            </a:p>
          </p:txBody>
        </p:sp>
      </p:grpSp>
      <p:pic>
        <p:nvPicPr>
          <p:cNvPr id="22" name="object 4">
            <a:extLst>
              <a:ext uri="{FF2B5EF4-FFF2-40B4-BE49-F238E27FC236}">
                <a16:creationId xmlns:a16="http://schemas.microsoft.com/office/drawing/2014/main" id="{1D7E1EA3-C065-4F95-88A4-982A3CB9BB4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Конкурентный анализ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6164902-E50D-43C9-A3A2-D53EA385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0113"/>
              </p:ext>
            </p:extLst>
          </p:nvPr>
        </p:nvGraphicFramePr>
        <p:xfrm>
          <a:off x="273377" y="1773198"/>
          <a:ext cx="11500612" cy="38834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5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8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Предлагаемый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конкуренты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</a:rPr>
                        <a:t>Наименование 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«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ANI-TECH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»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«Умный локомотив»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(прямой)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АСМД «Сигма»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(косвенный)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АСУ «сетевой график»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(…….)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84B4"/>
                          </a:solidFill>
                          <a:latin typeface="+mn-lt"/>
                          <a:ea typeface="+mn-ea"/>
                          <a:cs typeface="+mn-cs"/>
                        </a:rPr>
                        <a:t>Режим реального времени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42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rgbClr val="0084B4"/>
                          </a:solidFill>
                          <a:latin typeface="+mn-lt"/>
                          <a:ea typeface="+mn-ea"/>
                          <a:cs typeface="+mn-cs"/>
                        </a:rPr>
                        <a:t>Предиктивная диагностика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28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rgbClr val="0084B4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управляющих решений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84B4"/>
                          </a:solidFill>
                          <a:latin typeface="+mn-lt"/>
                          <a:ea typeface="+mn-ea"/>
                          <a:cs typeface="+mn-cs"/>
                        </a:rPr>
                        <a:t>Учет замечаний причастного персонала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84B4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«критических» параметров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</a:rPr>
                        <a:t>Страна-производитель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  </a:t>
                      </a: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D138210B-AB15-47DA-BB58-A4A0207373F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Бизнес-модель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220A407-F829-4FE2-B21E-564AB3F52AF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3365331"/>
              </p:ext>
            </p:extLst>
          </p:nvPr>
        </p:nvGraphicFramePr>
        <p:xfrm>
          <a:off x="483469" y="1607594"/>
          <a:ext cx="10622280" cy="52020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2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Ключевые партнеры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6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Ключевые действия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Ключевые ценности</a:t>
                      </a:r>
                      <a:endParaRPr lang="ru-RU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Взаимоотношения</a:t>
                      </a:r>
                      <a:b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клиентами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1.Сегменты</a:t>
                      </a:r>
                      <a:b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потребителей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015">
                <a:tc rowSpan="5">
                  <a:txBody>
                    <a:bodyPr/>
                    <a:lstStyle/>
                    <a:p>
                      <a:pPr algn="ctr" fontAlgn="t"/>
                      <a:endParaRPr lang="ru-RU" sz="12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2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2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2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Планируется использовать </a:t>
                      </a: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торговые площадки и интернет-аукционы для работы с поставщиками</a:t>
                      </a: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НИИАС</a:t>
                      </a: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ВНИИЖТ</a:t>
                      </a: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НЭВЗ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Привлечение инвестиций; </a:t>
                      </a:r>
                    </a:p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Обучения нейросети </a:t>
                      </a:r>
                    </a:p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(создание ПО);</a:t>
                      </a:r>
                    </a:p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переход к тестированию опытного образца </a:t>
                      </a:r>
                    </a:p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заключение договоров с клиентами </a:t>
                      </a:r>
                    </a:p>
                    <a:p>
                      <a:pPr marL="72000" algn="l" fontAlgn="t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Выход на рынок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>
                        <a:spcBef>
                          <a:spcPts val="3000"/>
                        </a:spcBef>
                      </a:pPr>
                      <a:endParaRPr lang="ru-RU" sz="1200" b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Bef>
                          <a:spcPts val="3000"/>
                        </a:spcBef>
                      </a:pPr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Bef>
                          <a:spcPts val="3000"/>
                        </a:spcBef>
                      </a:pPr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000" algn="l" fontAlgn="t">
                        <a:spcBef>
                          <a:spcPts val="3000"/>
                        </a:spcBef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Сократить потери поездо-часов</a:t>
                      </a:r>
                    </a:p>
                    <a:p>
                      <a:pPr marL="144000" algn="l" fontAlgn="t">
                        <a:spcBef>
                          <a:spcPts val="1200"/>
                        </a:spcBef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2)Предиктивная диагностика оборудования ТПС</a:t>
                      </a:r>
                      <a:endParaRPr lang="ru-RU" sz="16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12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нашу разработку частным и государственным кампаниям в РФ, которые имеют свой парк локомотивов и занимаются их ремонтом:</a:t>
                      </a:r>
                      <a:b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ЛокоТех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-Сервис;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Каналы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endParaRPr lang="ru-RU" sz="1100" b="0" u="none" strike="noStrike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информация о нашем продукте будет доступна на нашем сайте (прайс, услуги, доставка), а также социальных сетях..</a:t>
                      </a:r>
                      <a:b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берёт большую направленность, то есть на компании России и стран СНГ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Ключевые ресурсы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b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0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Структура расходов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Потоки доходов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7427">
                <a:tc gridSpan="2">
                  <a:txBody>
                    <a:bodyPr/>
                    <a:lstStyle/>
                    <a:p>
                      <a:pPr algn="just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9">
            <a:extLst>
              <a:ext uri="{FF2B5EF4-FFF2-40B4-BE49-F238E27FC236}">
                <a16:creationId xmlns:a16="http://schemas.microsoft.com/office/drawing/2014/main" id="{F81A930B-321C-436D-9D67-2891DC7B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92" y="2441006"/>
            <a:ext cx="1290856" cy="1048953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59" descr="C:\Users\pankratov.in\YandexDisk\!NTI\DOCS\ProjectPresentation\icons\PNG\256\139.png">
            <a:extLst>
              <a:ext uri="{FF2B5EF4-FFF2-40B4-BE49-F238E27FC236}">
                <a16:creationId xmlns:a16="http://schemas.microsoft.com/office/drawing/2014/main" id="{439E651C-E8B7-4086-AB72-83F7F17E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5" y="3659813"/>
            <a:ext cx="1351952" cy="853390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72" descr="C:\Users\pankratov.in\YandexDisk\!NTI\DOCS\ProjectPresentation\icons\PNG\256\152.png">
            <a:extLst>
              <a:ext uri="{FF2B5EF4-FFF2-40B4-BE49-F238E27FC236}">
                <a16:creationId xmlns:a16="http://schemas.microsoft.com/office/drawing/2014/main" id="{9B8D2072-55E4-4268-B3B5-0F4802B9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61" y="2390961"/>
            <a:ext cx="822726" cy="822726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B378B-5CDB-4B35-9E72-588246BC8B5A}"/>
              </a:ext>
            </a:extLst>
          </p:cNvPr>
          <p:cNvSpPr txBox="1"/>
          <p:nvPr/>
        </p:nvSpPr>
        <p:spPr>
          <a:xfrm>
            <a:off x="7179187" y="2294492"/>
            <a:ext cx="1566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продукта перед клиентами в высокой надежности, точности прогнозирования и исключения рисков отказа оборудования</a:t>
            </a:r>
            <a:endParaRPr lang="ru-RU" sz="1600" dirty="0"/>
          </a:p>
        </p:txBody>
      </p:sp>
      <p:pic>
        <p:nvPicPr>
          <p:cNvPr id="18" name="Picture 57" descr="C:\Users\pankratov.in\YandexDisk\!NTI\DOCS\ProjectPresentation\icons\PNG\256\137.png">
            <a:extLst>
              <a:ext uri="{FF2B5EF4-FFF2-40B4-BE49-F238E27FC236}">
                <a16:creationId xmlns:a16="http://schemas.microsoft.com/office/drawing/2014/main" id="{2C56C1D8-3039-4D52-A130-3587FEB1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93" y="2538274"/>
            <a:ext cx="1213975" cy="1213975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206" descr="C:\Users\pankratov.in\YandexDisk\!NTI\DOCS\ProjectPresentation\icons\PNG\256\360.png">
            <a:extLst>
              <a:ext uri="{FF2B5EF4-FFF2-40B4-BE49-F238E27FC236}">
                <a16:creationId xmlns:a16="http://schemas.microsoft.com/office/drawing/2014/main" id="{14712E4E-1845-4ACE-A8F0-8E7BEF7A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7" y="4337382"/>
            <a:ext cx="796290" cy="796290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05208-C997-4FD1-88ED-BD71F5E018A9}"/>
              </a:ext>
            </a:extLst>
          </p:cNvPr>
          <p:cNvSpPr txBox="1"/>
          <p:nvPr/>
        </p:nvSpPr>
        <p:spPr>
          <a:xfrm>
            <a:off x="3385356" y="4273862"/>
            <a:ext cx="1269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ресурс, финансовые ресурсы, промышленная площадка с инженерными сетями</a:t>
            </a:r>
            <a:endParaRPr lang="ru-RU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D60E93-AA86-40A6-9783-5B2A08386FBF}"/>
              </a:ext>
            </a:extLst>
          </p:cNvPr>
          <p:cNvSpPr txBox="1"/>
          <p:nvPr/>
        </p:nvSpPr>
        <p:spPr>
          <a:xfrm>
            <a:off x="1759415" y="584454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приобретения всех необходимых</a:t>
            </a:r>
          </a:p>
          <a:p>
            <a:pPr algn="just" fontAlgn="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средств, заработная плата членам команды</a:t>
            </a:r>
          </a:p>
          <a:p>
            <a:pPr algn="just"/>
            <a:endParaRPr lang="ru-RU" sz="1600" dirty="0"/>
          </a:p>
        </p:txBody>
      </p:sp>
      <p:pic>
        <p:nvPicPr>
          <p:cNvPr id="21" name="Picture 92" descr="C:\Users\pankratov.in\YandexDisk\!NTI\DOCS\ProjectPresentation\icons\PNG\256\246.png">
            <a:extLst>
              <a:ext uri="{FF2B5EF4-FFF2-40B4-BE49-F238E27FC236}">
                <a16:creationId xmlns:a16="http://schemas.microsoft.com/office/drawing/2014/main" id="{223E0FE2-ED16-44FA-8FB5-5032765D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93" y="5896905"/>
            <a:ext cx="1047295" cy="796290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BB8FE6-5D4F-4DF0-A336-2D85823ECBDC}"/>
              </a:ext>
            </a:extLst>
          </p:cNvPr>
          <p:cNvSpPr txBox="1"/>
          <p:nvPr/>
        </p:nvSpPr>
        <p:spPr>
          <a:xfrm>
            <a:off x="6045715" y="5844544"/>
            <a:ext cx="5021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рынок. Прямые продажи. Коммерциализация интеллектуальной собственности.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клиенты</a:t>
            </a:r>
          </a:p>
          <a:p>
            <a:endParaRPr lang="ru-RU" dirty="0"/>
          </a:p>
        </p:txBody>
      </p:sp>
      <p:pic>
        <p:nvPicPr>
          <p:cNvPr id="24" name="Picture 82" descr="C:\Users\pankratov.in\YandexDisk\!NTI\DOCS\ProjectPresentation\icons\PNG\256\481.png">
            <a:extLst>
              <a:ext uri="{FF2B5EF4-FFF2-40B4-BE49-F238E27FC236}">
                <a16:creationId xmlns:a16="http://schemas.microsoft.com/office/drawing/2014/main" id="{277D184B-2E63-4E20-B12A-4FEFA77D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5" y="2404178"/>
            <a:ext cx="796290" cy="796290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4" descr="C:\Users\pankratov.in\YandexDisk\!NTI\DOCS\ProjectPresentation\icons\PNG\256\181.png">
            <a:extLst>
              <a:ext uri="{FF2B5EF4-FFF2-40B4-BE49-F238E27FC236}">
                <a16:creationId xmlns:a16="http://schemas.microsoft.com/office/drawing/2014/main" id="{EF58EC84-0053-4DB4-A771-7A206900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6" y="5900375"/>
            <a:ext cx="796290" cy="796290"/>
          </a:xfrm>
          <a:prstGeom prst="rect">
            <a:avLst/>
          </a:prstGeom>
          <a:solidFill>
            <a:schemeClr val="accent4"/>
          </a:solidFill>
          <a:effectLst>
            <a:outerShdw blurRad="88900" dist="50800" dir="60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6" name="object 4">
            <a:extLst>
              <a:ext uri="{FF2B5EF4-FFF2-40B4-BE49-F238E27FC236}">
                <a16:creationId xmlns:a16="http://schemas.microsoft.com/office/drawing/2014/main" id="{45F26032-DD4B-4090-85D3-7D7D2625838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83187F3-D5AF-45F1-82A2-8E36AA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9C1C7740-586B-4114-AF9C-CFEF218AFAF3}"/>
              </a:ext>
            </a:extLst>
          </p:cNvPr>
          <p:cNvSpPr/>
          <p:nvPr/>
        </p:nvSpPr>
        <p:spPr>
          <a:xfrm>
            <a:off x="523346" y="3542241"/>
            <a:ext cx="11329020" cy="365123"/>
          </a:xfrm>
          <a:prstGeom prst="rightArrow">
            <a:avLst/>
          </a:prstGeom>
          <a:solidFill>
            <a:srgbClr val="EE3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20F750-D768-46AA-BC44-21177F8186FF}"/>
              </a:ext>
            </a:extLst>
          </p:cNvPr>
          <p:cNvSpPr/>
          <p:nvPr/>
        </p:nvSpPr>
        <p:spPr>
          <a:xfrm>
            <a:off x="722811" y="3395727"/>
            <a:ext cx="121920" cy="276992"/>
          </a:xfrm>
          <a:prstGeom prst="rect">
            <a:avLst/>
          </a:prstGeom>
          <a:solidFill>
            <a:srgbClr val="EE3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89B4B50-AD8C-4526-A0FF-B6B2D7EB4B54}"/>
              </a:ext>
            </a:extLst>
          </p:cNvPr>
          <p:cNvSpPr/>
          <p:nvPr/>
        </p:nvSpPr>
        <p:spPr>
          <a:xfrm>
            <a:off x="230379" y="2643570"/>
            <a:ext cx="1106784" cy="832766"/>
          </a:xfrm>
          <a:prstGeom prst="ellipse">
            <a:avLst/>
          </a:prstGeom>
          <a:solidFill>
            <a:srgbClr val="EE3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C788A6-FC92-4BDD-9A6D-0087B21091D7}"/>
              </a:ext>
            </a:extLst>
          </p:cNvPr>
          <p:cNvSpPr txBox="1"/>
          <p:nvPr/>
        </p:nvSpPr>
        <p:spPr>
          <a:xfrm>
            <a:off x="230377" y="2741650"/>
            <a:ext cx="110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КрИЖТ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1EE4773-BC29-42A3-BFA1-0DE7446769D8}"/>
              </a:ext>
            </a:extLst>
          </p:cNvPr>
          <p:cNvGrpSpPr/>
          <p:nvPr/>
        </p:nvGrpSpPr>
        <p:grpSpPr>
          <a:xfrm>
            <a:off x="4105389" y="2665794"/>
            <a:ext cx="1421185" cy="1014943"/>
            <a:chOff x="1775529" y="2665794"/>
            <a:chExt cx="1372328" cy="1014943"/>
          </a:xfrm>
          <a:solidFill>
            <a:srgbClr val="D1D2D4"/>
          </a:solidFill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BE1C8845-4DB1-48E0-8140-6C6B2D4862F2}"/>
                </a:ext>
              </a:extLst>
            </p:cNvPr>
            <p:cNvGrpSpPr/>
            <p:nvPr/>
          </p:nvGrpSpPr>
          <p:grpSpPr>
            <a:xfrm>
              <a:off x="1775529" y="2665794"/>
              <a:ext cx="1372328" cy="1014943"/>
              <a:chOff x="1504041" y="2657776"/>
              <a:chExt cx="1372328" cy="1014943"/>
            </a:xfrm>
            <a:grpFill/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CE98A3E6-9C40-46E5-80B0-F2917887FFE5}"/>
                  </a:ext>
                </a:extLst>
              </p:cNvPr>
              <p:cNvSpPr/>
              <p:nvPr/>
            </p:nvSpPr>
            <p:spPr>
              <a:xfrm>
                <a:off x="2190205" y="3395727"/>
                <a:ext cx="121920" cy="27699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2190CC9D-E66A-4016-B23F-70BF023B7F76}"/>
                  </a:ext>
                </a:extLst>
              </p:cNvPr>
              <p:cNvSpPr/>
              <p:nvPr/>
            </p:nvSpPr>
            <p:spPr>
              <a:xfrm>
                <a:off x="1504041" y="2657776"/>
                <a:ext cx="1372328" cy="785426"/>
              </a:xfrm>
              <a:prstGeom prst="ellipse">
                <a:avLst/>
              </a:prstGeom>
              <a:grp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0036A1-9D82-461B-964D-05DBC8EFB592}"/>
                </a:ext>
              </a:extLst>
            </p:cNvPr>
            <p:cNvSpPr txBox="1"/>
            <p:nvPr/>
          </p:nvSpPr>
          <p:spPr>
            <a:xfrm>
              <a:off x="1980082" y="2803205"/>
              <a:ext cx="98645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ПО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DADD9DA-8A0B-4D88-9B04-2C007CC173D5}"/>
              </a:ext>
            </a:extLst>
          </p:cNvPr>
          <p:cNvGrpSpPr/>
          <p:nvPr/>
        </p:nvGrpSpPr>
        <p:grpSpPr>
          <a:xfrm>
            <a:off x="9904632" y="2643570"/>
            <a:ext cx="1487551" cy="1037167"/>
            <a:chOff x="9222600" y="2643570"/>
            <a:chExt cx="1487551" cy="1037167"/>
          </a:xfrm>
          <a:solidFill>
            <a:srgbClr val="58595B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B813E2-94F6-4711-8C44-A683E62CC2C0}"/>
                </a:ext>
              </a:extLst>
            </p:cNvPr>
            <p:cNvSpPr/>
            <p:nvPr/>
          </p:nvSpPr>
          <p:spPr>
            <a:xfrm>
              <a:off x="9901757" y="3403745"/>
              <a:ext cx="121920" cy="2769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900F416-6CD5-4CAE-9C0F-E9EC5C368B5C}"/>
                </a:ext>
              </a:extLst>
            </p:cNvPr>
            <p:cNvSpPr/>
            <p:nvPr/>
          </p:nvSpPr>
          <p:spPr>
            <a:xfrm>
              <a:off x="9222600" y="2643570"/>
              <a:ext cx="1480234" cy="83276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279964-4052-4E51-A7A9-64365E5134F9}"/>
                </a:ext>
              </a:extLst>
            </p:cNvPr>
            <p:cNvSpPr txBox="1"/>
            <p:nvPr/>
          </p:nvSpPr>
          <p:spPr>
            <a:xfrm>
              <a:off x="9255767" y="2791943"/>
              <a:ext cx="1454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Студенческий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стартап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7B5FA80-8EA4-4D72-B9D9-B40EB8BB517A}"/>
              </a:ext>
            </a:extLst>
          </p:cNvPr>
          <p:cNvGrpSpPr/>
          <p:nvPr/>
        </p:nvGrpSpPr>
        <p:grpSpPr>
          <a:xfrm>
            <a:off x="5936169" y="2643570"/>
            <a:ext cx="1605354" cy="1019191"/>
            <a:chOff x="4264952" y="2661546"/>
            <a:chExt cx="1480233" cy="1019191"/>
          </a:xfrm>
          <a:solidFill>
            <a:srgbClr val="A8A9AD"/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8C0927B-0C34-4461-B6E1-9B79D8B1F09D}"/>
                </a:ext>
              </a:extLst>
            </p:cNvPr>
            <p:cNvSpPr/>
            <p:nvPr/>
          </p:nvSpPr>
          <p:spPr>
            <a:xfrm>
              <a:off x="4944109" y="3403745"/>
              <a:ext cx="121920" cy="2769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6BF9B973-0FC7-4DC8-8833-466C4D6B0E99}"/>
                </a:ext>
              </a:extLst>
            </p:cNvPr>
            <p:cNvSpPr/>
            <p:nvPr/>
          </p:nvSpPr>
          <p:spPr>
            <a:xfrm>
              <a:off x="4264952" y="2661546"/>
              <a:ext cx="1480233" cy="83276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D3A0EB-04B6-4004-88AB-A0A112D63777}"/>
                </a:ext>
              </a:extLst>
            </p:cNvPr>
            <p:cNvSpPr txBox="1"/>
            <p:nvPr/>
          </p:nvSpPr>
          <p:spPr>
            <a:xfrm>
              <a:off x="4332581" y="2813398"/>
              <a:ext cx="1412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Тестирование прототипа(ПО)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DD42B58-4764-4802-AF38-7E4F7ED14428}"/>
              </a:ext>
            </a:extLst>
          </p:cNvPr>
          <p:cNvGrpSpPr/>
          <p:nvPr/>
        </p:nvGrpSpPr>
        <p:grpSpPr>
          <a:xfrm>
            <a:off x="8138899" y="2683089"/>
            <a:ext cx="1374377" cy="997648"/>
            <a:chOff x="6807471" y="2676523"/>
            <a:chExt cx="1374377" cy="997648"/>
          </a:xfrm>
          <a:solidFill>
            <a:srgbClr val="818286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9FA18AE-FED0-48F1-A2C6-9862D69F061A}"/>
                </a:ext>
              </a:extLst>
            </p:cNvPr>
            <p:cNvSpPr/>
            <p:nvPr/>
          </p:nvSpPr>
          <p:spPr>
            <a:xfrm>
              <a:off x="7404111" y="3397179"/>
              <a:ext cx="121920" cy="2769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774A328F-BB87-4827-A9C2-B5DFA8BA3228}"/>
                </a:ext>
              </a:extLst>
            </p:cNvPr>
            <p:cNvSpPr/>
            <p:nvPr/>
          </p:nvSpPr>
          <p:spPr>
            <a:xfrm>
              <a:off x="6807471" y="2676523"/>
              <a:ext cx="1282792" cy="83276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B265E1-035B-49EB-9016-536037DE4A52}"/>
                </a:ext>
              </a:extLst>
            </p:cNvPr>
            <p:cNvSpPr txBox="1"/>
            <p:nvPr/>
          </p:nvSpPr>
          <p:spPr>
            <a:xfrm>
              <a:off x="7016673" y="2785378"/>
              <a:ext cx="116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данных</a:t>
              </a:r>
            </a:p>
          </p:txBody>
        </p:sp>
      </p:grpSp>
      <p:sp>
        <p:nvSpPr>
          <p:cNvPr id="48" name="Овал 47">
            <a:extLst>
              <a:ext uri="{FF2B5EF4-FFF2-40B4-BE49-F238E27FC236}">
                <a16:creationId xmlns:a16="http://schemas.microsoft.com/office/drawing/2014/main" id="{ADE9CA08-B4E7-49C1-B852-D91D652D428C}"/>
              </a:ext>
            </a:extLst>
          </p:cNvPr>
          <p:cNvSpPr/>
          <p:nvPr/>
        </p:nvSpPr>
        <p:spPr>
          <a:xfrm>
            <a:off x="2226264" y="4374205"/>
            <a:ext cx="1123406" cy="365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46FD99C9-4952-4CB5-B1C6-68166B1829F3}"/>
              </a:ext>
            </a:extLst>
          </p:cNvPr>
          <p:cNvGrpSpPr/>
          <p:nvPr/>
        </p:nvGrpSpPr>
        <p:grpSpPr>
          <a:xfrm>
            <a:off x="6738848" y="3662760"/>
            <a:ext cx="2055911" cy="883113"/>
            <a:chOff x="6738848" y="3662760"/>
            <a:chExt cx="2057652" cy="883114"/>
          </a:xfrm>
        </p:grpSpPr>
        <p:cxnSp>
          <p:nvCxnSpPr>
            <p:cNvPr id="51" name="Соединитель: изогнутый 50">
              <a:extLst>
                <a:ext uri="{FF2B5EF4-FFF2-40B4-BE49-F238E27FC236}">
                  <a16:creationId xmlns:a16="http://schemas.microsoft.com/office/drawing/2014/main" id="{24A4354E-7C22-4697-90E0-67C3E3C34AF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16200000" flipH="1">
              <a:off x="6838016" y="3563592"/>
              <a:ext cx="883113" cy="1081450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Соединитель: изогнутый 53">
              <a:extLst>
                <a:ext uri="{FF2B5EF4-FFF2-40B4-BE49-F238E27FC236}">
                  <a16:creationId xmlns:a16="http://schemas.microsoft.com/office/drawing/2014/main" id="{61C62AF7-264F-4767-A664-E12D5FB40949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rot="5400000">
              <a:off x="7875831" y="3625205"/>
              <a:ext cx="865137" cy="976201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Овал 55">
            <a:extLst>
              <a:ext uri="{FF2B5EF4-FFF2-40B4-BE49-F238E27FC236}">
                <a16:creationId xmlns:a16="http://schemas.microsoft.com/office/drawing/2014/main" id="{BBA1ECBF-2A53-4B3B-BB5E-B6F24CFC76B0}"/>
              </a:ext>
            </a:extLst>
          </p:cNvPr>
          <p:cNvSpPr/>
          <p:nvPr/>
        </p:nvSpPr>
        <p:spPr>
          <a:xfrm>
            <a:off x="7384870" y="4356350"/>
            <a:ext cx="870857" cy="2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6B991A04-13AE-4AC0-9092-C2BE866F8CC6}"/>
              </a:ext>
            </a:extLst>
          </p:cNvPr>
          <p:cNvCxnSpPr>
            <a:cxnSpLocks/>
            <a:stCxn id="17" idx="2"/>
          </p:cNvCxnSpPr>
          <p:nvPr/>
        </p:nvCxnSpPr>
        <p:spPr>
          <a:xfrm rot="16200000" flipH="1">
            <a:off x="1286904" y="3169585"/>
            <a:ext cx="884047" cy="189031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Соединитель: изогнутый 64">
            <a:extLst>
              <a:ext uri="{FF2B5EF4-FFF2-40B4-BE49-F238E27FC236}">
                <a16:creationId xmlns:a16="http://schemas.microsoft.com/office/drawing/2014/main" id="{010AECC3-5749-4C33-83A7-B16A7303F19F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3463018" y="3140670"/>
            <a:ext cx="876028" cy="195616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8751DA9-B39F-49CA-ACEF-177885D74F93}"/>
              </a:ext>
            </a:extLst>
          </p:cNvPr>
          <p:cNvSpPr txBox="1"/>
          <p:nvPr/>
        </p:nvSpPr>
        <p:spPr>
          <a:xfrm>
            <a:off x="2248972" y="4387488"/>
            <a:ext cx="118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2CFDE79-2268-472B-9291-5F80071A8858}"/>
              </a:ext>
            </a:extLst>
          </p:cNvPr>
          <p:cNvGrpSpPr/>
          <p:nvPr/>
        </p:nvGrpSpPr>
        <p:grpSpPr>
          <a:xfrm>
            <a:off x="4879114" y="3689147"/>
            <a:ext cx="1859732" cy="930351"/>
            <a:chOff x="6738848" y="3662760"/>
            <a:chExt cx="2057652" cy="883114"/>
          </a:xfrm>
        </p:grpSpPr>
        <p:cxnSp>
          <p:nvCxnSpPr>
            <p:cNvPr id="90" name="Соединитель: изогнутый 89">
              <a:extLst>
                <a:ext uri="{FF2B5EF4-FFF2-40B4-BE49-F238E27FC236}">
                  <a16:creationId xmlns:a16="http://schemas.microsoft.com/office/drawing/2014/main" id="{2F2BCA11-618B-4535-A89A-2721775DF20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38016" y="3563592"/>
              <a:ext cx="883113" cy="1081450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Соединитель: изогнутый 90">
              <a:extLst>
                <a:ext uri="{FF2B5EF4-FFF2-40B4-BE49-F238E27FC236}">
                  <a16:creationId xmlns:a16="http://schemas.microsoft.com/office/drawing/2014/main" id="{F1BAC882-7690-45AE-BD37-B2A1579CAD4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75831" y="3625205"/>
              <a:ext cx="865137" cy="976201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7C676C9D-014E-4259-81F0-2D921AE63AC8}"/>
              </a:ext>
            </a:extLst>
          </p:cNvPr>
          <p:cNvGrpSpPr/>
          <p:nvPr/>
        </p:nvGrpSpPr>
        <p:grpSpPr>
          <a:xfrm>
            <a:off x="8794759" y="3662760"/>
            <a:ext cx="1865345" cy="898680"/>
            <a:chOff x="6738848" y="3662760"/>
            <a:chExt cx="2057652" cy="883114"/>
          </a:xfrm>
        </p:grpSpPr>
        <p:cxnSp>
          <p:nvCxnSpPr>
            <p:cNvPr id="93" name="Соединитель: изогнутый 92">
              <a:extLst>
                <a:ext uri="{FF2B5EF4-FFF2-40B4-BE49-F238E27FC236}">
                  <a16:creationId xmlns:a16="http://schemas.microsoft.com/office/drawing/2014/main" id="{9088D955-62EA-46C6-9028-11B7A9FB4C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38016" y="3563592"/>
              <a:ext cx="883113" cy="1081450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Соединитель: изогнутый 93">
              <a:extLst>
                <a:ext uri="{FF2B5EF4-FFF2-40B4-BE49-F238E27FC236}">
                  <a16:creationId xmlns:a16="http://schemas.microsoft.com/office/drawing/2014/main" id="{CB7A270A-7DD3-460E-A142-82DACCB7B2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75831" y="3625205"/>
              <a:ext cx="865137" cy="976201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Овал 94">
            <a:extLst>
              <a:ext uri="{FF2B5EF4-FFF2-40B4-BE49-F238E27FC236}">
                <a16:creationId xmlns:a16="http://schemas.microsoft.com/office/drawing/2014/main" id="{55AE1321-3F3D-4CAB-A1CB-89BD3090F017}"/>
              </a:ext>
            </a:extLst>
          </p:cNvPr>
          <p:cNvSpPr/>
          <p:nvPr/>
        </p:nvSpPr>
        <p:spPr>
          <a:xfrm>
            <a:off x="5343088" y="4382072"/>
            <a:ext cx="870857" cy="2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A562DC7-D58F-4D3A-8AE0-0BE99C402C80}"/>
              </a:ext>
            </a:extLst>
          </p:cNvPr>
          <p:cNvSpPr/>
          <p:nvPr/>
        </p:nvSpPr>
        <p:spPr>
          <a:xfrm>
            <a:off x="9298080" y="4325414"/>
            <a:ext cx="870857" cy="2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46" name="object 4">
            <a:extLst>
              <a:ext uri="{FF2B5EF4-FFF2-40B4-BE49-F238E27FC236}">
                <a16:creationId xmlns:a16="http://schemas.microsoft.com/office/drawing/2014/main" id="{CDB2A251-E43B-428B-9C41-F655E5A8BA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Команда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A239D705-F157-44A4-BEBD-F903AF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15281" y="2020304"/>
            <a:ext cx="1063869" cy="107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34955" y="2009584"/>
            <a:ext cx="1063869" cy="107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82567" y="2009583"/>
            <a:ext cx="1063869" cy="107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02241" y="2000549"/>
            <a:ext cx="1063869" cy="107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3723" y="3327822"/>
            <a:ext cx="1901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 Кирилл Аркадьевич-Руководитель проекта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акселерационных программ «Большая разведка» «Навигатор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2980" y="3401271"/>
            <a:ext cx="20360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Мингареев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Зафярович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Менеджер.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Акселерационной программы «Навигатор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7938" y="3347931"/>
            <a:ext cx="2036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Белобородов Владимир Сергеевич –Инженер-технолог.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Акселерационной программы «Навигатор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4958" y="3401271"/>
            <a:ext cx="2036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Константинович – Программист.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Акселерационной программы «Навигатор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8B8AB684-ADD1-4699-B7B4-6BD803B8EB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0151" y="149431"/>
            <a:ext cx="1634616" cy="5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3" y="963743"/>
            <a:ext cx="6740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Финальный слайд-визитка</a:t>
            </a: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9</a:t>
            </a:fld>
            <a:endParaRPr lang="ru-RU"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66AA86FD-759A-4445-865C-394051A820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346" y="1835626"/>
            <a:ext cx="2489820" cy="7567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472F1-3CD3-4209-9ED5-FBFAAA4730F1}"/>
              </a:ext>
            </a:extLst>
          </p:cNvPr>
          <p:cNvSpPr/>
          <p:nvPr/>
        </p:nvSpPr>
        <p:spPr>
          <a:xfrm>
            <a:off x="3373995" y="1858072"/>
            <a:ext cx="748559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50" dirty="0">
                <a:solidFill>
                  <a:srgbClr val="000000"/>
                </a:solidFill>
                <a:latin typeface="Roboto"/>
              </a:rPr>
              <a:t>Интеллектуальная </a:t>
            </a:r>
            <a:r>
              <a:rPr lang="ru-RU" sz="2350" dirty="0" err="1">
                <a:solidFill>
                  <a:srgbClr val="000000"/>
                </a:solidFill>
                <a:latin typeface="Roboto"/>
              </a:rPr>
              <a:t>on-line</a:t>
            </a:r>
            <a:r>
              <a:rPr lang="ru-RU" sz="2350" dirty="0">
                <a:solidFill>
                  <a:srgbClr val="000000"/>
                </a:solidFill>
                <a:latin typeface="Roboto"/>
              </a:rPr>
              <a:t> система мониторинга тягового подвижного состава в эксплуатации</a:t>
            </a:r>
            <a:endParaRPr lang="ru-RU" sz="2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F50C-CE91-4003-8D4F-548B4825F491}"/>
              </a:ext>
            </a:extLst>
          </p:cNvPr>
          <p:cNvSpPr txBox="1"/>
          <p:nvPr/>
        </p:nvSpPr>
        <p:spPr>
          <a:xfrm>
            <a:off x="369005" y="3082714"/>
            <a:ext cx="11161144" cy="177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данной презентации представлена бизнес-модель будущей компании. Модель коммерциализации основана в основном на прямых продажах в b2b сегменте компаративным клиентам в транспортной отрасли и промышленности ( ОАО «РЖД»), в том числе через электронные торговые площадки. За счёт инновационного решения, позволяющего успешно решать задачу предиктивной аналитики достигается конкурентное преимущество. За счёт эффективного взаимодействия с партнерами через предложения доли в компании ожидается быстрый выход на рынок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C96F6-4C7C-4F29-BB90-04F9A832D5EE}"/>
              </a:ext>
            </a:extLst>
          </p:cNvPr>
          <p:cNvSpPr txBox="1"/>
          <p:nvPr/>
        </p:nvSpPr>
        <p:spPr>
          <a:xfrm>
            <a:off x="393508" y="5293316"/>
            <a:ext cx="850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Артемьев Кирилл Аркадьевич</a:t>
            </a:r>
          </a:p>
          <a:p>
            <a:r>
              <a:rPr lang="ru-RU" sz="2000" dirty="0"/>
              <a:t>т.89233608581 </a:t>
            </a:r>
          </a:p>
          <a:p>
            <a:r>
              <a:rPr lang="en-US" sz="2000" dirty="0"/>
              <a:t>kirill.ranorot@gmail.com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4460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571</Words>
  <Application>Microsoft Office PowerPoint</Application>
  <PresentationFormat>Широкоэкранный</PresentationFormat>
  <Paragraphs>174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Бойков Евгений Викторович</cp:lastModifiedBy>
  <cp:revision>126</cp:revision>
  <cp:lastPrinted>2022-10-12T07:24:32Z</cp:lastPrinted>
  <dcterms:created xsi:type="dcterms:W3CDTF">2022-09-30T12:54:28Z</dcterms:created>
  <dcterms:modified xsi:type="dcterms:W3CDTF">2023-11-20T09:25:12Z</dcterms:modified>
</cp:coreProperties>
</file>