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82" r:id="rId15"/>
    <p:sldId id="283" r:id="rId16"/>
    <p:sldId id="268" r:id="rId17"/>
    <p:sldId id="269" r:id="rId18"/>
    <p:sldId id="270" r:id="rId19"/>
    <p:sldId id="271" r:id="rId20"/>
    <p:sldId id="272" r:id="rId21"/>
    <p:sldId id="274" r:id="rId22"/>
    <p:sldId id="275" r:id="rId23"/>
    <p:sldId id="276" r:id="rId24"/>
    <p:sldId id="281" r:id="rId25"/>
    <p:sldId id="279" r:id="rId26"/>
    <p:sldId id="280" r:id="rId27"/>
    <p:sldId id="277" r:id="rId28"/>
    <p:sldId id="27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86" y="-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47AC5-6731-4514-B838-BBA806C69116}" type="datetimeFigureOut">
              <a:rPr lang="ru-RU" smtClean="0"/>
              <a:t>23.05.2023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DB2648-32A3-4954-9CBD-1CBD38D99C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61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DD0BC-6BF2-42E2-865C-D33FFCAFD045}" type="datetime1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F82FE-EC6E-448F-A32F-70689A8BDC3D}" type="datetime1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A09D0-3B3A-4930-A704-F250FDE31BD5}" type="datetime1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46696-27F3-420D-9C2F-EB0C020C5FA5}" type="datetime1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8E38F-1E52-443B-9A2F-2D85BE48439E}" type="datetime1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CFB0-3C94-45B9-8521-B75BA23AE9B1}" type="datetime1">
              <a:rPr lang="ru-RU" smtClean="0"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5B0F-26A5-47CD-B06C-5DE1F36872AA}" type="datetime1">
              <a:rPr lang="ru-RU" smtClean="0"/>
              <a:t>23.05.2023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FD585-816A-4F83-8F7E-DDA258E5C983}" type="datetime1">
              <a:rPr lang="ru-RU" smtClean="0"/>
              <a:t>23.05.2023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82A2-CBDC-41E6-920B-D6E0680D2BB4}" type="datetime1">
              <a:rPr lang="ru-RU" smtClean="0"/>
              <a:t>23.05.2023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D1A3-CE93-4D16-AD04-C1D6A30893BB}" type="datetime1">
              <a:rPr lang="ru-RU" smtClean="0"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5A5A1-CA16-49E9-B6E9-A1E4A894AB71}" type="datetime1">
              <a:rPr lang="ru-RU" smtClean="0"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F160-7985-46B5-BEE4-F08CEE4EF38A}" type="datetime1">
              <a:rPr lang="ru-RU" smtClean="0"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ЛЕКЦИЯ 7. ОЦЕНКА РЕЗУЛЬТАТОВ ДЕЯТЕЛЬНОСТИ ПЕРСОНАЛА </a:t>
            </a:r>
            <a:r>
              <a:rPr lang="ru-RU" dirty="0" smtClean="0"/>
              <a:t>ОРГАНИЗАЦИИ (2)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886200"/>
            <a:ext cx="7920880" cy="175260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1</a:t>
            </a:r>
            <a:r>
              <a:rPr lang="ru-RU" dirty="0"/>
              <a:t>. Оценка </a:t>
            </a:r>
            <a:r>
              <a:rPr lang="ru-RU" dirty="0" smtClean="0"/>
              <a:t>персонала.</a:t>
            </a:r>
            <a:endParaRPr lang="ru-RU" dirty="0"/>
          </a:p>
          <a:p>
            <a:pPr algn="l"/>
            <a:r>
              <a:rPr lang="ru-RU" dirty="0"/>
              <a:t>2. Инструменты оценки </a:t>
            </a:r>
            <a:r>
              <a:rPr lang="ru-RU" dirty="0" smtClean="0"/>
              <a:t>персонала.</a:t>
            </a:r>
          </a:p>
          <a:p>
            <a:pPr algn="l"/>
            <a:r>
              <a:rPr lang="ru-RU" dirty="0"/>
              <a:t>3. Оценка эффективности управления </a:t>
            </a:r>
            <a:r>
              <a:rPr lang="ru-RU" dirty="0" smtClean="0"/>
              <a:t>персоналом.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370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Методы вспомогательного характера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b="1" i="1" dirty="0"/>
              <a:t>Биографический </a:t>
            </a:r>
            <a:r>
              <a:rPr lang="ru-RU" b="1" i="1" dirty="0" smtClean="0"/>
              <a:t>метод </a:t>
            </a:r>
            <a:r>
              <a:rPr lang="ru-RU" dirty="0" smtClean="0"/>
              <a:t>-  изучение </a:t>
            </a:r>
            <a:r>
              <a:rPr lang="ru-RU" dirty="0"/>
              <a:t>письменных источников информации: заявления, анкеты с </a:t>
            </a:r>
            <a:r>
              <a:rPr lang="ru-RU" dirty="0" smtClean="0"/>
              <a:t>биографическими </a:t>
            </a:r>
            <a:r>
              <a:rPr lang="ru-RU" dirty="0"/>
              <a:t>данными, резюме и рекомендации.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Метод ранжирования </a:t>
            </a:r>
            <a:r>
              <a:rPr lang="ru-RU" dirty="0"/>
              <a:t>либо</a:t>
            </a:r>
            <a:r>
              <a:rPr lang="ru-RU" b="1" i="1" dirty="0"/>
              <a:t> система классификации по </a:t>
            </a:r>
            <a:r>
              <a:rPr lang="ru-RU" b="1" i="1" dirty="0" smtClean="0"/>
              <a:t>порядку </a:t>
            </a:r>
            <a:r>
              <a:rPr lang="ru-RU" dirty="0" smtClean="0"/>
              <a:t>- </a:t>
            </a:r>
            <a:r>
              <a:rPr lang="ru-RU" dirty="0"/>
              <a:t>при которой руководитель (либо другие лица), опираясь на определенные критерии оценки, располагает оцениваемых работников по порядку от лучшего до худшего либо наоборот - финальная оценка в таком случае </a:t>
            </a:r>
            <a:r>
              <a:rPr lang="ru-RU" dirty="0" smtClean="0"/>
              <a:t>определяется </a:t>
            </a:r>
            <a:r>
              <a:rPr lang="ru-RU" dirty="0"/>
              <a:t>как сумма полученных работниками порядковых </a:t>
            </a:r>
            <a:r>
              <a:rPr lang="ru-RU" dirty="0" smtClean="0"/>
              <a:t>номеров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Метод критического инцидента </a:t>
            </a:r>
            <a:r>
              <a:rPr lang="ru-RU" dirty="0" smtClean="0"/>
              <a:t>- процедура </a:t>
            </a:r>
            <a:r>
              <a:rPr lang="ru-RU" dirty="0"/>
              <a:t>сбора наблюдаемых инцидентов, которые являются наиболее важными или «критическими» для эффективной работы.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i="1" dirty="0"/>
              <a:t>Метод альтернативных характеристик </a:t>
            </a:r>
            <a:r>
              <a:rPr lang="ru-RU" dirty="0"/>
              <a:t>или </a:t>
            </a:r>
            <a:r>
              <a:rPr lang="ru-RU" b="1" i="1" dirty="0"/>
              <a:t>метод альтернативной </a:t>
            </a:r>
            <a:r>
              <a:rPr lang="ru-RU" b="1" i="1" dirty="0" smtClean="0"/>
              <a:t>классификации</a:t>
            </a:r>
            <a:r>
              <a:rPr lang="ru-RU" dirty="0" smtClean="0"/>
              <a:t> - вначале </a:t>
            </a:r>
            <a:r>
              <a:rPr lang="ru-RU" dirty="0"/>
              <a:t>должно выбрать самого лучшего и самого худшего работников из их общего числа, а затем отобрать следующих за ними из оставшегося числа работников. После того, как пары лучших и худших работников отобраны, их необходимо разместить по убыванию, разделяя при этом образовавшиеся пары.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788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Методы оценки профессиональной компетентности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65113" indent="-265113">
              <a:buNone/>
            </a:pPr>
            <a:r>
              <a:rPr lang="ru-RU" dirty="0"/>
              <a:t>• </a:t>
            </a:r>
            <a:r>
              <a:rPr lang="ru-RU" b="1" i="1" dirty="0"/>
              <a:t>конкурс</a:t>
            </a:r>
            <a:r>
              <a:rPr lang="ru-RU" dirty="0"/>
              <a:t>, представляющий собой многомерную параметрическую оценку кандидата </a:t>
            </a:r>
            <a:r>
              <a:rPr lang="ru-RU" dirty="0" smtClean="0"/>
              <a:t>на </a:t>
            </a:r>
            <a:r>
              <a:rPr lang="ru-RU" dirty="0"/>
              <a:t>должность;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/>
              <a:t>аттестация персонала </a:t>
            </a:r>
            <a:r>
              <a:rPr lang="ru-RU" dirty="0"/>
              <a:t>- оценка соответствия сотрудника занимаемой </a:t>
            </a:r>
            <a:r>
              <a:rPr lang="ru-RU" dirty="0" smtClean="0"/>
              <a:t>должности; </a:t>
            </a:r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/>
              <a:t>профессионально-квалификационный экзамен </a:t>
            </a:r>
            <a:r>
              <a:rPr lang="ru-RU" dirty="0" smtClean="0"/>
              <a:t>- оценка </a:t>
            </a:r>
            <a:r>
              <a:rPr lang="ru-RU" dirty="0"/>
              <a:t>профессиональной компетентности сотрудников по стандартным программам.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746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Нетрадиционные методы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65113" indent="-265113">
              <a:buNone/>
            </a:pPr>
            <a:r>
              <a:rPr lang="ru-RU" dirty="0"/>
              <a:t>• </a:t>
            </a:r>
            <a:r>
              <a:rPr lang="ru-RU" b="1" i="1" dirty="0"/>
              <a:t>метод «Детектор </a:t>
            </a:r>
            <a:r>
              <a:rPr lang="ru-RU" b="1" i="1" dirty="0" smtClean="0"/>
              <a:t>лжи» </a:t>
            </a:r>
            <a:r>
              <a:rPr lang="ru-RU" dirty="0" smtClean="0"/>
              <a:t>- тестирование </a:t>
            </a:r>
            <a:r>
              <a:rPr lang="ru-RU" dirty="0"/>
              <a:t>с помощью детектора лжи и тесты на </a:t>
            </a:r>
            <a:r>
              <a:rPr lang="ru-RU" dirty="0" smtClean="0"/>
              <a:t>честность; </a:t>
            </a:r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 smtClean="0"/>
              <a:t>алкогольные </a:t>
            </a:r>
            <a:r>
              <a:rPr lang="ru-RU" b="1" i="1" dirty="0"/>
              <a:t>и наркотические </a:t>
            </a:r>
            <a:r>
              <a:rPr lang="ru-RU" b="1" i="1" dirty="0" smtClean="0"/>
              <a:t>тесты </a:t>
            </a:r>
            <a:r>
              <a:rPr lang="ru-RU" dirty="0" smtClean="0"/>
              <a:t>- эти </a:t>
            </a:r>
            <a:r>
              <a:rPr lang="ru-RU" dirty="0"/>
              <a:t>тесты основываются на анализах мочи и крови, что является частью типового медицинского осмотра при поступлении на </a:t>
            </a:r>
            <a:r>
              <a:rPr lang="ru-RU" dirty="0" smtClean="0"/>
              <a:t>работу; </a:t>
            </a:r>
          </a:p>
          <a:p>
            <a:pPr marL="265113" indent="-265113">
              <a:buNone/>
            </a:pPr>
            <a:r>
              <a:rPr lang="ru-RU" dirty="0" smtClean="0"/>
              <a:t>• </a:t>
            </a:r>
            <a:r>
              <a:rPr lang="ru-RU" b="1" i="1" dirty="0" smtClean="0"/>
              <a:t>метод психоанализа </a:t>
            </a:r>
            <a:r>
              <a:rPr lang="ru-RU" dirty="0" smtClean="0"/>
              <a:t>- детальное описание </a:t>
            </a:r>
            <a:r>
              <a:rPr lang="ru-RU" dirty="0"/>
              <a:t>психологического портрета кандидата и </a:t>
            </a:r>
            <a:r>
              <a:rPr lang="ru-RU" dirty="0" smtClean="0"/>
              <a:t>выявление </a:t>
            </a:r>
            <a:r>
              <a:rPr lang="ru-RU" dirty="0"/>
              <a:t>личностных, интеллектуальных и других особенностей сотрудника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484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3. Оценка эффективности управления персоналом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pPr marL="0" indent="360363">
              <a:buNone/>
            </a:pPr>
            <a:r>
              <a:rPr lang="ru-RU" b="1" dirty="0" smtClean="0"/>
              <a:t>Эффективность</a:t>
            </a:r>
            <a:r>
              <a:rPr lang="ru-RU" dirty="0" smtClean="0"/>
              <a:t> – </a:t>
            </a:r>
            <a:r>
              <a:rPr lang="ru-RU" dirty="0"/>
              <a:t>это </a:t>
            </a:r>
            <a:r>
              <a:rPr lang="ru-RU" dirty="0" smtClean="0"/>
              <a:t>одна </a:t>
            </a:r>
            <a:r>
              <a:rPr lang="ru-RU" dirty="0"/>
              <a:t>из возможных характеристик качества некоторой </a:t>
            </a:r>
            <a:r>
              <a:rPr lang="ru-RU" dirty="0" smtClean="0"/>
              <a:t>системы</a:t>
            </a:r>
            <a:r>
              <a:rPr lang="ru-RU" dirty="0"/>
              <a:t>, в частности, экономической, а именно ее характеристика с точки зрения </a:t>
            </a:r>
            <a:r>
              <a:rPr lang="ru-RU" dirty="0" smtClean="0"/>
              <a:t>соотношения </a:t>
            </a:r>
            <a:r>
              <a:rPr lang="ru-RU" dirty="0"/>
              <a:t>затрат и результатов функционирования системы.</a:t>
            </a:r>
            <a:endParaRPr lang="ru-RU" dirty="0" smtClean="0"/>
          </a:p>
          <a:p>
            <a:pPr marL="0" indent="360363">
              <a:buNone/>
            </a:pPr>
            <a:r>
              <a:rPr lang="ru-RU" b="1" dirty="0" smtClean="0"/>
              <a:t>Эффективность </a:t>
            </a:r>
            <a:r>
              <a:rPr lang="ru-RU" b="1" dirty="0"/>
              <a:t>менеджмента </a:t>
            </a:r>
            <a:r>
              <a:rPr lang="ru-RU" dirty="0"/>
              <a:t>– это управление деятельностью предприятия с минимальными издержками и максимальными результатами. </a:t>
            </a:r>
            <a:endParaRPr lang="ru-RU" dirty="0" smtClean="0"/>
          </a:p>
          <a:p>
            <a:pPr marL="0" indent="360363">
              <a:buNone/>
            </a:pPr>
            <a:r>
              <a:rPr lang="ru-RU" b="1" dirty="0"/>
              <a:t>Управление эффективностью деятельности </a:t>
            </a:r>
            <a:r>
              <a:rPr lang="ru-RU" b="1" dirty="0" smtClean="0"/>
              <a:t>организации </a:t>
            </a:r>
            <a:r>
              <a:rPr lang="ru-RU" dirty="0" smtClean="0"/>
              <a:t>— </a:t>
            </a:r>
            <a:r>
              <a:rPr lang="ru-RU" dirty="0"/>
              <a:t>это набор управленческих процессов (планирования, организации выполнения, контроля и анализа), которые позволяют бизнесу определить стратегические цели и затем оценивать и управлять деятельностью по достижению поставленных целей при оптимальном использовании имеющихся ресурсов. Это система управления, построенная на принципах управления стоимостью бизнеса</a:t>
            </a:r>
            <a:r>
              <a:rPr lang="ru-RU" dirty="0" smtClean="0"/>
              <a:t>.</a:t>
            </a:r>
          </a:p>
          <a:p>
            <a:pPr marL="0" indent="360363">
              <a:buNone/>
            </a:pPr>
            <a:r>
              <a:rPr lang="ru-RU" b="1" dirty="0"/>
              <a:t>Управление эффективностью деятельности персонала </a:t>
            </a:r>
            <a:r>
              <a:rPr lang="ru-RU" dirty="0"/>
              <a:t>– это комплекс мер, контролирующих рабочие показатели специалистов на местах.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624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Общие подходы к </a:t>
            </a:r>
            <a:r>
              <a:rPr lang="ru-RU" dirty="0" smtClean="0">
                <a:solidFill>
                  <a:prstClr val="black"/>
                </a:solidFill>
              </a:rPr>
              <a:t>эффективности УП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76213" lvl="0" indent="-176213">
              <a:buNone/>
            </a:pPr>
            <a:r>
              <a:rPr lang="ru-RU" sz="1500" dirty="0" smtClean="0">
                <a:solidFill>
                  <a:prstClr val="black"/>
                </a:solidFill>
              </a:rPr>
              <a:t>1</a:t>
            </a:r>
            <a:r>
              <a:rPr lang="ru-RU" sz="1500" dirty="0">
                <a:solidFill>
                  <a:prstClr val="black"/>
                </a:solidFill>
              </a:rPr>
              <a:t>. Конечные результаты производства должны служить </a:t>
            </a:r>
            <a:r>
              <a:rPr lang="ru-RU" sz="1500" dirty="0" err="1">
                <a:solidFill>
                  <a:prstClr val="black"/>
                </a:solidFill>
              </a:rPr>
              <a:t>критериальными</a:t>
            </a:r>
            <a:r>
              <a:rPr lang="ru-RU" sz="1500" dirty="0">
                <a:solidFill>
                  <a:prstClr val="black"/>
                </a:solidFill>
              </a:rPr>
              <a:t> показателями эффективности управления персоналом. В качестве таких показателей принимаются: </a:t>
            </a:r>
          </a:p>
          <a:p>
            <a:pPr marL="363538" lvl="0" indent="-176213">
              <a:buNone/>
            </a:pPr>
            <a:r>
              <a:rPr lang="ru-RU" sz="1500" dirty="0">
                <a:solidFill>
                  <a:prstClr val="black"/>
                </a:solidFill>
              </a:rPr>
              <a:t>• прибыль предприятия; </a:t>
            </a:r>
          </a:p>
          <a:p>
            <a:pPr marL="363538" lvl="0" indent="-176213">
              <a:buNone/>
            </a:pPr>
            <a:r>
              <a:rPr lang="ru-RU" sz="1500" dirty="0">
                <a:solidFill>
                  <a:prstClr val="black"/>
                </a:solidFill>
              </a:rPr>
              <a:t>• затраты на 1 рубль продукции; </a:t>
            </a:r>
          </a:p>
          <a:p>
            <a:pPr marL="363538" lvl="0" indent="-176213">
              <a:buNone/>
            </a:pPr>
            <a:r>
              <a:rPr lang="ru-RU" sz="1500" dirty="0">
                <a:solidFill>
                  <a:prstClr val="black"/>
                </a:solidFill>
              </a:rPr>
              <a:t>• уровень рентабельности; </a:t>
            </a:r>
          </a:p>
          <a:p>
            <a:pPr marL="363538" lvl="0" indent="-176213">
              <a:buNone/>
            </a:pPr>
            <a:r>
              <a:rPr lang="ru-RU" sz="1500" dirty="0">
                <a:solidFill>
                  <a:prstClr val="black"/>
                </a:solidFill>
              </a:rPr>
              <a:t>• дивиденды на 1 акцию и т.д. </a:t>
            </a:r>
          </a:p>
          <a:p>
            <a:pPr marL="176213" lvl="0" indent="-176213">
              <a:buNone/>
            </a:pPr>
            <a:r>
              <a:rPr lang="ru-RU" sz="1500" dirty="0">
                <a:solidFill>
                  <a:prstClr val="black"/>
                </a:solidFill>
              </a:rPr>
              <a:t>2. </a:t>
            </a:r>
            <a:r>
              <a:rPr lang="ru-RU" sz="1500" dirty="0" err="1">
                <a:solidFill>
                  <a:prstClr val="black"/>
                </a:solidFill>
              </a:rPr>
              <a:t>Критериальные</a:t>
            </a:r>
            <a:r>
              <a:rPr lang="ru-RU" sz="1500" dirty="0">
                <a:solidFill>
                  <a:prstClr val="black"/>
                </a:solidFill>
              </a:rPr>
              <a:t> показатели должны отражать результативность и сложность живого труда: </a:t>
            </a: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производительность труда (выработка на 1 </a:t>
            </a:r>
            <a:r>
              <a:rPr lang="ru-RU" sz="1600" dirty="0" smtClean="0">
                <a:solidFill>
                  <a:prstClr val="black"/>
                </a:solidFill>
              </a:rPr>
              <a:t>рабочего); </a:t>
            </a:r>
            <a:endParaRPr lang="ru-RU" sz="1600" dirty="0">
              <a:solidFill>
                <a:prstClr val="black"/>
              </a:solidFill>
            </a:endParaRP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общий фонд оплаты труда; </a:t>
            </a:r>
            <a:endParaRPr lang="ru-RU" sz="1600" dirty="0" smtClean="0">
              <a:solidFill>
                <a:prstClr val="black"/>
              </a:solidFill>
            </a:endParaRPr>
          </a:p>
          <a:p>
            <a:pPr marL="363538" lvl="0" indent="-176213">
              <a:buNone/>
            </a:pPr>
            <a:r>
              <a:rPr lang="ru-RU" sz="1600" dirty="0" smtClean="0">
                <a:solidFill>
                  <a:prstClr val="black"/>
                </a:solidFill>
              </a:rPr>
              <a:t>• </a:t>
            </a:r>
            <a:r>
              <a:rPr lang="ru-RU" sz="1600" dirty="0">
                <a:solidFill>
                  <a:prstClr val="black"/>
                </a:solidFill>
              </a:rPr>
              <a:t>темпы роста производительности труда и </a:t>
            </a:r>
            <a:r>
              <a:rPr lang="ru-RU" sz="1600" dirty="0" smtClean="0">
                <a:solidFill>
                  <a:prstClr val="black"/>
                </a:solidFill>
              </a:rPr>
              <a:t>заработной </a:t>
            </a:r>
            <a:r>
              <a:rPr lang="ru-RU" sz="1600" dirty="0">
                <a:solidFill>
                  <a:prstClr val="black"/>
                </a:solidFill>
              </a:rPr>
              <a:t>платы; </a:t>
            </a: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удельный вес заработной платы в себестоимости продукции и др. </a:t>
            </a:r>
          </a:p>
          <a:p>
            <a:pPr marL="176213" lvl="0" indent="-176213">
              <a:buNone/>
            </a:pPr>
            <a:r>
              <a:rPr lang="ru-RU" sz="1500" dirty="0">
                <a:solidFill>
                  <a:prstClr val="black"/>
                </a:solidFill>
              </a:rPr>
              <a:t>3. Эффективность управления персоналом определяется организацией и мотивацией труда, социально-психологическим климатом в коллективе: </a:t>
            </a: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текучесть персонала; </a:t>
            </a: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уровень квалификации; </a:t>
            </a: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затраты на обучение работников; </a:t>
            </a:r>
          </a:p>
          <a:p>
            <a:pPr marL="363538" lvl="0" indent="-176213">
              <a:buNone/>
            </a:pPr>
            <a:r>
              <a:rPr lang="ru-RU" sz="1600" dirty="0">
                <a:solidFill>
                  <a:prstClr val="black"/>
                </a:solidFill>
              </a:rPr>
              <a:t>• расходы на социальные программы и т.д.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5927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Подходы к управлению производительностью труда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70" y="2060848"/>
            <a:ext cx="7751353" cy="3744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6812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/>
              <a:t>Основные методические подходы к оценке эффективности трудовой </a:t>
            </a:r>
            <a:r>
              <a:rPr lang="ru-RU" sz="3200" dirty="0" smtClean="0"/>
              <a:t>деятельности </a:t>
            </a:r>
            <a:br>
              <a:rPr lang="ru-RU" sz="3200" dirty="0" smtClean="0"/>
            </a:br>
            <a:r>
              <a:rPr lang="ru-RU" sz="3200" dirty="0" smtClean="0"/>
              <a:t>(А.П. Егоршин) →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176213" indent="-176213">
              <a:buNone/>
            </a:pPr>
            <a:r>
              <a:rPr lang="ru-RU" dirty="0" smtClean="0"/>
              <a:t>1) </a:t>
            </a:r>
            <a:r>
              <a:rPr lang="ru-RU" b="1" dirty="0" smtClean="0"/>
              <a:t>Экономическая </a:t>
            </a:r>
            <a:r>
              <a:rPr lang="ru-RU" b="1" dirty="0"/>
              <a:t>эффективность </a:t>
            </a:r>
            <a:r>
              <a:rPr lang="ru-RU" dirty="0"/>
              <a:t>позволяет путем соизмерения экономии (прибыли) и затрат (вложений) экономически обосновать результаты деятельности организации по законченным проектам (</a:t>
            </a:r>
            <a:r>
              <a:rPr lang="ru-RU" dirty="0" smtClean="0"/>
              <a:t>бизнес-планам</a:t>
            </a:r>
            <a:r>
              <a:rPr lang="ru-RU" dirty="0"/>
              <a:t>, инвестициям, мероприятиям). Основные показатели экономической эффективности: </a:t>
            </a:r>
            <a:r>
              <a:rPr lang="ru-RU" b="1" i="1" dirty="0"/>
              <a:t>коэффициент эффективности затрат; срок окупаемости затрат; приведенные затраты; годовой экономический эффект; дисконтированные затраты</a:t>
            </a:r>
            <a:r>
              <a:rPr lang="ru-RU" dirty="0"/>
              <a:t>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2) </a:t>
            </a:r>
            <a:r>
              <a:rPr lang="ru-RU" b="1" dirty="0" smtClean="0"/>
              <a:t>Социальная </a:t>
            </a:r>
            <a:r>
              <a:rPr lang="ru-RU" b="1" dirty="0"/>
              <a:t>эффективность </a:t>
            </a:r>
            <a:r>
              <a:rPr lang="ru-RU" dirty="0"/>
              <a:t>создает возможность оценки общественного характера труда с помощью количественных и качественных показателей. Она измеряет мотивацию персонала, социально-психологический климат в коллективе и уровень развития </a:t>
            </a:r>
            <a:r>
              <a:rPr lang="ru-RU" dirty="0" smtClean="0"/>
              <a:t>человеческих </a:t>
            </a:r>
            <a:r>
              <a:rPr lang="ru-RU" dirty="0"/>
              <a:t>ресурсов </a:t>
            </a:r>
            <a:r>
              <a:rPr lang="ru-RU" dirty="0" smtClean="0"/>
              <a:t>организации (</a:t>
            </a:r>
            <a:r>
              <a:rPr lang="ru-RU" b="1" i="1" dirty="0" smtClean="0"/>
              <a:t>средняя </a:t>
            </a:r>
            <a:r>
              <a:rPr lang="ru-RU" b="1" i="1" dirty="0"/>
              <a:t>заработная плата работника; удельный вес фонда оплаты труда в выручке; темпы роста заработной платы; уровень трудовой дисциплины; текучесть персонала; потери рабочего времени; оценка </a:t>
            </a:r>
            <a:r>
              <a:rPr lang="ru-RU" b="1" i="1" dirty="0" smtClean="0"/>
              <a:t>социально-психологического климата)</a:t>
            </a:r>
            <a:r>
              <a:rPr lang="ru-RU" dirty="0" smtClean="0"/>
              <a:t>. </a:t>
            </a:r>
          </a:p>
          <a:p>
            <a:pPr marL="176213" indent="-176213">
              <a:buNone/>
            </a:pPr>
            <a:r>
              <a:rPr lang="ru-RU" dirty="0" smtClean="0"/>
              <a:t>3) </a:t>
            </a:r>
            <a:r>
              <a:rPr lang="ru-RU" b="1" dirty="0" smtClean="0"/>
              <a:t>Организационная </a:t>
            </a:r>
            <a:r>
              <a:rPr lang="ru-RU" b="1" dirty="0"/>
              <a:t>эффективность </a:t>
            </a:r>
            <a:r>
              <a:rPr lang="ru-RU" dirty="0"/>
              <a:t>оценивает уровень организации трудовой деятельности управленческого и производственного персонала, состояние системы управления </a:t>
            </a:r>
            <a:r>
              <a:rPr lang="ru-RU" dirty="0" smtClean="0"/>
              <a:t>организации (</a:t>
            </a:r>
            <a:r>
              <a:rPr lang="ru-RU" b="1" i="1" dirty="0" smtClean="0"/>
              <a:t>надежность </a:t>
            </a:r>
            <a:r>
              <a:rPr lang="ru-RU" b="1" i="1" dirty="0"/>
              <a:t>работы персонала и равномерность загрузки персонала; нормы управляемости; коэффициент прироста сотрудников; качество управленческого труда; уровень управленческого </a:t>
            </a:r>
            <a:r>
              <a:rPr lang="ru-RU" b="1" i="1" dirty="0" smtClean="0"/>
              <a:t>потенциала)</a:t>
            </a:r>
            <a:r>
              <a:rPr lang="ru-RU" dirty="0" smtClean="0"/>
              <a:t>. </a:t>
            </a:r>
          </a:p>
          <a:p>
            <a:pPr marL="176213" indent="-176213">
              <a:buNone/>
            </a:pPr>
            <a:r>
              <a:rPr lang="ru-RU" dirty="0" smtClean="0"/>
              <a:t>4) </a:t>
            </a:r>
            <a:r>
              <a:rPr lang="ru-RU" b="1" dirty="0" smtClean="0"/>
              <a:t>Оценка </a:t>
            </a:r>
            <a:r>
              <a:rPr lang="ru-RU" b="1" dirty="0"/>
              <a:t>по конечным результатам </a:t>
            </a:r>
            <a:r>
              <a:rPr lang="ru-RU" dirty="0"/>
              <a:t>позволяет количественно определить результаты и динамику трудовой деятельности организации в целом и ее подразделений на основе укрупненных экономических </a:t>
            </a:r>
            <a:r>
              <a:rPr lang="ru-RU" dirty="0" smtClean="0"/>
              <a:t>показателей (</a:t>
            </a:r>
            <a:r>
              <a:rPr lang="ru-RU" b="1" i="1" dirty="0" smtClean="0"/>
              <a:t>выручка </a:t>
            </a:r>
            <a:r>
              <a:rPr lang="ru-RU" b="1" i="1" dirty="0"/>
              <a:t>(объем продаж); валовой (хозрасчетный доход); </a:t>
            </a:r>
            <a:r>
              <a:rPr lang="ru-RU" b="1" i="1" dirty="0" smtClean="0"/>
              <a:t>балансовая </a:t>
            </a:r>
            <a:r>
              <a:rPr lang="ru-RU" b="1" i="1" dirty="0"/>
              <a:t>(чистая) прибыль; </a:t>
            </a:r>
            <a:r>
              <a:rPr lang="ru-RU" b="1" i="1" dirty="0" smtClean="0"/>
              <a:t>затраты </a:t>
            </a:r>
            <a:r>
              <a:rPr lang="ru-RU" b="1" i="1" dirty="0"/>
              <a:t>(себестоимость, издержки); качество готовой продукции (труда, услуг).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1642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(продолжение)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47500" lnSpcReduction="20000"/>
          </a:bodyPr>
          <a:lstStyle/>
          <a:p>
            <a:pPr marL="176213" indent="-176213">
              <a:buNone/>
            </a:pPr>
            <a:r>
              <a:rPr lang="ru-RU" dirty="0"/>
              <a:t>5</a:t>
            </a:r>
            <a:r>
              <a:rPr lang="ru-RU" dirty="0" smtClean="0"/>
              <a:t>) </a:t>
            </a:r>
            <a:r>
              <a:rPr lang="ru-RU" b="1" dirty="0" smtClean="0"/>
              <a:t>Управление </a:t>
            </a:r>
            <a:r>
              <a:rPr lang="ru-RU" b="1" dirty="0"/>
              <a:t>производительностью труда </a:t>
            </a:r>
            <a:r>
              <a:rPr lang="ru-RU" dirty="0" smtClean="0"/>
              <a:t>– создает </a:t>
            </a:r>
            <a:r>
              <a:rPr lang="ru-RU" dirty="0"/>
              <a:t>основы для планирования и анализа трудовых ресурсов по </a:t>
            </a:r>
            <a:r>
              <a:rPr lang="ru-RU" dirty="0" smtClean="0"/>
              <a:t>главному </a:t>
            </a:r>
            <a:r>
              <a:rPr lang="ru-RU" dirty="0"/>
              <a:t>критерию – производительности (выработке) и связанным с ним другим </a:t>
            </a:r>
            <a:r>
              <a:rPr lang="ru-RU" dirty="0" smtClean="0"/>
              <a:t>показателям (</a:t>
            </a:r>
            <a:r>
              <a:rPr lang="ru-RU" b="1" i="1" dirty="0" smtClean="0"/>
              <a:t>стоимостная </a:t>
            </a:r>
            <a:r>
              <a:rPr lang="ru-RU" b="1" i="1" dirty="0"/>
              <a:t>оценка производительности; натуральная выработка на одного работника; темпы роста производительности труда; трудоемкость продукции (работ, услуг); коэффициенты использования рабочего </a:t>
            </a:r>
            <a:r>
              <a:rPr lang="ru-RU" b="1" i="1" dirty="0" smtClean="0"/>
              <a:t>времени</a:t>
            </a:r>
            <a:r>
              <a:rPr lang="ru-RU" dirty="0" smtClean="0"/>
              <a:t>). </a:t>
            </a:r>
          </a:p>
          <a:p>
            <a:pPr marL="176213" indent="-176213">
              <a:buNone/>
            </a:pPr>
            <a:r>
              <a:rPr lang="ru-RU" dirty="0" smtClean="0"/>
              <a:t>6) </a:t>
            </a:r>
            <a:r>
              <a:rPr lang="ru-RU" b="1" dirty="0" smtClean="0"/>
              <a:t>Качество </a:t>
            </a:r>
            <a:r>
              <a:rPr lang="ru-RU" b="1" dirty="0"/>
              <a:t>трудовой жизни </a:t>
            </a:r>
            <a:r>
              <a:rPr lang="ru-RU" dirty="0" smtClean="0"/>
              <a:t>–должно </a:t>
            </a:r>
            <a:r>
              <a:rPr lang="ru-RU" dirty="0"/>
              <a:t>базироваться на росте материальных показателей и концепции всестороннего развития личности; является современным интегральным показателем оценки трудовой деятельности, определяемым на основе совокупности экономических и социальных </a:t>
            </a:r>
            <a:r>
              <a:rPr lang="ru-RU" dirty="0" smtClean="0"/>
              <a:t>показателей (</a:t>
            </a:r>
            <a:r>
              <a:rPr lang="ru-RU" b="1" i="1" dirty="0" smtClean="0"/>
              <a:t>оплата </a:t>
            </a:r>
            <a:r>
              <a:rPr lang="ru-RU" b="1" i="1" dirty="0"/>
              <a:t>труда; рабочее место; руководство предприятия; служебная карьера; социальные гарантии; социальные </a:t>
            </a:r>
            <a:r>
              <a:rPr lang="ru-RU" b="1" i="1" dirty="0" smtClean="0"/>
              <a:t>блага</a:t>
            </a:r>
            <a:r>
              <a:rPr lang="ru-RU" dirty="0" smtClean="0"/>
              <a:t>). </a:t>
            </a:r>
            <a:endParaRPr lang="ru-RU" dirty="0"/>
          </a:p>
          <a:p>
            <a:pPr marL="176213" indent="-176213">
              <a:buNone/>
            </a:pPr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b="1" dirty="0"/>
              <a:t>Балльная оценка эффективности труда </a:t>
            </a:r>
            <a:r>
              <a:rPr lang="ru-RU" dirty="0"/>
              <a:t>позволяет с помощью интегрального показателя оценить итоговые результаты деятельности за определенный период (год, квартал, месяц) организации в целом, а также ее крупных подразделений (т.е. проводить оценку по конечным результатам</a:t>
            </a:r>
            <a:r>
              <a:rPr lang="ru-RU" dirty="0" smtClean="0"/>
              <a:t>). </a:t>
            </a:r>
            <a:r>
              <a:rPr lang="ru-RU" dirty="0"/>
              <a:t>Эффективность трудовой деятельности рассчитывается как отношение фактически достигнутых </a:t>
            </a:r>
            <a:r>
              <a:rPr lang="ru-RU" dirty="0" err="1"/>
              <a:t>критериальных</a:t>
            </a:r>
            <a:r>
              <a:rPr lang="ru-RU" dirty="0"/>
              <a:t> показателей к базисным значениям конечных результатов деятельности, соотнесенных между собой с </a:t>
            </a:r>
            <a:r>
              <a:rPr lang="ru-RU" dirty="0" smtClean="0"/>
              <a:t>помощью </a:t>
            </a:r>
            <a:r>
              <a:rPr lang="ru-RU" dirty="0"/>
              <a:t>весовых коэффициентов и моделей стимулирования при нормативном значении эффективности, равном 100 баллам. </a:t>
            </a:r>
            <a:r>
              <a:rPr lang="ru-RU" dirty="0" smtClean="0"/>
              <a:t>Состав </a:t>
            </a:r>
            <a:r>
              <a:rPr lang="ru-RU" dirty="0"/>
              <a:t>показателей разбит на три группы: экономические, социальные и организационные. В частности, определяются </a:t>
            </a:r>
            <a:r>
              <a:rPr lang="ru-RU" b="1" i="1" dirty="0"/>
              <a:t>весовые коэффициенты показателей бальной оценки </a:t>
            </a:r>
            <a:r>
              <a:rPr lang="ru-RU" dirty="0"/>
              <a:t>(т.е. их степень важности в общей совокупности); формируются математические модели </a:t>
            </a:r>
            <a:r>
              <a:rPr lang="ru-RU" b="1" i="1" dirty="0"/>
              <a:t>стимулирования</a:t>
            </a:r>
            <a:r>
              <a:rPr lang="ru-RU" dirty="0"/>
              <a:t>; предусматриваются </a:t>
            </a:r>
            <a:r>
              <a:rPr lang="ru-RU" b="1" i="1" dirty="0"/>
              <a:t>частные показатели эффективности</a:t>
            </a:r>
            <a:r>
              <a:rPr lang="ru-RU" dirty="0"/>
              <a:t>; рассчитывается </a:t>
            </a:r>
            <a:r>
              <a:rPr lang="ru-RU" b="1" i="1" dirty="0"/>
              <a:t>комплексный показатель эффективности</a:t>
            </a:r>
            <a:r>
              <a:rPr lang="ru-RU" dirty="0"/>
              <a:t>; ведется </a:t>
            </a:r>
            <a:r>
              <a:rPr lang="ru-RU" b="1" i="1" dirty="0"/>
              <a:t>оценка динамики эффективности</a:t>
            </a:r>
            <a:r>
              <a:rPr lang="ru-RU" dirty="0"/>
              <a:t>.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8) </a:t>
            </a:r>
            <a:r>
              <a:rPr lang="ru-RU" b="1" dirty="0" smtClean="0"/>
              <a:t>Оценка </a:t>
            </a:r>
            <a:r>
              <a:rPr lang="ru-RU" b="1" dirty="0"/>
              <a:t>трудового вклада (участия) </a:t>
            </a:r>
            <a:r>
              <a:rPr lang="ru-RU" dirty="0"/>
              <a:t>является главным инструментом измерения индивидуального вклада в конечные результаты при бестарифной системе, а также при повременной оплате труда рабочих и служащих. Используются критерии: </a:t>
            </a:r>
            <a:r>
              <a:rPr lang="ru-RU" b="1" i="1" dirty="0"/>
              <a:t>по шкале достижений в работе; по шкале упущений в работе; по шкале трудового вклада (КТВ); распределение заработка по КТВ; распределение премии по КТВ</a:t>
            </a:r>
            <a:r>
              <a:rPr lang="ru-RU" dirty="0"/>
              <a:t>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79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900" dirty="0" smtClean="0">
                <a:solidFill>
                  <a:prstClr val="black"/>
                </a:solidFill>
              </a:rPr>
              <a:t>Оценка эффективности </a:t>
            </a:r>
            <a:r>
              <a:rPr lang="ru-RU" sz="2900" dirty="0">
                <a:solidFill>
                  <a:prstClr val="black"/>
                </a:solidFill>
              </a:rPr>
              <a:t>трудовой деятельности </a:t>
            </a:r>
            <a:br>
              <a:rPr lang="ru-RU" sz="2900" dirty="0">
                <a:solidFill>
                  <a:prstClr val="black"/>
                </a:solidFill>
              </a:rPr>
            </a:br>
            <a:r>
              <a:rPr lang="ru-RU" sz="2900" dirty="0" smtClean="0">
                <a:solidFill>
                  <a:prstClr val="black"/>
                </a:solidFill>
              </a:rPr>
              <a:t>(И.К. Макарова, 2 группы показателей) </a:t>
            </a:r>
            <a:r>
              <a:rPr lang="ru-RU" sz="2900" dirty="0">
                <a:solidFill>
                  <a:prstClr val="black"/>
                </a:solidFill>
              </a:rPr>
              <a:t>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I</a:t>
            </a:r>
            <a:r>
              <a:rPr lang="ru-RU" b="1" dirty="0" smtClean="0"/>
              <a:t>. Показатели </a:t>
            </a:r>
            <a:r>
              <a:rPr lang="ru-RU" b="1" dirty="0"/>
              <a:t>экономического </a:t>
            </a:r>
            <a:r>
              <a:rPr lang="ru-RU" b="1" dirty="0" smtClean="0"/>
              <a:t>характера </a:t>
            </a:r>
          </a:p>
          <a:p>
            <a:pPr marL="0" indent="0" algn="ctr">
              <a:buNone/>
            </a:pPr>
            <a:r>
              <a:rPr lang="ru-RU" i="1" dirty="0" smtClean="0"/>
              <a:t>1.1 Показатели </a:t>
            </a:r>
            <a:r>
              <a:rPr lang="ru-RU" i="1" dirty="0"/>
              <a:t>подсистемы формирования персонала</a:t>
            </a:r>
            <a:r>
              <a:rPr lang="ru-RU" dirty="0"/>
              <a:t>: </a:t>
            </a:r>
            <a:endParaRPr lang="ru-RU" dirty="0" smtClean="0"/>
          </a:p>
          <a:p>
            <a:pPr marL="363538" indent="-363538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i="1" dirty="0"/>
              <a:t>показатель численности работников </a:t>
            </a:r>
            <a:r>
              <a:rPr lang="ru-RU" dirty="0"/>
              <a:t>– списочный состав работников, включая всех постоянных и временных работников, а также совместителей; </a:t>
            </a:r>
            <a:endParaRPr lang="ru-RU" dirty="0" smtClean="0"/>
          </a:p>
          <a:p>
            <a:pPr marL="363538" indent="-363538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b="1" i="1" dirty="0"/>
              <a:t>удельный вес работников по характеру выполнения производственных операций</a:t>
            </a:r>
            <a:r>
              <a:rPr lang="ru-RU" dirty="0"/>
              <a:t> (основной, вспомогательный, производственный, непроизводственный, административный); </a:t>
            </a:r>
            <a:endParaRPr lang="ru-RU" dirty="0" smtClean="0"/>
          </a:p>
          <a:p>
            <a:pPr marL="363538" indent="-363538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b="1" i="1" dirty="0"/>
              <a:t>качественная структура персонала </a:t>
            </a:r>
            <a:r>
              <a:rPr lang="ru-RU" dirty="0"/>
              <a:t>характеризуется </a:t>
            </a:r>
            <a:r>
              <a:rPr lang="ru-RU" dirty="0" smtClean="0"/>
              <a:t>социально-демографическими </a:t>
            </a:r>
            <a:r>
              <a:rPr lang="ru-RU" dirty="0"/>
              <a:t>показателями, отражающими состав работников по полу, стажу, возрасту, образованию</a:t>
            </a:r>
            <a:r>
              <a:rPr lang="ru-RU" dirty="0" smtClean="0"/>
              <a:t>;</a:t>
            </a:r>
          </a:p>
          <a:p>
            <a:pPr marL="363538" indent="-363538">
              <a:buNone/>
            </a:pPr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b="1" i="1" dirty="0"/>
              <a:t>квалификационный уровень персонала </a:t>
            </a:r>
            <a:r>
              <a:rPr lang="ru-RU" dirty="0"/>
              <a:t>определяется на основе расчета среднего квалификационного уровня работников.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9222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sz="2900" dirty="0" smtClean="0">
                <a:solidFill>
                  <a:prstClr val="black"/>
                </a:solidFill>
              </a:rPr>
              <a:t>(продолжение) </a:t>
            </a:r>
            <a:r>
              <a:rPr lang="ru-RU" sz="2900" dirty="0">
                <a:solidFill>
                  <a:prstClr val="black"/>
                </a:solidFill>
              </a:rPr>
              <a:t>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i="1" dirty="0" smtClean="0"/>
              <a:t>1.2 Показатели </a:t>
            </a:r>
            <a:r>
              <a:rPr lang="ru-RU" i="1" dirty="0"/>
              <a:t>подсистемы использования персонала в организации</a:t>
            </a:r>
            <a:r>
              <a:rPr lang="ru-RU" dirty="0"/>
              <a:t>: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i="1" dirty="0"/>
              <a:t>показатели производительности труда </a:t>
            </a:r>
            <a:r>
              <a:rPr lang="ru-RU" dirty="0"/>
              <a:t>– отражают специфику производственной деятельности организации, например, объем реализации на одного сотрудника;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b="1" i="1" dirty="0"/>
              <a:t>объем прибыли до уплаты налогов на одного сотрудника</a:t>
            </a:r>
            <a:r>
              <a:rPr lang="ru-RU" dirty="0"/>
              <a:t>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b="1" i="1" dirty="0"/>
              <a:t>показатель производимой продукции за час производительного труда</a:t>
            </a:r>
            <a:r>
              <a:rPr lang="ru-RU" dirty="0"/>
              <a:t>, рассчитываемый как в денежном выражении, так и в натуральных </a:t>
            </a:r>
            <a:r>
              <a:rPr lang="ru-RU" dirty="0" smtClean="0"/>
              <a:t>единицах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pPr marL="176213" indent="-176213">
              <a:buNone/>
            </a:pPr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b="1" i="1" dirty="0" smtClean="0"/>
              <a:t>показатель </a:t>
            </a:r>
            <a:r>
              <a:rPr lang="ru-RU" b="1" i="1" dirty="0"/>
              <a:t>числа производительных часов, затрачиваемых на производство единицы </a:t>
            </a:r>
            <a:r>
              <a:rPr lang="ru-RU" b="1" i="1" dirty="0" smtClean="0"/>
              <a:t>продукции </a:t>
            </a:r>
            <a:r>
              <a:rPr lang="ru-RU" dirty="0" smtClean="0"/>
              <a:t>является обратным </a:t>
            </a:r>
            <a:r>
              <a:rPr lang="ru-RU" dirty="0"/>
              <a:t>показателю производительности за один </a:t>
            </a:r>
            <a:r>
              <a:rPr lang="ru-RU" dirty="0" smtClean="0"/>
              <a:t>час. Используется </a:t>
            </a:r>
            <a:r>
              <a:rPr lang="ru-RU" dirty="0"/>
              <a:t>предприятиями, выпускающими однородную продукцию, сервисными </a:t>
            </a:r>
            <a:r>
              <a:rPr lang="ru-RU" dirty="0" smtClean="0"/>
              <a:t>организациями</a:t>
            </a:r>
            <a:r>
              <a:rPr lang="ru-RU" dirty="0"/>
              <a:t>;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b="1" i="1" dirty="0" smtClean="0"/>
              <a:t>текучесть работников</a:t>
            </a:r>
            <a:r>
              <a:rPr lang="ru-RU" b="1" i="1" dirty="0"/>
              <a:t> </a:t>
            </a:r>
            <a:r>
              <a:rPr lang="ru-RU" dirty="0" smtClean="0"/>
              <a:t>– </a:t>
            </a:r>
            <a:r>
              <a:rPr lang="ru-RU" dirty="0"/>
              <a:t>это отношение числа покинувших организацию сотрудников (за исключением уволенных по сокращению штатов) к среднему числу занятых в течение </a:t>
            </a:r>
            <a:r>
              <a:rPr lang="ru-RU" dirty="0" smtClean="0"/>
              <a:t>года</a:t>
            </a:r>
            <a:r>
              <a:rPr lang="ru-RU" dirty="0"/>
              <a:t>;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b="1" i="1" dirty="0"/>
              <a:t>показатель </a:t>
            </a:r>
            <a:r>
              <a:rPr lang="ru-RU" b="1" i="1" dirty="0" err="1"/>
              <a:t>абсентизма</a:t>
            </a:r>
            <a:r>
              <a:rPr lang="ru-RU" b="1" i="1" dirty="0"/>
              <a:t> </a:t>
            </a:r>
            <a:r>
              <a:rPr lang="ru-RU" dirty="0" smtClean="0"/>
              <a:t>- отношение </a:t>
            </a:r>
            <a:r>
              <a:rPr lang="ru-RU" dirty="0"/>
              <a:t>рабочего времени, пропущенного сотрудниками в течение периода (года), к общему балансу рабочего времени организации за этот период;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b="1" i="1" dirty="0"/>
              <a:t>потерянная </a:t>
            </a:r>
            <a:r>
              <a:rPr lang="ru-RU" b="1" i="1" dirty="0" smtClean="0"/>
              <a:t>производительность</a:t>
            </a:r>
            <a:r>
              <a:rPr lang="ru-RU" dirty="0" smtClean="0"/>
              <a:t> - произведение </a:t>
            </a:r>
            <a:r>
              <a:rPr lang="ru-RU" dirty="0"/>
              <a:t>добавленной стоимости в час производительного труда на число потерянных часов (</a:t>
            </a:r>
            <a:r>
              <a:rPr lang="ru-RU" dirty="0" err="1"/>
              <a:t>абсентизма</a:t>
            </a:r>
            <a:r>
              <a:rPr lang="ru-RU" dirty="0"/>
              <a:t>) работников, показывая потери организации в виде недополученной стоимости от неявки сотрудников на рабочее место; </a:t>
            </a:r>
            <a:endParaRPr lang="ru-RU" dirty="0" smtClean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24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1. Оценка персонала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- комплекс </a:t>
            </a:r>
            <a:r>
              <a:rPr lang="ru-RU" dirty="0"/>
              <a:t>мероприятий для выявления профессиональных, деловых и индивидуально-типологических качеств сотрудника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dirty="0" smtClean="0"/>
              <a:t>Области использования оценки персонала:</a:t>
            </a:r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b="1" i="1" dirty="0"/>
              <a:t>при подборе персонала </a:t>
            </a:r>
            <a:r>
              <a:rPr lang="ru-RU" dirty="0"/>
              <a:t>мониторинг и оценка уровня </a:t>
            </a:r>
            <a:r>
              <a:rPr lang="ru-RU" dirty="0" err="1"/>
              <a:t>сформированности</a:t>
            </a:r>
            <a:r>
              <a:rPr lang="ru-RU" dirty="0"/>
              <a:t> компетенций сотрудников дает возможность сделать процесс планирования потребностей в персонале, планирования бюджета пополнения человеческих ресурсов наиболее </a:t>
            </a:r>
            <a:r>
              <a:rPr lang="ru-RU" dirty="0" smtClean="0"/>
              <a:t>продуктивными; </a:t>
            </a:r>
          </a:p>
          <a:p>
            <a:pPr marL="176213" indent="-176213">
              <a:buNone/>
            </a:pPr>
            <a:r>
              <a:rPr lang="ru-RU" dirty="0" smtClean="0"/>
              <a:t>• </a:t>
            </a:r>
            <a:r>
              <a:rPr lang="ru-RU" dirty="0"/>
              <a:t>основываясь на оценке персонала принимаются </a:t>
            </a:r>
            <a:r>
              <a:rPr lang="ru-RU" dirty="0" smtClean="0"/>
              <a:t>решения, </a:t>
            </a:r>
            <a:r>
              <a:rPr lang="ru-RU" dirty="0"/>
              <a:t>которые связаны с распределением ресурсов </a:t>
            </a:r>
            <a:r>
              <a:rPr lang="ru-RU" b="1" i="1" dirty="0"/>
              <a:t>для </a:t>
            </a:r>
            <a:r>
              <a:rPr lang="ru-RU" b="1" i="1" dirty="0" smtClean="0"/>
              <a:t>развития </a:t>
            </a:r>
            <a:r>
              <a:rPr lang="ru-RU" b="1" i="1" dirty="0"/>
              <a:t>персонала</a:t>
            </a:r>
            <a:r>
              <a:rPr lang="ru-RU" dirty="0"/>
              <a:t>, </a:t>
            </a:r>
            <a:r>
              <a:rPr lang="ru-RU" dirty="0" smtClean="0"/>
              <a:t>с формированием </a:t>
            </a:r>
            <a:r>
              <a:rPr lang="ru-RU" dirty="0"/>
              <a:t>бюджета на программы подготовки сотрудников и выявлением нужной степени отдачи от вклада в подготовку кадров;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в </a:t>
            </a:r>
            <a:r>
              <a:rPr lang="ru-RU" dirty="0"/>
              <a:t>расстановке приоритетов между открытой и закрытой </a:t>
            </a:r>
            <a:r>
              <a:rPr lang="ru-RU" b="1" i="1" dirty="0"/>
              <a:t>кадровой политиками</a:t>
            </a:r>
            <a:r>
              <a:rPr lang="ru-RU" dirty="0"/>
              <a:t>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определяется </a:t>
            </a:r>
            <a:r>
              <a:rPr lang="ru-RU" dirty="0"/>
              <a:t>личный вклад каждого сотрудника в общий эффект работы структурного подразделения и предприятия, и, соответственно, дает возможность персонализировать инвестиции при </a:t>
            </a:r>
            <a:r>
              <a:rPr lang="ru-RU" b="1" i="1" dirty="0"/>
              <a:t>формировании и развитии кадрового потенциала</a:t>
            </a:r>
            <a:r>
              <a:rPr lang="ru-RU" dirty="0"/>
              <a:t>;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• являются </a:t>
            </a:r>
            <a:r>
              <a:rPr lang="ru-RU" dirty="0"/>
              <a:t>основой при решении задачи </a:t>
            </a:r>
            <a:r>
              <a:rPr lang="ru-RU" b="1" i="1" dirty="0"/>
              <a:t>эффективной расстановки кадров</a:t>
            </a:r>
            <a:r>
              <a:rPr lang="ru-RU" dirty="0"/>
              <a:t>, планирования мероприятий изменения </a:t>
            </a:r>
            <a:r>
              <a:rPr lang="ru-RU" b="1" i="1" dirty="0"/>
              <a:t>социально-психологической обстановки</a:t>
            </a:r>
            <a:r>
              <a:rPr lang="ru-RU" dirty="0"/>
              <a:t>, </a:t>
            </a:r>
            <a:r>
              <a:rPr lang="ru-RU" b="1" i="1" dirty="0"/>
              <a:t>организационной структуры, стиля руководства и мотивирования сотрудников</a:t>
            </a:r>
            <a:r>
              <a:rPr lang="ru-RU" dirty="0"/>
              <a:t>, оптимизации сотрудничества внутри и вне подразделений, а так же между уровнями.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6462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900" dirty="0">
                <a:solidFill>
                  <a:prstClr val="black"/>
                </a:solidFill>
              </a:rPr>
              <a:t>(продолжение) 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Autofit/>
          </a:bodyPr>
          <a:lstStyle/>
          <a:p>
            <a:pPr marL="265113" lvl="0" indent="-265113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8) </a:t>
            </a:r>
            <a:r>
              <a:rPr lang="ru-RU" sz="1400" b="1" i="1" dirty="0">
                <a:solidFill>
                  <a:prstClr val="black"/>
                </a:solidFill>
              </a:rPr>
              <a:t>коэффициент внутренней мобильности </a:t>
            </a:r>
            <a:r>
              <a:rPr lang="ru-RU" sz="1400" dirty="0" smtClean="0">
                <a:solidFill>
                  <a:prstClr val="black"/>
                </a:solidFill>
              </a:rPr>
              <a:t>- отношение </a:t>
            </a:r>
            <a:r>
              <a:rPr lang="ru-RU" sz="1400" dirty="0">
                <a:solidFill>
                  <a:prstClr val="black"/>
                </a:solidFill>
              </a:rPr>
              <a:t>числа сотрудников, сменивших должности в течение периода, к среднему числу сотрудников организации за период; </a:t>
            </a:r>
          </a:p>
          <a:p>
            <a:pPr marL="265113" lvl="0" indent="-265113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9) </a:t>
            </a:r>
            <a:r>
              <a:rPr lang="ru-RU" sz="1400" b="1" i="1" dirty="0">
                <a:solidFill>
                  <a:prstClr val="black"/>
                </a:solidFill>
              </a:rPr>
              <a:t>общие издержки организации на рабочую силу за период, включая следующие составляющие</a:t>
            </a:r>
            <a:r>
              <a:rPr lang="ru-RU" sz="1400" dirty="0">
                <a:solidFill>
                  <a:prstClr val="black"/>
                </a:solidFill>
              </a:rPr>
              <a:t>: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базовая заработная плата, включая должностные оклады и выплаты по часовым тарифным ставкам;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переменная заработная плата: выплаты рабочим – сдельщикам, комиссионные, аккордная заработная плата;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все виды премиальных, включая премии по итогам года, квартала, месяца, разовые премии за выполнение отдельных заданий;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доплаты и надбавки к заработной плате;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оплата неотработанного времени;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взносы в фонд страховых пособий;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стоимость социальных льгот;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взносы в фонд социального страхования;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издержки организации на уплату государственных и местных налогов на заработную плату и занятость;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затраты на </a:t>
            </a:r>
            <a:r>
              <a:rPr lang="ru-RU" sz="1400" dirty="0" err="1">
                <a:solidFill>
                  <a:prstClr val="black"/>
                </a:solidFill>
              </a:rPr>
              <a:t>найм</a:t>
            </a:r>
            <a:r>
              <a:rPr lang="ru-RU" sz="1400" dirty="0">
                <a:solidFill>
                  <a:prstClr val="black"/>
                </a:solidFill>
              </a:rPr>
              <a:t>, пополнение и обучение персонала; </a:t>
            </a:r>
          </a:p>
          <a:p>
            <a:pPr marL="363538" lvl="0" indent="-88900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• другие выплаты. </a:t>
            </a:r>
          </a:p>
          <a:p>
            <a:pPr marL="265113" lvl="0" indent="-265113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10) </a:t>
            </a:r>
            <a:r>
              <a:rPr lang="ru-RU" sz="1400" b="1" i="1" dirty="0">
                <a:solidFill>
                  <a:prstClr val="black"/>
                </a:solidFill>
              </a:rPr>
              <a:t>доля издержек на рабочую силу в объеме </a:t>
            </a:r>
            <a:r>
              <a:rPr lang="ru-RU" sz="1400" b="1" i="1" dirty="0" smtClean="0">
                <a:solidFill>
                  <a:prstClr val="black"/>
                </a:solidFill>
              </a:rPr>
              <a:t>реализации</a:t>
            </a:r>
            <a:r>
              <a:rPr lang="ru-RU" sz="1400" dirty="0" smtClean="0">
                <a:solidFill>
                  <a:prstClr val="black"/>
                </a:solidFill>
              </a:rPr>
              <a:t> - частное </a:t>
            </a:r>
            <a:r>
              <a:rPr lang="ru-RU" sz="1400" dirty="0">
                <a:solidFill>
                  <a:prstClr val="black"/>
                </a:solidFill>
              </a:rPr>
              <a:t>от деления общей величины издержек на рабочую силу на объем реализации за период; </a:t>
            </a:r>
          </a:p>
          <a:p>
            <a:pPr marL="265113" lvl="0" indent="-265113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11) </a:t>
            </a:r>
            <a:r>
              <a:rPr lang="ru-RU" sz="1400" b="1" i="1" dirty="0">
                <a:solidFill>
                  <a:prstClr val="black"/>
                </a:solidFill>
              </a:rPr>
              <a:t>издержки на одного сотрудника </a:t>
            </a:r>
            <a:r>
              <a:rPr lang="ru-RU" sz="1400" dirty="0" smtClean="0">
                <a:solidFill>
                  <a:prstClr val="black"/>
                </a:solidFill>
              </a:rPr>
              <a:t>- деление </a:t>
            </a:r>
            <a:r>
              <a:rPr lang="ru-RU" sz="1400" dirty="0">
                <a:solidFill>
                  <a:prstClr val="black"/>
                </a:solidFill>
              </a:rPr>
              <a:t>общей величины издержек на рабочую силу за определенный период на численность сотрудников </a:t>
            </a:r>
            <a:r>
              <a:rPr lang="ru-RU" sz="1400" dirty="0" smtClean="0">
                <a:solidFill>
                  <a:prstClr val="black"/>
                </a:solidFill>
              </a:rPr>
              <a:t>организации; </a:t>
            </a:r>
            <a:endParaRPr lang="ru-RU" sz="1400" dirty="0">
              <a:solidFill>
                <a:prstClr val="black"/>
              </a:solidFill>
            </a:endParaRPr>
          </a:p>
          <a:p>
            <a:pPr marL="265113" lvl="0" indent="-265113">
              <a:spcBef>
                <a:spcPts val="0"/>
              </a:spcBef>
              <a:buNone/>
            </a:pPr>
            <a:r>
              <a:rPr lang="ru-RU" sz="1400" dirty="0">
                <a:solidFill>
                  <a:prstClr val="black"/>
                </a:solidFill>
              </a:rPr>
              <a:t>12</a:t>
            </a:r>
            <a:r>
              <a:rPr lang="ru-RU" sz="1400" dirty="0" smtClean="0">
                <a:solidFill>
                  <a:prstClr val="black"/>
                </a:solidFill>
              </a:rPr>
              <a:t>) </a:t>
            </a:r>
            <a:r>
              <a:rPr lang="ru-RU" sz="1400" b="1" i="1" dirty="0" smtClean="0">
                <a:solidFill>
                  <a:prstClr val="black"/>
                </a:solidFill>
              </a:rPr>
              <a:t>издержки на один производительный час</a:t>
            </a:r>
            <a:r>
              <a:rPr lang="ru-RU" sz="1400" dirty="0" smtClean="0">
                <a:solidFill>
                  <a:prstClr val="black"/>
                </a:solidFill>
              </a:rPr>
              <a:t> - общие </a:t>
            </a:r>
            <a:r>
              <a:rPr lang="ru-RU" sz="1400" dirty="0">
                <a:solidFill>
                  <a:prstClr val="black"/>
                </a:solidFill>
              </a:rPr>
              <a:t>издержки на рабочую силу, деленные на общее число производительных часов за период.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812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/>
          <a:lstStyle/>
          <a:p>
            <a:r>
              <a:rPr lang="ru-RU" sz="2900" dirty="0">
                <a:solidFill>
                  <a:prstClr val="black"/>
                </a:solidFill>
              </a:rPr>
              <a:t>(продолжение) 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88632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i="1" dirty="0" smtClean="0"/>
              <a:t>1.3 Показатели </a:t>
            </a:r>
            <a:r>
              <a:rPr lang="ru-RU" i="1" dirty="0"/>
              <a:t>подсистемы развития персонала</a:t>
            </a:r>
            <a:r>
              <a:rPr lang="ru-RU" dirty="0"/>
              <a:t>: 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b="1" i="1" dirty="0" smtClean="0"/>
              <a:t>доля </a:t>
            </a:r>
            <a:r>
              <a:rPr lang="ru-RU" b="1" i="1" dirty="0"/>
              <a:t>сотрудников организации, прошедших профессиональное обучение в течение определенного </a:t>
            </a:r>
            <a:r>
              <a:rPr lang="ru-RU" b="1" i="1" dirty="0" smtClean="0"/>
              <a:t>периода</a:t>
            </a:r>
            <a:r>
              <a:rPr lang="ru-RU" dirty="0" smtClean="0"/>
              <a:t> - отношение </a:t>
            </a:r>
            <a:r>
              <a:rPr lang="ru-RU" dirty="0"/>
              <a:t>числа сотрудников, прошедших профессиональное обучение, к общей численности </a:t>
            </a:r>
            <a:r>
              <a:rPr lang="ru-RU" dirty="0" smtClean="0"/>
              <a:t>сотрудников;</a:t>
            </a:r>
          </a:p>
          <a:p>
            <a:pPr marL="176213" indent="-176213">
              <a:buNone/>
            </a:pPr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b="1" i="1" dirty="0" smtClean="0"/>
              <a:t>доля </a:t>
            </a:r>
            <a:r>
              <a:rPr lang="ru-RU" b="1" i="1" dirty="0"/>
              <a:t>часов, затраченных на профессиональное обучение, в общем балансе времени организации </a:t>
            </a:r>
            <a:r>
              <a:rPr lang="ru-RU" dirty="0"/>
              <a:t>показывает относительные масштабы программы профессионального обучения </a:t>
            </a:r>
            <a:r>
              <a:rPr lang="ru-RU" dirty="0" smtClean="0"/>
              <a:t>организации; </a:t>
            </a:r>
          </a:p>
          <a:p>
            <a:pPr marL="176213" indent="-176213">
              <a:buNone/>
            </a:pPr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b="1" i="1" dirty="0" smtClean="0"/>
              <a:t>среднее </a:t>
            </a:r>
            <a:r>
              <a:rPr lang="ru-RU" b="1" i="1" dirty="0"/>
              <a:t>число часов профессионального обучения на одного </a:t>
            </a:r>
            <a:r>
              <a:rPr lang="ru-RU" b="1" i="1" dirty="0" smtClean="0"/>
              <a:t> </a:t>
            </a:r>
            <a:r>
              <a:rPr lang="ru-RU" b="1" i="1" dirty="0"/>
              <a:t>обученного сотрудника </a:t>
            </a:r>
            <a:r>
              <a:rPr lang="ru-RU" dirty="0" smtClean="0"/>
              <a:t>- отношение </a:t>
            </a:r>
            <a:r>
              <a:rPr lang="ru-RU" dirty="0"/>
              <a:t>всех затраченных на профессиональную подготовку часов к числу работников, прошедших </a:t>
            </a:r>
            <a:r>
              <a:rPr lang="ru-RU" dirty="0" smtClean="0"/>
              <a:t>обучение</a:t>
            </a:r>
            <a:r>
              <a:rPr lang="ru-RU" dirty="0"/>
              <a:t>;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b="1" i="1" dirty="0" smtClean="0"/>
              <a:t>сумма </a:t>
            </a:r>
            <a:r>
              <a:rPr lang="ru-RU" b="1" i="1" dirty="0"/>
              <a:t>издержек на профессиональное </a:t>
            </a:r>
            <a:r>
              <a:rPr lang="ru-RU" b="1" i="1" dirty="0" smtClean="0"/>
              <a:t>обучение</a:t>
            </a:r>
            <a:r>
              <a:rPr lang="ru-RU" dirty="0" smtClean="0"/>
              <a:t> </a:t>
            </a:r>
            <a:r>
              <a:rPr lang="ru-RU" dirty="0"/>
              <a:t>складывается из трех основных статей: </a:t>
            </a:r>
            <a:endParaRPr lang="ru-RU" dirty="0" smtClean="0"/>
          </a:p>
          <a:p>
            <a:pPr marL="265113" indent="-77788">
              <a:buNone/>
            </a:pPr>
            <a:r>
              <a:rPr lang="ru-RU" dirty="0" smtClean="0"/>
              <a:t>• </a:t>
            </a:r>
            <a:r>
              <a:rPr lang="ru-RU" dirty="0"/>
              <a:t>прямых издержек на обучение – затрат на подготовку учебных материалов, проведение занятий, плата преподавателям и т.д.; </a:t>
            </a:r>
            <a:endParaRPr lang="ru-RU" dirty="0" smtClean="0"/>
          </a:p>
          <a:p>
            <a:pPr marL="265113" indent="-77788">
              <a:buNone/>
            </a:pPr>
            <a:r>
              <a:rPr lang="ru-RU" dirty="0" smtClean="0"/>
              <a:t>• </a:t>
            </a:r>
            <a:r>
              <a:rPr lang="ru-RU" dirty="0"/>
              <a:t>косвенных издержек – транспортных и командировочных расходов, затрат на проживание и питание обучающихся сотрудников; </a:t>
            </a:r>
            <a:endParaRPr lang="ru-RU" dirty="0" smtClean="0"/>
          </a:p>
          <a:p>
            <a:pPr marL="265113" indent="-77788">
              <a:buNone/>
            </a:pPr>
            <a:r>
              <a:rPr lang="ru-RU" dirty="0" smtClean="0"/>
              <a:t>• </a:t>
            </a:r>
            <a:r>
              <a:rPr lang="ru-RU" dirty="0"/>
              <a:t>потерянных человеко-дней, связанных с отсутствием сотрудников на рабочем месте во время профессионального обучения. </a:t>
            </a:r>
            <a:r>
              <a:rPr lang="ru-RU" dirty="0" smtClean="0"/>
              <a:t>Может </a:t>
            </a:r>
            <a:r>
              <a:rPr lang="ru-RU" dirty="0"/>
              <a:t>определяться как произведение часов, затраченных на профессиональное обучение, и показателя добавленной стоимости за один час. </a:t>
            </a:r>
            <a:r>
              <a:rPr lang="ru-RU" dirty="0" smtClean="0"/>
              <a:t>Или количество </a:t>
            </a:r>
            <a:r>
              <a:rPr lang="ru-RU" dirty="0"/>
              <a:t>часов умножается на рабочую силу за один </a:t>
            </a:r>
            <a:r>
              <a:rPr lang="ru-RU" dirty="0" smtClean="0"/>
              <a:t>час;</a:t>
            </a:r>
          </a:p>
          <a:p>
            <a:pPr marL="176213" indent="-176213">
              <a:buNone/>
            </a:pPr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b="1" i="1" dirty="0" smtClean="0"/>
              <a:t>доля </a:t>
            </a:r>
            <a:r>
              <a:rPr lang="ru-RU" b="1" i="1" dirty="0"/>
              <a:t>издержек в объеме реализации</a:t>
            </a:r>
            <a:r>
              <a:rPr lang="ru-RU" dirty="0"/>
              <a:t>, </a:t>
            </a:r>
            <a:r>
              <a:rPr lang="ru-RU" dirty="0" smtClean="0"/>
              <a:t>показывающий, </a:t>
            </a:r>
            <a:r>
              <a:rPr lang="ru-RU" dirty="0"/>
              <a:t>какая часть валового дохода организации расходуется на профессиональное обучение </a:t>
            </a:r>
            <a:r>
              <a:rPr lang="ru-RU" dirty="0" smtClean="0"/>
              <a:t>персонала</a:t>
            </a:r>
            <a:r>
              <a:rPr lang="ru-RU" dirty="0"/>
              <a:t>;</a:t>
            </a:r>
            <a:endParaRPr lang="ru-RU" dirty="0" smtClean="0"/>
          </a:p>
          <a:p>
            <a:pPr marL="176213" indent="-176213">
              <a:buNone/>
            </a:pPr>
            <a:r>
              <a:rPr lang="ru-RU" dirty="0" smtClean="0"/>
              <a:t>6</a:t>
            </a:r>
            <a:r>
              <a:rPr lang="ru-RU" dirty="0"/>
              <a:t>) </a:t>
            </a:r>
            <a:r>
              <a:rPr lang="ru-RU" b="1" i="1" dirty="0" smtClean="0"/>
              <a:t>величина </a:t>
            </a:r>
            <a:r>
              <a:rPr lang="ru-RU" b="1" i="1" dirty="0"/>
              <a:t>издержек по обучению на одного работника организации </a:t>
            </a:r>
            <a:r>
              <a:rPr lang="ru-RU" dirty="0" smtClean="0"/>
              <a:t>- отношение </a:t>
            </a:r>
            <a:r>
              <a:rPr lang="ru-RU" dirty="0"/>
              <a:t>общей суммы издержек и численности </a:t>
            </a:r>
            <a:r>
              <a:rPr lang="ru-RU" dirty="0" smtClean="0"/>
              <a:t>сотрудников (используется </a:t>
            </a:r>
            <a:r>
              <a:rPr lang="ru-RU" dirty="0"/>
              <a:t>при сравнении фирмы с ее </a:t>
            </a:r>
            <a:r>
              <a:rPr lang="ru-RU" dirty="0" smtClean="0"/>
              <a:t>конкурентами); </a:t>
            </a:r>
          </a:p>
          <a:p>
            <a:pPr marL="176213" indent="-176213">
              <a:buNone/>
            </a:pPr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b="1" i="1" dirty="0" smtClean="0"/>
              <a:t>издержки </a:t>
            </a:r>
            <a:r>
              <a:rPr lang="ru-RU" b="1" i="1" dirty="0"/>
              <a:t>на один час профессионального обучения </a:t>
            </a:r>
            <a:r>
              <a:rPr lang="ru-RU" dirty="0" smtClean="0"/>
              <a:t>- отношение </a:t>
            </a:r>
            <a:r>
              <a:rPr lang="ru-RU" dirty="0"/>
              <a:t>общих издержек на обучение к числу потраченных на профессиональное обучение в течение определенного </a:t>
            </a:r>
            <a:r>
              <a:rPr lang="ru-RU" dirty="0" smtClean="0"/>
              <a:t>периода (для </a:t>
            </a:r>
            <a:r>
              <a:rPr lang="ru-RU" dirty="0"/>
              <a:t>оценки эффективности затрат на профессиональное обучение и плана бюджета обучения на следующий </a:t>
            </a:r>
            <a:r>
              <a:rPr lang="ru-RU" dirty="0" smtClean="0"/>
              <a:t>период).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129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ru-RU" sz="2900" dirty="0">
                <a:solidFill>
                  <a:prstClr val="black"/>
                </a:solidFill>
              </a:rPr>
              <a:t>(продолжение) 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. Показатели социального характера</a:t>
            </a:r>
          </a:p>
          <a:p>
            <a:pPr marL="0" indent="176213">
              <a:buNone/>
            </a:pPr>
            <a:r>
              <a:rPr lang="ru-RU" b="1" dirty="0" smtClean="0"/>
              <a:t>Социальная эффективность </a:t>
            </a:r>
            <a:r>
              <a:rPr lang="ru-RU" dirty="0" smtClean="0"/>
              <a:t>- </a:t>
            </a:r>
            <a:r>
              <a:rPr lang="ru-RU" dirty="0"/>
              <a:t>отражает социальные последствия управленческой деятельности организации, акцентирует внимание на показателях формирования, использования и развития персонала</a:t>
            </a:r>
            <a:r>
              <a:rPr lang="ru-RU" dirty="0" smtClean="0"/>
              <a:t>.</a:t>
            </a:r>
          </a:p>
          <a:p>
            <a:pPr marL="0" indent="0" algn="ctr">
              <a:buNone/>
            </a:pPr>
            <a:r>
              <a:rPr lang="ru-RU" i="1" dirty="0" smtClean="0"/>
              <a:t>2.1 Показатели </a:t>
            </a:r>
            <a:r>
              <a:rPr lang="ru-RU" i="1" dirty="0"/>
              <a:t>качества трудовой </a:t>
            </a:r>
            <a:r>
              <a:rPr lang="ru-RU" i="1" dirty="0" smtClean="0"/>
              <a:t>жизни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объем и содержание труда;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условия труда;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моральный климат в коллективе;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оплата и стимулирование труда;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участие в делах фирмы;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отношение руководства;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перспективы профессионального роста;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развитие человеческих ресурсов;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социальная политика и социальные гарантии и др.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653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900" dirty="0">
                <a:solidFill>
                  <a:prstClr val="black"/>
                </a:solidFill>
              </a:rPr>
              <a:t>(продолжение) 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i="1" dirty="0" smtClean="0"/>
              <a:t>2.2 Трудовой потенциал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- это 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возможная трудовая дееспособность, </a:t>
            </a:r>
            <a:r>
              <a:rPr lang="ru-RU" dirty="0" smtClean="0">
                <a:solidFill>
                  <a:srgbClr val="333333"/>
                </a:solidFill>
                <a:latin typeface="YS Text"/>
              </a:rPr>
              <a:t>ресурсные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возможности в области труда. </a:t>
            </a:r>
            <a:r>
              <a:rPr lang="ru-RU" dirty="0" smtClean="0">
                <a:solidFill>
                  <a:srgbClr val="333333"/>
                </a:solidFill>
                <a:latin typeface="YS Text"/>
              </a:rPr>
              <a:t>Он </a:t>
            </a:r>
            <a:r>
              <a:rPr lang="ru-RU" dirty="0" smtClean="0"/>
              <a:t>может </a:t>
            </a:r>
            <a:r>
              <a:rPr lang="ru-RU" dirty="0"/>
              <a:t>быть представлен сочетанием набора </a:t>
            </a:r>
            <a:r>
              <a:rPr lang="ru-RU" dirty="0" smtClean="0"/>
              <a:t>компонентов: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ТП </a:t>
            </a:r>
            <a:r>
              <a:rPr lang="ru-RU" dirty="0"/>
              <a:t>= (</a:t>
            </a:r>
            <a:r>
              <a:rPr lang="ru-RU" dirty="0" smtClean="0"/>
              <a:t>К</a:t>
            </a:r>
            <a:r>
              <a:rPr lang="en-US" dirty="0" smtClean="0"/>
              <a:t>i</a:t>
            </a:r>
            <a:r>
              <a:rPr lang="ru-RU" dirty="0" smtClean="0"/>
              <a:t> </a:t>
            </a:r>
            <a:r>
              <a:rPr lang="ru-RU" dirty="0"/>
              <a:t>… </a:t>
            </a:r>
            <a:r>
              <a:rPr lang="ru-RU" dirty="0" err="1" smtClean="0"/>
              <a:t>Kn</a:t>
            </a:r>
            <a:r>
              <a:rPr lang="ru-RU" dirty="0" smtClean="0"/>
              <a:t>) </a:t>
            </a:r>
            <a:r>
              <a:rPr lang="ru-RU" dirty="0"/>
              <a:t>, 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где </a:t>
            </a:r>
            <a:r>
              <a:rPr lang="ru-RU" dirty="0"/>
              <a:t>ТП – компонент трудового потенциала, </a:t>
            </a:r>
            <a:endParaRPr lang="en-US" dirty="0" smtClean="0"/>
          </a:p>
          <a:p>
            <a:pPr marL="0" indent="0">
              <a:buNone/>
            </a:pPr>
            <a:r>
              <a:rPr lang="ru-RU" dirty="0" err="1" smtClean="0"/>
              <a:t>Кi</a:t>
            </a:r>
            <a:r>
              <a:rPr lang="ru-RU" dirty="0"/>
              <a:t>…..</a:t>
            </a:r>
            <a:r>
              <a:rPr lang="ru-RU" dirty="0" err="1"/>
              <a:t>Kn</a:t>
            </a:r>
            <a:r>
              <a:rPr lang="ru-RU" dirty="0"/>
              <a:t> – набор компонентов. </a:t>
            </a:r>
            <a:endParaRPr lang="en-US" dirty="0" smtClean="0"/>
          </a:p>
          <a:p>
            <a:pPr marL="0" indent="265113">
              <a:buNone/>
            </a:pPr>
            <a:r>
              <a:rPr lang="ru-RU" dirty="0" smtClean="0"/>
              <a:t>На </a:t>
            </a:r>
            <a:r>
              <a:rPr lang="ru-RU" dirty="0"/>
              <a:t>первом этапе анализа определяются компоненты, наиболее существенные для данного предприятия (отрасли). В зависимости от степени значимости устанавливается их градация. Компоненты </a:t>
            </a:r>
            <a:r>
              <a:rPr lang="ru-RU" dirty="0" smtClean="0"/>
              <a:t>ранжируются, затем </a:t>
            </a:r>
            <a:r>
              <a:rPr lang="ru-RU" dirty="0"/>
              <a:t>на основе построения индексной </a:t>
            </a:r>
            <a:r>
              <a:rPr lang="ru-RU" dirty="0" smtClean="0"/>
              <a:t>модели определяется </a:t>
            </a:r>
            <a:r>
              <a:rPr lang="ru-RU" dirty="0"/>
              <a:t>динамика трудового потенциала и отдельных </a:t>
            </a:r>
            <a:r>
              <a:rPr lang="ru-RU" dirty="0" smtClean="0"/>
              <a:t>его составляющих.</a:t>
            </a:r>
            <a:endParaRPr lang="en-US" dirty="0" smtClean="0"/>
          </a:p>
          <a:p>
            <a:pPr marL="0" indent="265113">
              <a:buNone/>
            </a:pPr>
            <a:r>
              <a:rPr lang="ru-RU" dirty="0" smtClean="0"/>
              <a:t>На втором – </a:t>
            </a:r>
            <a:r>
              <a:rPr lang="ru-RU" dirty="0"/>
              <a:t>выделенные компоненты увязываются с конечными целями предприятия, делаются выводы и предлагаются соответствующие рекомендации.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390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Пример расчета </a:t>
            </a:r>
            <a:r>
              <a:rPr lang="ru-RU" sz="3200" dirty="0"/>
              <a:t>трудового </a:t>
            </a:r>
            <a:r>
              <a:rPr lang="ru-RU" sz="3200" dirty="0" smtClean="0"/>
              <a:t>потенциала →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913784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669694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(продолжение) </a:t>
            </a:r>
            <a:r>
              <a:rPr lang="ru-RU" sz="3200" dirty="0">
                <a:solidFill>
                  <a:prstClr val="black"/>
                </a:solidFill>
              </a:rPr>
              <a:t>→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96752"/>
            <a:ext cx="815042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5521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3200" dirty="0">
                <a:solidFill>
                  <a:prstClr val="black"/>
                </a:solidFill>
              </a:rPr>
              <a:t>(продолжение)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8136904" cy="517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69282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900" dirty="0">
                <a:solidFill>
                  <a:prstClr val="black"/>
                </a:solidFill>
              </a:rPr>
              <a:t>(продолжение) →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</p:spPr>
        <p:txBody>
          <a:bodyPr>
            <a:normAutofit fontScale="62500" lnSpcReduction="20000"/>
          </a:bodyPr>
          <a:lstStyle/>
          <a:p>
            <a:pPr marL="0" indent="265113">
              <a:buNone/>
            </a:pPr>
            <a:r>
              <a:rPr lang="ru-RU" b="1" dirty="0" smtClean="0"/>
              <a:t>Социальный </a:t>
            </a:r>
            <a:r>
              <a:rPr lang="ru-RU" b="1" dirty="0"/>
              <a:t>аудит </a:t>
            </a:r>
            <a:r>
              <a:rPr lang="ru-RU" dirty="0" smtClean="0"/>
              <a:t>- современный </a:t>
            </a:r>
            <a:r>
              <a:rPr lang="ru-RU" dirty="0"/>
              <a:t>инструментарий (подобно финансовому) анализа системы трудовых отношений, факторов социальных рисков и выработки предложений по снижению их воздействия. </a:t>
            </a:r>
            <a:endParaRPr lang="ru-RU" dirty="0" smtClean="0"/>
          </a:p>
          <a:p>
            <a:pPr marL="0" indent="265113">
              <a:buNone/>
            </a:pPr>
            <a:r>
              <a:rPr lang="ru-RU" dirty="0" smtClean="0"/>
              <a:t>Цель </a:t>
            </a:r>
            <a:r>
              <a:rPr lang="ru-RU" dirty="0"/>
              <a:t>социального аудита – повышение социальной эффективности деятельности организации, снижение текучести и </a:t>
            </a:r>
            <a:r>
              <a:rPr lang="ru-RU" dirty="0" err="1"/>
              <a:t>абсентизма</a:t>
            </a:r>
            <a:r>
              <a:rPr lang="ru-RU" dirty="0"/>
              <a:t>, повышения удовлетворенности трудом у работников, развитие человеческих ресурсов для достижения новых стратегических целей. </a:t>
            </a:r>
            <a:r>
              <a:rPr lang="ru-RU" dirty="0" smtClean="0"/>
              <a:t>Его составляющие:</a:t>
            </a:r>
          </a:p>
          <a:p>
            <a:r>
              <a:rPr lang="ru-RU" b="1" i="1" dirty="0" smtClean="0"/>
              <a:t>аудит </a:t>
            </a:r>
            <a:r>
              <a:rPr lang="ru-RU" b="1" i="1" dirty="0"/>
              <a:t>кадровых процессов </a:t>
            </a:r>
            <a:r>
              <a:rPr lang="ru-RU" dirty="0"/>
              <a:t>оценивает соответствие практических действий руководства по отношению к персоналу планам управления </a:t>
            </a:r>
            <a:r>
              <a:rPr lang="ru-RU" dirty="0" smtClean="0"/>
              <a:t>человеческими </a:t>
            </a:r>
            <a:r>
              <a:rPr lang="ru-RU" dirty="0"/>
              <a:t>ресурсами, положениям принятой кадровой политики </a:t>
            </a:r>
            <a:r>
              <a:rPr lang="ru-RU" dirty="0" smtClean="0"/>
              <a:t>предприятия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b="1" i="1" dirty="0" smtClean="0"/>
              <a:t>аудит </a:t>
            </a:r>
            <a:r>
              <a:rPr lang="ru-RU" b="1" i="1" dirty="0"/>
              <a:t>трудового потенциала </a:t>
            </a:r>
            <a:r>
              <a:rPr lang="ru-RU" dirty="0"/>
              <a:t>оценивает количественные и качественные характеристики человеческих ресурсов организации в соответствии с требованиями технологических процессов, новых инновационных </a:t>
            </a:r>
            <a:r>
              <a:rPr lang="ru-RU" dirty="0" smtClean="0"/>
              <a:t>стратегий; </a:t>
            </a:r>
          </a:p>
          <a:p>
            <a:r>
              <a:rPr lang="ru-RU" b="1" i="1" dirty="0" smtClean="0"/>
              <a:t>стратегический </a:t>
            </a:r>
            <a:r>
              <a:rPr lang="ru-RU" b="1" i="1" dirty="0"/>
              <a:t>аудит </a:t>
            </a:r>
            <a:r>
              <a:rPr lang="ru-RU" dirty="0"/>
              <a:t>выявляет возможности формирования конкурентных преимуществ организации в области человеческих ресурсов данной организации.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8089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Контрольные вопросы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265113" indent="-265113">
              <a:buNone/>
            </a:pPr>
            <a:r>
              <a:rPr lang="ru-RU" dirty="0" smtClean="0"/>
              <a:t>1. Что </a:t>
            </a:r>
            <a:r>
              <a:rPr lang="ru-RU" dirty="0"/>
              <a:t>такое «оценка персонала»?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</a:t>
            </a:r>
            <a:r>
              <a:rPr lang="ru-RU" dirty="0"/>
              <a:t>. Охарактеризуйте основные виды оценки </a:t>
            </a:r>
            <a:r>
              <a:rPr lang="ru-RU" dirty="0" smtClean="0"/>
              <a:t>персонала. </a:t>
            </a:r>
          </a:p>
          <a:p>
            <a:pPr marL="265113" indent="-265113">
              <a:buNone/>
            </a:pPr>
            <a:r>
              <a:rPr lang="ru-RU" dirty="0" smtClean="0"/>
              <a:t>3</a:t>
            </a:r>
            <a:r>
              <a:rPr lang="ru-RU" dirty="0"/>
              <a:t>. Какие группы показателей оценки персонала </a:t>
            </a:r>
            <a:r>
              <a:rPr lang="ru-RU" dirty="0" smtClean="0"/>
              <a:t>существуют? </a:t>
            </a:r>
            <a:r>
              <a:rPr lang="ru-RU" dirty="0"/>
              <a:t>Приведите </a:t>
            </a:r>
            <a:r>
              <a:rPr lang="ru-RU" dirty="0" smtClean="0"/>
              <a:t>примеры</a:t>
            </a:r>
            <a:r>
              <a:rPr lang="ru-RU" dirty="0"/>
              <a:t>.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4</a:t>
            </a:r>
            <a:r>
              <a:rPr lang="ru-RU" dirty="0"/>
              <a:t>. Опишите основные методы групп оценки персонала. Какие из описанных вами методов вы считаете наиболее </a:t>
            </a:r>
            <a:r>
              <a:rPr lang="ru-RU" dirty="0" smtClean="0"/>
              <a:t>результативными? </a:t>
            </a:r>
            <a:endParaRPr lang="ru-RU" dirty="0"/>
          </a:p>
          <a:p>
            <a:pPr marL="265113" indent="-265113">
              <a:buNone/>
            </a:pPr>
            <a:r>
              <a:rPr lang="ru-RU" dirty="0" smtClean="0"/>
              <a:t>5</a:t>
            </a:r>
            <a:r>
              <a:rPr lang="ru-RU" dirty="0"/>
              <a:t>. Что такое «эффективность управления»?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6</a:t>
            </a:r>
            <a:r>
              <a:rPr lang="ru-RU" dirty="0"/>
              <a:t>. Опишите основные методические подходы к оценке эффективности трудовой </a:t>
            </a:r>
            <a:r>
              <a:rPr lang="ru-RU" dirty="0" smtClean="0"/>
              <a:t>деятельности</a:t>
            </a:r>
            <a:r>
              <a:rPr lang="ru-RU" dirty="0"/>
              <a:t>.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7</a:t>
            </a:r>
            <a:r>
              <a:rPr lang="ru-RU" dirty="0"/>
              <a:t>. В чем состоят особенности методик оценки Макаровой И.К. и Егоршина А.П.?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8</a:t>
            </a:r>
            <a:r>
              <a:rPr lang="ru-RU" dirty="0"/>
              <a:t>. Почему важен социальный аудит?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9</a:t>
            </a:r>
            <a:r>
              <a:rPr lang="ru-RU" dirty="0"/>
              <a:t>. Почему вопрос оценки персонала </a:t>
            </a:r>
            <a:r>
              <a:rPr lang="ru-RU" dirty="0" smtClean="0"/>
              <a:t>является актуальным </a:t>
            </a:r>
            <a:r>
              <a:rPr lang="ru-RU" dirty="0"/>
              <a:t>в настоящее время?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10.Опишите </a:t>
            </a:r>
            <a:r>
              <a:rPr lang="ru-RU" dirty="0"/>
              <a:t>свой метод оценки трудовой деятельности должности, которую Вы в будущем планируете </a:t>
            </a:r>
            <a:r>
              <a:rPr lang="ru-RU" dirty="0" smtClean="0"/>
              <a:t>занимать.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7768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Виды оценки персонала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8760"/>
            <a:ext cx="7128792" cy="5383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24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Функции системы оценки персонала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административную</a:t>
            </a:r>
            <a:r>
              <a:rPr lang="ru-RU" dirty="0" smtClean="0"/>
              <a:t> - предоставляют </a:t>
            </a:r>
            <a:r>
              <a:rPr lang="ru-RU" dirty="0"/>
              <a:t>руководству возможность принимать обоснованные решения о дифференциации зарплаты, повышении (понижении) в должности, ротации работника или увольнении;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i="1" dirty="0"/>
              <a:t>информационную</a:t>
            </a:r>
            <a:r>
              <a:rPr lang="ru-RU" dirty="0"/>
              <a:t> </a:t>
            </a:r>
            <a:r>
              <a:rPr lang="ru-RU" dirty="0" smtClean="0"/>
              <a:t>- необходима </a:t>
            </a:r>
            <a:r>
              <a:rPr lang="ru-RU" dirty="0"/>
              <a:t>для информирования работника об уровне его работы, о сильных и слабых сторонах его деятельности и профессионального поведения, о резервах совершенствования</a:t>
            </a:r>
            <a:r>
              <a:rPr lang="ru-RU" dirty="0" smtClean="0"/>
              <a:t>. 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b="1" i="1" dirty="0"/>
              <a:t>мотивирующую</a:t>
            </a:r>
            <a:r>
              <a:rPr lang="ru-RU" dirty="0"/>
              <a:t> </a:t>
            </a:r>
            <a:r>
              <a:rPr lang="ru-RU" dirty="0" smtClean="0"/>
              <a:t>- выражается </a:t>
            </a:r>
            <a:r>
              <a:rPr lang="ru-RU" dirty="0"/>
              <a:t>в том, что итоги деловой оценки стимулируют работника к повышению квалификации и результативности труда.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10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2. Инструменты оценки персонала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Группы показателей </a:t>
            </a:r>
            <a:r>
              <a:rPr lang="ru-RU" dirty="0"/>
              <a:t>оценки </a:t>
            </a:r>
            <a:r>
              <a:rPr lang="ru-RU" dirty="0" smtClean="0"/>
              <a:t>: </a:t>
            </a:r>
          </a:p>
          <a:p>
            <a:pPr marL="265113" indent="-265113">
              <a:buNone/>
            </a:pPr>
            <a:r>
              <a:rPr lang="ru-RU" dirty="0" smtClean="0"/>
              <a:t>1. </a:t>
            </a:r>
            <a:r>
              <a:rPr lang="ru-RU" b="1" i="1" dirty="0" smtClean="0"/>
              <a:t>Показатели результативности </a:t>
            </a:r>
            <a:r>
              <a:rPr lang="ru-RU" b="1" i="1" dirty="0"/>
              <a:t>труда</a:t>
            </a:r>
            <a:r>
              <a:rPr lang="ru-RU" dirty="0" smtClean="0"/>
              <a:t>, </a:t>
            </a:r>
            <a:r>
              <a:rPr lang="ru-RU" dirty="0"/>
              <a:t>характеризующие затраты труда работника, их интенсивность, сложность выполняемой работы, особенности организации рабочего процесса.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2. </a:t>
            </a:r>
            <a:r>
              <a:rPr lang="ru-RU" b="1" i="1" dirty="0" smtClean="0"/>
              <a:t>Показатели условий </a:t>
            </a:r>
            <a:r>
              <a:rPr lang="ru-RU" b="1" i="1" dirty="0"/>
              <a:t>достижения результативности труда</a:t>
            </a:r>
            <a:r>
              <a:rPr lang="ru-RU" dirty="0" smtClean="0"/>
              <a:t>, </a:t>
            </a:r>
            <a:r>
              <a:rPr lang="ru-RU" dirty="0"/>
              <a:t>оценивающие результаты труда, в том числе, прямые и косвенные. Косвенные результаты </a:t>
            </a:r>
            <a:r>
              <a:rPr lang="ru-RU" dirty="0" smtClean="0"/>
              <a:t>свидетельствуют </a:t>
            </a:r>
            <a:r>
              <a:rPr lang="ru-RU" dirty="0"/>
              <a:t>о влиянии труда одних работников на других. Показателем же прямых результатов является, например, количество продукции, произведённой работником за определённое время или объем реализованной продукции.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3. </a:t>
            </a:r>
            <a:r>
              <a:rPr lang="ru-RU" b="1" i="1" dirty="0" smtClean="0"/>
              <a:t>Показатели </a:t>
            </a:r>
            <a:r>
              <a:rPr lang="ru-RU" b="1" i="1" dirty="0"/>
              <a:t>профессионального </a:t>
            </a:r>
            <a:r>
              <a:rPr lang="ru-RU" b="1" i="1" dirty="0" smtClean="0"/>
              <a:t>поведения</a:t>
            </a:r>
            <a:r>
              <a:rPr lang="ru-RU" dirty="0" smtClean="0"/>
              <a:t>: </a:t>
            </a:r>
            <a:r>
              <a:rPr lang="ru-RU" dirty="0"/>
              <a:t>способность к сотрудничеству, коммуникабельность, чувство ответственности, умение работать в команде и др. Эти показатели чаще всего применяются для оценки персонала, имеющего непосредственные контакты с клиентами. </a:t>
            </a:r>
            <a:endParaRPr lang="ru-RU" dirty="0" smtClean="0"/>
          </a:p>
          <a:p>
            <a:pPr marL="265113" indent="-265113">
              <a:buNone/>
            </a:pPr>
            <a:r>
              <a:rPr lang="ru-RU" dirty="0" smtClean="0"/>
              <a:t>4. </a:t>
            </a:r>
            <a:r>
              <a:rPr lang="ru-RU" b="1" i="1" dirty="0" smtClean="0"/>
              <a:t>Личностные </a:t>
            </a:r>
            <a:r>
              <a:rPr lang="ru-RU" b="1" i="1" dirty="0"/>
              <a:t>качества работника </a:t>
            </a:r>
            <a:r>
              <a:rPr lang="ru-RU" dirty="0"/>
              <a:t>– порядочность, чуткость, честность, принципиальность, креативность и т.д.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722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Частота использования критериев (показателей) оценки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227996"/>
              </p:ext>
            </p:extLst>
          </p:nvPr>
        </p:nvGraphicFramePr>
        <p:xfrm>
          <a:off x="457200" y="1600200"/>
          <a:ext cx="8229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0864"/>
                <a:gridCol w="35387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Критерии оценки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Частота использования на отечественных предприятиях (%)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Профессиональные знания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Прилежание и участие в работе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Поведение в отношении руководителей и сотрудников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Надежность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Качество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Величина выполняемой нагрузки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к самовыражению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Темп работы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Способность к организации и планированию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48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Готовность нести ответственность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45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558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Методы прямого изучения личности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• </a:t>
            </a:r>
            <a:r>
              <a:rPr lang="ru-RU" b="1" dirty="0" smtClean="0"/>
              <a:t>Тестирование</a:t>
            </a:r>
            <a:r>
              <a:rPr lang="ru-RU" dirty="0" smtClean="0"/>
              <a:t> - для </a:t>
            </a:r>
            <a:r>
              <a:rPr lang="ru-RU" dirty="0"/>
              <a:t>облегчения принятия решения по отбору </a:t>
            </a:r>
            <a:r>
              <a:rPr lang="ru-RU" dirty="0" smtClean="0"/>
              <a:t>кандидатов, когда можно </a:t>
            </a:r>
            <a:r>
              <a:rPr lang="ru-RU" dirty="0"/>
              <a:t>получить объективную оценку, не зависящую от личности оценивающего, возможность прогнозирования деловых качеств и организационного поведения тестируемого;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dirty="0"/>
              <a:t>Интервьюирование</a:t>
            </a:r>
            <a:r>
              <a:rPr lang="ru-RU" dirty="0"/>
              <a:t> (</a:t>
            </a:r>
            <a:r>
              <a:rPr lang="ru-RU" dirty="0" smtClean="0"/>
              <a:t>собеседование) - дает </a:t>
            </a:r>
            <a:r>
              <a:rPr lang="ru-RU" dirty="0"/>
              <a:t>возможность оценить большой набор качеств, которые необходимы для работы по предлагаемой вакансии: культурный уровень, ценностные ориентации, мотивацию кандидата, его деловые качества и </a:t>
            </a:r>
            <a:r>
              <a:rPr lang="ru-RU" dirty="0" smtClean="0"/>
              <a:t>прочее;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dirty="0"/>
              <a:t>Анкетирование</a:t>
            </a:r>
            <a:r>
              <a:rPr lang="ru-RU" dirty="0"/>
              <a:t> - психологический вербально-коммуникативный метод, в котором в виде средства для сбора сведений от респондента </a:t>
            </a:r>
            <a:r>
              <a:rPr lang="ru-RU" dirty="0" smtClean="0"/>
              <a:t>применяется </a:t>
            </a:r>
            <a:r>
              <a:rPr lang="ru-RU" dirty="0"/>
              <a:t>специально оформленный перечень вопросов — </a:t>
            </a:r>
            <a:r>
              <a:rPr lang="ru-RU" dirty="0" smtClean="0"/>
              <a:t>анкета;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dirty="0"/>
              <a:t>Метод индивидуального обсуждения </a:t>
            </a:r>
            <a:r>
              <a:rPr lang="ru-RU" dirty="0"/>
              <a:t>нацелен на обсуждение с оцениванием планов и практических результатов работы сотрудника в свободной форме либо по заранее подготовленной программе;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b="1" dirty="0"/>
              <a:t>Метод самооценок и </a:t>
            </a:r>
            <a:r>
              <a:rPr lang="ru-RU" b="1" dirty="0" smtClean="0"/>
              <a:t>самоотчета </a:t>
            </a:r>
            <a:r>
              <a:rPr lang="ru-RU" dirty="0" smtClean="0"/>
              <a:t>- анализ </a:t>
            </a:r>
            <a:r>
              <a:rPr lang="ru-RU" dirty="0"/>
              <a:t>каждым работником предприятия своих поступков в конкретных жизненных ситуациях и самооценке по результатам этого анализа. При положительном морально-психологическом климате в </a:t>
            </a:r>
            <a:r>
              <a:rPr lang="ru-RU" dirty="0" smtClean="0"/>
              <a:t>коллективе </a:t>
            </a:r>
            <a:r>
              <a:rPr lang="ru-RU" dirty="0"/>
              <a:t>метод помогает принятию напряженных обязательств к росту моральной ответственности.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48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600" dirty="0"/>
              <a:t>Методы сравнительной оценки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55000" lnSpcReduction="20000"/>
          </a:bodyPr>
          <a:lstStyle/>
          <a:p>
            <a:pPr marL="176213" indent="-176213"/>
            <a:r>
              <a:rPr lang="ru-RU" b="1" i="1" dirty="0" smtClean="0"/>
              <a:t>Методика </a:t>
            </a:r>
            <a:r>
              <a:rPr lang="ru-RU" b="1" i="1" dirty="0"/>
              <a:t>«360 градусов» </a:t>
            </a:r>
            <a:r>
              <a:rPr lang="ru-RU" dirty="0"/>
              <a:t>(«круговая методика</a:t>
            </a:r>
            <a:r>
              <a:rPr lang="ru-RU" dirty="0" smtClean="0"/>
              <a:t>») - позволяет </a:t>
            </a:r>
            <a:r>
              <a:rPr lang="ru-RU" dirty="0"/>
              <a:t>получить картину личностных и профессиональных качеств, знаний и умений сотрудника</a:t>
            </a:r>
            <a:r>
              <a:rPr lang="ru-RU" dirty="0" smtClean="0"/>
              <a:t>. </a:t>
            </a:r>
          </a:p>
          <a:p>
            <a:pPr marL="176213" indent="-176213"/>
            <a:r>
              <a:rPr lang="ru-RU" b="1" i="1" dirty="0" smtClean="0"/>
              <a:t>Метод </a:t>
            </a:r>
            <a:r>
              <a:rPr lang="ru-RU" b="1" i="1" dirty="0"/>
              <a:t>свободного и принудительного выбора оценочных характеристик по готовым </a:t>
            </a:r>
            <a:r>
              <a:rPr lang="ru-RU" b="1" i="1" dirty="0" smtClean="0"/>
              <a:t>формам </a:t>
            </a:r>
            <a:r>
              <a:rPr lang="ru-RU" dirty="0" smtClean="0"/>
              <a:t>- сравнение </a:t>
            </a:r>
            <a:r>
              <a:rPr lang="ru-RU" dirty="0"/>
              <a:t>фактических качеств, которыми обладает </a:t>
            </a:r>
            <a:r>
              <a:rPr lang="ru-RU" dirty="0" smtClean="0"/>
              <a:t>оцениваемый </a:t>
            </a:r>
            <a:r>
              <a:rPr lang="ru-RU" dirty="0"/>
              <a:t>с перечнем качеств, представленных в заранее разработанной форме;  </a:t>
            </a:r>
            <a:endParaRPr lang="ru-RU" dirty="0" smtClean="0"/>
          </a:p>
          <a:p>
            <a:pPr marL="176213" indent="-176213"/>
            <a:r>
              <a:rPr lang="ru-RU" b="1" i="1" dirty="0" smtClean="0"/>
              <a:t>Трудовой метод </a:t>
            </a:r>
            <a:r>
              <a:rPr lang="ru-RU" dirty="0" smtClean="0"/>
              <a:t>- определяется </a:t>
            </a:r>
            <a:r>
              <a:rPr lang="ru-RU" dirty="0"/>
              <a:t>как отношение средней величины окладов сотрудников подразделения, занятых аналогичными работами, к величине оклада конкретного специалиста</a:t>
            </a:r>
            <a:r>
              <a:rPr lang="ru-RU" dirty="0" smtClean="0"/>
              <a:t>.  </a:t>
            </a:r>
          </a:p>
          <a:p>
            <a:pPr marL="176213" indent="-176213"/>
            <a:r>
              <a:rPr lang="ru-RU" b="1" i="1" dirty="0" smtClean="0"/>
              <a:t>Матричный метод </a:t>
            </a:r>
            <a:r>
              <a:rPr lang="ru-RU" dirty="0" smtClean="0"/>
              <a:t>- оценка имиджа осуществляется методом ранжирования всех представителей анализируемой группы в границах заданной матрицы. В таблицу-матрицу заполняются показатели оценки качеств каждого сотрудника, которые определяют их важность для выполнения обязанностей по занимаемой должности. </a:t>
            </a:r>
          </a:p>
          <a:p>
            <a:pPr marL="176213" indent="-176213"/>
            <a:r>
              <a:rPr lang="ru-RU" b="1" i="1" dirty="0" smtClean="0"/>
              <a:t>Коэффициентный метод </a:t>
            </a:r>
            <a:r>
              <a:rPr lang="ru-RU" dirty="0" smtClean="0"/>
              <a:t>- определяются </a:t>
            </a:r>
            <a:r>
              <a:rPr lang="ru-RU" dirty="0"/>
              <a:t>факторы оценки и определяются нормативные значения данных факторов для разных групп оцениваемых. Фактический результат сопоставляется с нормативом, в итоге получаются разные коэффициенты, позволяющие проводить сравнительную оценку </a:t>
            </a:r>
            <a:r>
              <a:rPr lang="ru-RU" dirty="0" smtClean="0"/>
              <a:t>работника</a:t>
            </a:r>
            <a:r>
              <a:rPr lang="ru-RU" dirty="0"/>
              <a:t>.</a:t>
            </a:r>
            <a:r>
              <a:rPr lang="ru-RU" dirty="0" smtClean="0"/>
              <a:t> </a:t>
            </a:r>
          </a:p>
          <a:p>
            <a:pPr marL="176213" indent="-176213"/>
            <a:r>
              <a:rPr lang="ru-RU" b="1" i="1" dirty="0"/>
              <a:t>Метод </a:t>
            </a:r>
            <a:r>
              <a:rPr lang="ru-RU" b="1" i="1" dirty="0" err="1"/>
              <a:t>шкалирования</a:t>
            </a:r>
            <a:r>
              <a:rPr lang="ru-RU" b="1" i="1" dirty="0"/>
              <a:t> </a:t>
            </a:r>
            <a:r>
              <a:rPr lang="ru-RU" dirty="0" smtClean="0"/>
              <a:t>- для </a:t>
            </a:r>
            <a:r>
              <a:rPr lang="ru-RU" dirty="0"/>
              <a:t>каждого сотрудника устанавливается значение показателя оценки по заданной </a:t>
            </a:r>
            <a:r>
              <a:rPr lang="ru-RU" dirty="0" smtClean="0"/>
              <a:t>шкале. </a:t>
            </a:r>
            <a:r>
              <a:rPr lang="ru-RU" dirty="0"/>
              <a:t> </a:t>
            </a:r>
            <a:endParaRPr lang="ru-RU" dirty="0" smtClean="0"/>
          </a:p>
          <a:p>
            <a:pPr marL="176213" indent="-176213"/>
            <a:r>
              <a:rPr lang="ru-RU" b="1" i="1" dirty="0"/>
              <a:t>Метод эталона </a:t>
            </a:r>
            <a:r>
              <a:rPr lang="ru-RU" dirty="0" smtClean="0"/>
              <a:t>- сравниваются </a:t>
            </a:r>
            <a:r>
              <a:rPr lang="ru-RU" dirty="0"/>
              <a:t>фактические качества работников с характеристиками наиболее успешных работников данного </a:t>
            </a:r>
            <a:r>
              <a:rPr lang="ru-RU" dirty="0" smtClean="0"/>
              <a:t>направления.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47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Методы экспертных оценок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метод суммируемых оценок; </a:t>
            </a:r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/>
              <a:t>заданной группировки работников;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заданной балльной оценки;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свободной балльной оценки; </a:t>
            </a:r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/>
              <a:t>графического профиля;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ранговою порядка;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оценки выполнения; </a:t>
            </a:r>
            <a:endParaRPr lang="ru-RU" dirty="0" smtClean="0"/>
          </a:p>
          <a:p>
            <a:r>
              <a:rPr lang="ru-RU" dirty="0" smtClean="0"/>
              <a:t>система </a:t>
            </a:r>
            <a:r>
              <a:rPr lang="ru-RU" dirty="0"/>
              <a:t>произвольных </a:t>
            </a:r>
            <a:r>
              <a:rPr lang="ru-RU" dirty="0" smtClean="0"/>
              <a:t>характеристик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групповой дискуссии; </a:t>
            </a:r>
            <a:endParaRPr lang="ru-RU" dirty="0" smtClean="0"/>
          </a:p>
          <a:p>
            <a:r>
              <a:rPr lang="ru-RU" dirty="0" smtClean="0"/>
              <a:t>метод </a:t>
            </a:r>
            <a:r>
              <a:rPr lang="ru-RU" dirty="0"/>
              <a:t>«Центр оценки» (</a:t>
            </a:r>
            <a:r>
              <a:rPr lang="ru-RU" dirty="0" err="1"/>
              <a:t>Assessment</a:t>
            </a:r>
            <a:r>
              <a:rPr lang="ru-RU" dirty="0"/>
              <a:t> </a:t>
            </a:r>
            <a:r>
              <a:rPr lang="ru-RU" dirty="0" err="1"/>
              <a:t>Center</a:t>
            </a:r>
            <a:r>
              <a:rPr lang="ru-RU" dirty="0"/>
              <a:t>) - </a:t>
            </a:r>
            <a:r>
              <a:rPr lang="ru-RU" dirty="0" smtClean="0"/>
              <a:t>оценка </a:t>
            </a:r>
            <a:r>
              <a:rPr lang="ru-RU" dirty="0"/>
              <a:t>компетенций участников путем наблюдения их реального поведения в деловых </a:t>
            </a:r>
            <a:r>
              <a:rPr lang="ru-RU" dirty="0" smtClean="0"/>
              <a:t>играх, </a:t>
            </a:r>
            <a:r>
              <a:rPr lang="ru-RU" dirty="0"/>
              <a:t>участникам предлагаются деловые игры и задания, </a:t>
            </a:r>
            <a:r>
              <a:rPr lang="ru-RU" dirty="0" smtClean="0"/>
              <a:t>а </a:t>
            </a:r>
            <a:r>
              <a:rPr lang="ru-RU" dirty="0"/>
              <a:t>их целью </a:t>
            </a:r>
            <a:r>
              <a:rPr lang="ru-RU" dirty="0" smtClean="0"/>
              <a:t>является возможность </a:t>
            </a:r>
            <a:r>
              <a:rPr lang="ru-RU" dirty="0"/>
              <a:t>проявить свои сильные </a:t>
            </a:r>
            <a:r>
              <a:rPr lang="ru-RU" dirty="0" smtClean="0"/>
              <a:t>и слабые </a:t>
            </a:r>
            <a:r>
              <a:rPr lang="ru-RU" dirty="0"/>
              <a:t>стороны.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2329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1286</TotalTime>
  <Words>3081</Words>
  <Application>Microsoft Office PowerPoint</Application>
  <PresentationFormat>Экран (4:3)</PresentationFormat>
  <Paragraphs>230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ЛЕКЦИЯ 7. ОЦЕНКА РЕЗУЛЬТАТОВ ДЕЯТЕЛЬНОСТИ ПЕРСОНАЛА ОРГАНИЗАЦИИ (2) </vt:lpstr>
      <vt:lpstr>1. Оценка персонала</vt:lpstr>
      <vt:lpstr>Виды оценки персонала</vt:lpstr>
      <vt:lpstr>Функции системы оценки персонала </vt:lpstr>
      <vt:lpstr>2. Инструменты оценки персонала</vt:lpstr>
      <vt:lpstr>Частота использования критериев (показателей) оценки</vt:lpstr>
      <vt:lpstr>Методы прямого изучения личности</vt:lpstr>
      <vt:lpstr>Методы сравнительной оценки</vt:lpstr>
      <vt:lpstr>Методы экспертных оценок</vt:lpstr>
      <vt:lpstr>Методы вспомогательного характера</vt:lpstr>
      <vt:lpstr>Методы оценки профессиональной компетентности</vt:lpstr>
      <vt:lpstr>Нетрадиционные методы</vt:lpstr>
      <vt:lpstr>3. Оценка эффективности управления персоналом</vt:lpstr>
      <vt:lpstr>Общие подходы к эффективности УП</vt:lpstr>
      <vt:lpstr>Подходы к управлению производительностью труда</vt:lpstr>
      <vt:lpstr>Основные методические подходы к оценке эффективности трудовой деятельности  (А.П. Егоршин) →</vt:lpstr>
      <vt:lpstr>(продолжение)</vt:lpstr>
      <vt:lpstr>Оценка эффективности трудовой деятельности  (И.К. Макарова, 2 группы показателей) →</vt:lpstr>
      <vt:lpstr>(продолжение) →</vt:lpstr>
      <vt:lpstr>(продолжение) →</vt:lpstr>
      <vt:lpstr>(продолжение) →</vt:lpstr>
      <vt:lpstr>(продолжение) →</vt:lpstr>
      <vt:lpstr>(продолжение) →</vt:lpstr>
      <vt:lpstr>Пример расчета трудового потенциала →</vt:lpstr>
      <vt:lpstr>(продолжение) →</vt:lpstr>
      <vt:lpstr>(продолжение) </vt:lpstr>
      <vt:lpstr>(продолжение) →</vt:lpstr>
      <vt:lpstr>Контрольные вопросы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7. ОЦЕНКА РЕЗУЛЬТАТОВ ДЕЯТЕЛЬНОСТИ ПЕРСОНАЛА ОРГАНИЗАЦИИ (2) </dc:title>
  <dc:creator>Admin</dc:creator>
  <cp:lastModifiedBy>Admin</cp:lastModifiedBy>
  <cp:revision>17</cp:revision>
  <dcterms:created xsi:type="dcterms:W3CDTF">2022-01-04T03:43:19Z</dcterms:created>
  <dcterms:modified xsi:type="dcterms:W3CDTF">2023-05-23T05:20:25Z</dcterms:modified>
</cp:coreProperties>
</file>