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6" r:id="rId6"/>
    <p:sldId id="287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9" r:id="rId24"/>
    <p:sldId id="270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915CE-9541-4B4F-99B0-386686D4173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0459-995F-425C-9414-881B0DE9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1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6C02-174D-4627-8CBB-A13A1BE5EBB8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B4B8-A896-4FB7-A989-BD4A5D58C548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3342-7B0B-4308-B94C-9267C506A668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7257-B2EE-47D2-A47A-7914D880CAF9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6D6B-989A-44DE-A0AF-FB4912265CD1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1359-6B25-473D-BB99-E9E76897B14A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0E20-A39E-4F83-AD2E-68CCACC19AC5}" type="datetime1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DD64-C48A-4153-A1C5-56B74B7CF929}" type="datetime1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FF10-0F56-4CEC-B72D-DCA9CF297DC9}" type="datetime1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8B0A-3B51-4AF1-B7D1-2FCD793E2226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5C33-2DA5-4521-BB1B-5C9687EE7F54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FEC3-48B5-4254-BB66-63ED9410A15C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Э</a:t>
            </a:r>
            <a:r>
              <a:rPr lang="ru-RU" dirty="0" smtClean="0"/>
              <a:t>кономическая эффективность повышения качества транспортного обслуживания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2567136"/>
          </a:xfrm>
        </p:spPr>
        <p:txBody>
          <a:bodyPr>
            <a:normAutofit fontScale="47500" lnSpcReduction="20000"/>
          </a:bodyPr>
          <a:lstStyle/>
          <a:p>
            <a:pPr marL="180975" indent="-180975" algn="l">
              <a:buFont typeface="+mj-lt"/>
              <a:buAutoNum type="arabicPeriod"/>
            </a:pPr>
            <a:r>
              <a:rPr lang="ru-RU" b="1" dirty="0" smtClean="0"/>
              <a:t>Методика </a:t>
            </a:r>
            <a:r>
              <a:rPr lang="ru-RU" b="1" dirty="0"/>
              <a:t>классификации и оценки затрат, связанных с качеством.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b="1" dirty="0" smtClean="0"/>
              <a:t>Методика </a:t>
            </a:r>
            <a:r>
              <a:rPr lang="ru-RU" b="1" dirty="0"/>
              <a:t>классификации и оценки экономических результатов повышения качества транспортного обслуживания.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b="1" dirty="0" smtClean="0"/>
              <a:t>Методы </a:t>
            </a:r>
            <a:r>
              <a:rPr lang="ru-RU" b="1" dirty="0"/>
              <a:t>определения экономической эффективности мероприятий менеджмента качества, требующих дополнительных инвестиций.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dirty="0" smtClean="0"/>
              <a:t>Методы </a:t>
            </a:r>
            <a:r>
              <a:rPr lang="ru-RU" dirty="0"/>
              <a:t>определения эффективности мероприятий по повышению качества в разрезе основных показателей.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dirty="0" smtClean="0"/>
              <a:t>Экономическая </a:t>
            </a:r>
            <a:r>
              <a:rPr lang="ru-RU" dirty="0"/>
              <a:t>эффективность применения </a:t>
            </a:r>
            <a:r>
              <a:rPr lang="ru-RU" dirty="0" err="1"/>
              <a:t>клиентоориентированного</a:t>
            </a:r>
            <a:r>
              <a:rPr lang="ru-RU" dirty="0"/>
              <a:t> подхода при управлении качеством транспортного обслуживания грузовладельцев.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dirty="0" smtClean="0"/>
              <a:t>Учет </a:t>
            </a:r>
            <a:r>
              <a:rPr lang="ru-RU" dirty="0" err="1"/>
              <a:t>внетранспортного</a:t>
            </a:r>
            <a:r>
              <a:rPr lang="ru-RU" dirty="0"/>
              <a:t> эффекта при повышении качества транспортного обслуживания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Экономические эффекты </a:t>
            </a:r>
            <a:r>
              <a:rPr lang="ru-RU" sz="3600" dirty="0"/>
              <a:t>от изменения качества </a:t>
            </a:r>
            <a:r>
              <a:rPr lang="ru-RU" sz="3600" dirty="0" smtClean="0"/>
              <a:t>транспортного обслуживания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9888"/>
            <a:ext cx="8231251" cy="33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5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В различных </a:t>
            </a:r>
            <a:r>
              <a:rPr lang="ru-RU" dirty="0"/>
              <a:t>ситуациях менеджмента </a:t>
            </a:r>
            <a:r>
              <a:rPr lang="ru-RU" dirty="0" smtClean="0"/>
              <a:t>качества </a:t>
            </a:r>
            <a:r>
              <a:rPr lang="ru-RU" dirty="0"/>
              <a:t>могут проявляться все </a:t>
            </a:r>
            <a:r>
              <a:rPr lang="ru-RU" dirty="0" smtClean="0"/>
              <a:t>эффекты (</a:t>
            </a:r>
            <a:r>
              <a:rPr lang="ru-RU" dirty="0"/>
              <a:t>например, при повышении скорости движения грузовых поездов), или только некоторые из них (например, при закупке </a:t>
            </a:r>
            <a:r>
              <a:rPr lang="ru-RU" dirty="0" smtClean="0"/>
              <a:t>железнодорожной </a:t>
            </a:r>
            <a:r>
              <a:rPr lang="ru-RU" dirty="0"/>
              <a:t>компанией в собственность грузовых автомобилей для </a:t>
            </a:r>
            <a:r>
              <a:rPr lang="ru-RU" dirty="0" smtClean="0"/>
              <a:t>осуществления </a:t>
            </a:r>
            <a:r>
              <a:rPr lang="ru-RU" dirty="0"/>
              <a:t>перевозок «от двери до двери» экономия </a:t>
            </a:r>
            <a:r>
              <a:rPr lang="ru-RU" dirty="0" smtClean="0"/>
              <a:t>эксплуатационных </a:t>
            </a:r>
            <a:r>
              <a:rPr lang="ru-RU" dirty="0"/>
              <a:t>расходов, как правило, достигнута не будет).</a:t>
            </a:r>
          </a:p>
          <a:p>
            <a:pPr marL="0" indent="355600">
              <a:buNone/>
            </a:pPr>
            <a:r>
              <a:rPr lang="ru-RU" dirty="0"/>
              <a:t>Эффективный менеджмент качества позволяет реально </a:t>
            </a:r>
            <a:r>
              <a:rPr lang="ru-RU" dirty="0" smtClean="0"/>
              <a:t>повысить </a:t>
            </a:r>
            <a:r>
              <a:rPr lang="ru-RU" dirty="0"/>
              <a:t>производительную силу транспортной компании, в первую очередь за счет уменьшения затрат материалов и труда на тот же объем производства.</a:t>
            </a:r>
          </a:p>
          <a:p>
            <a:pPr marL="0" indent="355600">
              <a:buNone/>
            </a:pPr>
            <a:r>
              <a:rPr lang="ru-RU" dirty="0"/>
              <a:t>Более высокое качество продукции приводит к увеличению </a:t>
            </a:r>
            <a:r>
              <a:rPr lang="ru-RU" dirty="0" smtClean="0"/>
              <a:t>потребительского </a:t>
            </a:r>
            <a:r>
              <a:rPr lang="ru-RU" dirty="0"/>
              <a:t>спроса на нее, доходов транспортной компании, а также к снижению непроизводительных потерь, </a:t>
            </a:r>
            <a:r>
              <a:rPr lang="ru-RU" dirty="0" smtClean="0"/>
              <a:t>совершенствованию </a:t>
            </a:r>
            <a:r>
              <a:rPr lang="ru-RU" dirty="0"/>
              <a:t>логистики и получению экономии, связанной со значительно меньшими требованиями к объему необходимых запасов.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6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3 Методы </a:t>
            </a:r>
            <a:r>
              <a:rPr lang="ru-RU" sz="3200" dirty="0"/>
              <a:t>определения экономической эффективности мероприятий менеджмента качества, требующих дополнительных инвестиций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62500" lnSpcReduction="20000"/>
          </a:bodyPr>
          <a:lstStyle/>
          <a:p>
            <a:pPr marL="0" indent="355600">
              <a:buNone/>
            </a:pPr>
            <a:r>
              <a:rPr lang="ru-RU" dirty="0"/>
              <a:t>Реализация мероприятий менеджмента качества </a:t>
            </a:r>
            <a:r>
              <a:rPr lang="ru-RU" dirty="0" smtClean="0"/>
              <a:t>транспортного </a:t>
            </a:r>
            <a:r>
              <a:rPr lang="ru-RU" dirty="0"/>
              <a:t>обслуживания требует не только текущих затрат, но и </a:t>
            </a:r>
            <a:r>
              <a:rPr lang="ru-RU" dirty="0" smtClean="0"/>
              <a:t>инвестиционных</a:t>
            </a:r>
            <a:r>
              <a:rPr lang="ru-RU" dirty="0"/>
              <a:t>. </a:t>
            </a:r>
            <a:endParaRPr lang="ru-RU" dirty="0" smtClean="0"/>
          </a:p>
          <a:p>
            <a:pPr marL="0" indent="355600">
              <a:buNone/>
            </a:pPr>
            <a:r>
              <a:rPr lang="ru-RU" dirty="0" smtClean="0"/>
              <a:t>В </a:t>
            </a:r>
            <a:r>
              <a:rPr lang="ru-RU" dirty="0"/>
              <a:t>связи с этим </a:t>
            </a:r>
            <a:r>
              <a:rPr lang="ru-RU" b="1" dirty="0"/>
              <a:t>процесс определения экономической эффективности управления качеством </a:t>
            </a:r>
            <a:r>
              <a:rPr lang="ru-RU" dirty="0"/>
              <a:t>можно разбить на две </a:t>
            </a:r>
            <a:r>
              <a:rPr lang="ru-RU" dirty="0" smtClean="0"/>
              <a:t>части </a:t>
            </a:r>
            <a:r>
              <a:rPr lang="ru-RU" b="1" dirty="0"/>
              <a:t>в зависимости от источников и сроков финансирования </a:t>
            </a:r>
            <a:r>
              <a:rPr lang="ru-RU" b="1" dirty="0" smtClean="0"/>
              <a:t>мероприятий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623888" algn="l"/>
              </a:tabLst>
            </a:pPr>
            <a:r>
              <a:rPr lang="ru-RU" dirty="0"/>
              <a:t>1)	</a:t>
            </a:r>
            <a:r>
              <a:rPr lang="ru-RU" dirty="0" smtClean="0"/>
              <a:t> мероприятия</a:t>
            </a:r>
            <a:r>
              <a:rPr lang="ru-RU" dirty="0"/>
              <a:t>, требующих значительных инвестиционных </a:t>
            </a:r>
            <a:r>
              <a:rPr lang="ru-RU" dirty="0" smtClean="0"/>
              <a:t>затрат (</a:t>
            </a:r>
            <a:r>
              <a:rPr lang="ru-RU" dirty="0"/>
              <a:t>приобретение специализированных вагонов и контейнеров, внедрение новых технических средств, организацию новой системы обслуживания клиентов со строительством новых зданий, офисов, терминаль­ных площадок и перегрузочных комплексов в портах, строитель­ство подъездных путей и спрямляющих железнодорожных линий к месторождениям и предприятиям, запуск новых типов локомо­тивов, внедрение принципиально новых информационных техно­логий и т.д.</a:t>
            </a:r>
            <a:r>
              <a:rPr lang="ru-RU" dirty="0" smtClean="0"/>
              <a:t>);</a:t>
            </a:r>
            <a:endParaRPr lang="ru-RU" dirty="0"/>
          </a:p>
          <a:p>
            <a:pPr marL="0" indent="355600">
              <a:buNone/>
              <a:tabLst>
                <a:tab pos="623888" algn="l"/>
              </a:tabLst>
            </a:pPr>
            <a:r>
              <a:rPr lang="ru-RU" dirty="0"/>
              <a:t>2)	</a:t>
            </a:r>
            <a:r>
              <a:rPr lang="ru-RU" dirty="0" smtClean="0"/>
              <a:t> мероприятия</a:t>
            </a:r>
            <a:r>
              <a:rPr lang="ru-RU" dirty="0"/>
              <a:t>, реализуемые в текущих условиях за счет </a:t>
            </a:r>
            <a:r>
              <a:rPr lang="ru-RU" dirty="0" smtClean="0"/>
              <a:t>эксплуатационных </a:t>
            </a:r>
            <a:r>
              <a:rPr lang="ru-RU" dirty="0"/>
              <a:t>расходов.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6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Нормативная база инвестиционной деятельности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Инвестиционная деятельность регламентируется </a:t>
            </a:r>
            <a:r>
              <a:rPr lang="ru-RU" b="1" dirty="0"/>
              <a:t>Федеральным законом «Об инвестиционной деятельности в Российской </a:t>
            </a:r>
            <a:r>
              <a:rPr lang="ru-RU" b="1" dirty="0" smtClean="0"/>
              <a:t>Федерации</a:t>
            </a:r>
            <a:r>
              <a:rPr lang="ru-RU" b="1" dirty="0"/>
              <a:t>, осуществляемой в форме капитальных вложений» от 25 </a:t>
            </a:r>
            <a:r>
              <a:rPr lang="ru-RU" b="1" dirty="0" smtClean="0"/>
              <a:t>февраля </a:t>
            </a:r>
            <a:r>
              <a:rPr lang="ru-RU" b="1" dirty="0"/>
              <a:t>1999 г. № 39-ФЗ</a:t>
            </a:r>
            <a:r>
              <a:rPr lang="ru-RU" dirty="0"/>
              <a:t>. </a:t>
            </a:r>
          </a:p>
          <a:p>
            <a:r>
              <a:rPr lang="ru-RU" dirty="0"/>
              <a:t>Выбор тех или иных проектов для реализации осуществляется на основе оценки их эффективности</a:t>
            </a:r>
            <a:r>
              <a:rPr lang="ru-RU" dirty="0" smtClean="0"/>
              <a:t>. Основой </a:t>
            </a:r>
            <a:r>
              <a:rPr lang="ru-RU" dirty="0"/>
              <a:t>для оценки эффективности маркетинговых </a:t>
            </a:r>
            <a:r>
              <a:rPr lang="ru-RU" dirty="0" smtClean="0"/>
              <a:t>мероприятий </a:t>
            </a:r>
            <a:r>
              <a:rPr lang="ru-RU" dirty="0"/>
              <a:t>на железнодорожном транспорте являются </a:t>
            </a:r>
            <a:r>
              <a:rPr lang="ru-RU" b="1" dirty="0"/>
              <a:t>Методические </a:t>
            </a:r>
            <a:r>
              <a:rPr lang="ru-RU" b="1" dirty="0" smtClean="0"/>
              <a:t>рекомендации </a:t>
            </a:r>
            <a:r>
              <a:rPr lang="ru-RU" b="1" dirty="0"/>
              <a:t>по оценке эффективности инвестиционных </a:t>
            </a:r>
            <a:r>
              <a:rPr lang="ru-RU" b="1" dirty="0" smtClean="0"/>
              <a:t>проектов </a:t>
            </a:r>
            <a:r>
              <a:rPr lang="ru-RU" dirty="0"/>
              <a:t>(вторая редакция), утвержденные Министерством экономики и Министерством финансов России в 1999 г., и </a:t>
            </a:r>
            <a:r>
              <a:rPr lang="ru-RU" b="1" dirty="0"/>
              <a:t>Методические </a:t>
            </a:r>
            <a:r>
              <a:rPr lang="ru-RU" b="1" dirty="0" smtClean="0"/>
              <a:t>рекомендации </a:t>
            </a:r>
            <a:r>
              <a:rPr lang="ru-RU" b="1" dirty="0"/>
              <a:t>по оценке инвестиционных проектов на </a:t>
            </a:r>
            <a:r>
              <a:rPr lang="ru-RU" b="1" dirty="0" smtClean="0"/>
              <a:t>железнодорожном </a:t>
            </a:r>
            <a:r>
              <a:rPr lang="ru-RU" b="1" dirty="0"/>
              <a:t>транспорте</a:t>
            </a:r>
            <a:r>
              <a:rPr lang="ru-RU" dirty="0"/>
              <a:t>, утвержденные Министерством путей </a:t>
            </a:r>
            <a:r>
              <a:rPr lang="ru-RU" dirty="0" smtClean="0"/>
              <a:t>сообщения </a:t>
            </a:r>
            <a:r>
              <a:rPr lang="ru-RU" dirty="0"/>
              <a:t>России в 1998 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1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принципы инвестиционной деятельности, связанной </a:t>
            </a:r>
            <a:r>
              <a:rPr lang="ru-RU" sz="3200" dirty="0"/>
              <a:t>с повышением </a:t>
            </a:r>
            <a:r>
              <a:rPr lang="ru-RU" sz="3200" dirty="0" smtClean="0"/>
              <a:t>качества </a:t>
            </a:r>
            <a:r>
              <a:rPr lang="ru-RU" sz="3200" dirty="0"/>
              <a:t>транспортного </a:t>
            </a:r>
            <a:r>
              <a:rPr lang="ru-RU" sz="3200" dirty="0" smtClean="0"/>
              <a:t>обслуживания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91264" cy="4176464"/>
          </a:xfrm>
        </p:spPr>
        <p:txBody>
          <a:bodyPr>
            <a:normAutofit fontScale="40000" lnSpcReduction="20000"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приоритетности социальных и экологических </a:t>
            </a:r>
            <a:r>
              <a:rPr lang="ru-RU" dirty="0" smtClean="0"/>
              <a:t>эффектов.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комплексного </a:t>
            </a:r>
            <a:r>
              <a:rPr lang="ru-RU" dirty="0" smtClean="0"/>
              <a:t>подхода.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обеспечения минимального воздействия неполноты и </a:t>
            </a:r>
            <a:r>
              <a:rPr lang="ru-RU" dirty="0" smtClean="0"/>
              <a:t>недостоверности </a:t>
            </a:r>
            <a:r>
              <a:rPr lang="ru-RU" dirty="0"/>
              <a:t>имеющейся </a:t>
            </a:r>
            <a:r>
              <a:rPr lang="ru-RU" dirty="0" smtClean="0"/>
              <a:t>информации.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/>
              <a:t>обязательного учета и анализа затрат на обеспечение и управление </a:t>
            </a:r>
            <a:r>
              <a:rPr lang="ru-RU" dirty="0" smtClean="0"/>
              <a:t>качеством.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прогрессивности </a:t>
            </a:r>
            <a:r>
              <a:rPr lang="ru-RU" dirty="0"/>
              <a:t>и максимума эффекта, т.е. при обосновании эффективности того или иного мероприятия менеджмента </a:t>
            </a:r>
            <a:r>
              <a:rPr lang="ru-RU" dirty="0" smtClean="0"/>
              <a:t>качества </a:t>
            </a:r>
            <a:r>
              <a:rPr lang="ru-RU" dirty="0"/>
              <a:t>транспортного </a:t>
            </a:r>
            <a:r>
              <a:rPr lang="ru-RU" dirty="0" smtClean="0"/>
              <a:t>обслуживания.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учета </a:t>
            </a:r>
            <a:r>
              <a:rPr lang="ru-RU" dirty="0"/>
              <a:t>фактора времени</a:t>
            </a:r>
            <a:r>
              <a:rPr lang="ru-RU" dirty="0" smtClean="0"/>
              <a:t>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учета </a:t>
            </a:r>
            <a:r>
              <a:rPr lang="ru-RU" dirty="0"/>
              <a:t>эффектов, получаемых только от рассматриваемых мер по управлению качеством, т.е. прошлые или настоящие, но не </a:t>
            </a:r>
            <a:r>
              <a:rPr lang="ru-RU" dirty="0" smtClean="0"/>
              <a:t>связанные </a:t>
            </a:r>
            <a:r>
              <a:rPr lang="ru-RU" dirty="0"/>
              <a:t>с данными мерами результаты и затраты не должны </a:t>
            </a:r>
            <a:r>
              <a:rPr lang="ru-RU" dirty="0" smtClean="0"/>
              <a:t>учитываться</a:t>
            </a:r>
            <a:r>
              <a:rPr lang="ru-RU" dirty="0"/>
              <a:t>;</a:t>
            </a:r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многоэтапности </a:t>
            </a:r>
            <a:r>
              <a:rPr lang="ru-RU" dirty="0"/>
              <a:t>определения эффективности управления </a:t>
            </a:r>
            <a:r>
              <a:rPr lang="ru-RU" dirty="0" smtClean="0"/>
              <a:t>качеством</a:t>
            </a:r>
            <a:r>
              <a:rPr lang="ru-RU" dirty="0"/>
              <a:t>, что означает необходимость расчета эффективности (с </a:t>
            </a:r>
            <a:r>
              <a:rPr lang="ru-RU" dirty="0" smtClean="0"/>
              <a:t>различной </a:t>
            </a:r>
            <a:r>
              <a:rPr lang="ru-RU" dirty="0"/>
              <a:t>глубиной) на каждой стадии разработки, внедрения и </a:t>
            </a:r>
            <a:r>
              <a:rPr lang="ru-RU" dirty="0" smtClean="0"/>
              <a:t>реализации </a:t>
            </a:r>
            <a:r>
              <a:rPr lang="ru-RU" dirty="0"/>
              <a:t>мер по системному управлению качеством;</a:t>
            </a:r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количественного </a:t>
            </a:r>
            <a:r>
              <a:rPr lang="ru-RU" dirty="0"/>
              <a:t>учета влияния неопределенностей и рисков при реализации мер по управлению качеством.</a:t>
            </a:r>
          </a:p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сопоставимости результатов по следующим признакам: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социальным последствиям;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экологическим последствиям;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объемам удовлетворения потребностей разработчиков и транс-портных компаний;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объемам и диапазонам (взаимозаменяемости) удовлетворения потребностей грузовладельцев;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временному фактору;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неопределенности и рискам, связанным с достижением эффектов.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3.1</a:t>
            </a:r>
            <a:r>
              <a:rPr lang="ru-RU" sz="3600" dirty="0"/>
              <a:t>.	Оценка общей эффективности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Показатели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чистый дисконтированный доход </a:t>
            </a:r>
            <a:r>
              <a:rPr lang="ru-RU" dirty="0"/>
              <a:t>(ЧДД), называемый также интегральным эффектом, чистой текущей, современной или </a:t>
            </a:r>
            <a:r>
              <a:rPr lang="ru-RU" dirty="0" smtClean="0"/>
              <a:t>приведенной </a:t>
            </a:r>
            <a:r>
              <a:rPr lang="ru-RU" dirty="0"/>
              <a:t>стоимостью;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индекс доходности </a:t>
            </a:r>
            <a:r>
              <a:rPr lang="ru-RU" dirty="0"/>
              <a:t>(ИД), называемый также индексом </a:t>
            </a:r>
            <a:r>
              <a:rPr lang="ru-RU" dirty="0" smtClean="0"/>
              <a:t>прибыльности</a:t>
            </a:r>
            <a:r>
              <a:rPr lang="ru-RU" dirty="0"/>
              <a:t>, индексом рентабельности инвестиций;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срок окупаемости инвестиций </a:t>
            </a:r>
            <a:r>
              <a:rPr lang="ru-RU" dirty="0"/>
              <a:t>(Ток), или период возврата </a:t>
            </a:r>
            <a:r>
              <a:rPr lang="ru-RU" dirty="0" smtClean="0"/>
              <a:t>инвестиций</a:t>
            </a:r>
            <a:r>
              <a:rPr lang="ru-RU" dirty="0"/>
              <a:t>;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внутренняя норма доходности </a:t>
            </a:r>
            <a:r>
              <a:rPr lang="ru-RU" dirty="0"/>
              <a:t>(ВИД), называемая также </a:t>
            </a:r>
            <a:r>
              <a:rPr lang="ru-RU" dirty="0" smtClean="0"/>
              <a:t>внутренним </a:t>
            </a:r>
            <a:r>
              <a:rPr lang="ru-RU" dirty="0"/>
              <a:t>коэффициентом эффективности, внутренней нормой </a:t>
            </a:r>
            <a:r>
              <a:rPr lang="ru-RU" dirty="0" smtClean="0"/>
              <a:t>рентабельности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1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</a:t>
            </a:r>
            <a:r>
              <a:rPr lang="ru-RU" sz="3600" dirty="0" smtClean="0"/>
              <a:t>оэффициент </a:t>
            </a:r>
            <a:r>
              <a:rPr lang="ru-RU" sz="3600" dirty="0"/>
              <a:t>дисконтирования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Коммерческая эффективность представляет собой финансовые последствия инвестиционного проекта для его участников, </a:t>
            </a:r>
            <a:r>
              <a:rPr lang="ru-RU" dirty="0" smtClean="0"/>
              <a:t>реализующих </a:t>
            </a:r>
            <a:r>
              <a:rPr lang="ru-RU" dirty="0"/>
              <a:t>проект, предполагая, что они несут все необходимые </a:t>
            </a:r>
            <a:r>
              <a:rPr lang="ru-RU" dirty="0" smtClean="0"/>
              <a:t>затраты </a:t>
            </a:r>
            <a:r>
              <a:rPr lang="ru-RU" dirty="0"/>
              <a:t>и пользуются всеми результатами.</a:t>
            </a:r>
          </a:p>
          <a:p>
            <a:pPr marL="0" indent="355600">
              <a:buNone/>
            </a:pPr>
            <a:r>
              <a:rPr lang="ru-RU" dirty="0"/>
              <a:t>Определение того и другого вида эффективности основано на соизмерении затрат и результатов в денежном выражении.</a:t>
            </a:r>
          </a:p>
          <a:p>
            <a:pPr marL="0" indent="355600">
              <a:buNone/>
            </a:pPr>
            <a:r>
              <a:rPr lang="ru-RU" dirty="0"/>
              <a:t>Приведение затрат и результатов к начальному моменту </a:t>
            </a:r>
            <a:r>
              <a:rPr lang="ru-RU" dirty="0" smtClean="0"/>
              <a:t>времени </a:t>
            </a:r>
            <a:r>
              <a:rPr lang="ru-RU" dirty="0"/>
              <a:t>осуществляется умножением их на коэффициент </a:t>
            </a:r>
            <a:r>
              <a:rPr lang="ru-RU" dirty="0" smtClean="0"/>
              <a:t>дисконтирования </a:t>
            </a:r>
            <a:r>
              <a:rPr lang="ru-RU" dirty="0"/>
              <a:t>(приведения) </a:t>
            </a:r>
            <a:r>
              <a:rPr lang="ru-RU" dirty="0" smtClean="0"/>
              <a:t>а</a:t>
            </a:r>
            <a:r>
              <a:rPr lang="en-US" baseline="-25000" dirty="0" smtClean="0"/>
              <a:t>t</a:t>
            </a:r>
            <a:r>
              <a:rPr lang="ru-RU" dirty="0" smtClean="0"/>
              <a:t>, </a:t>
            </a:r>
            <a:r>
              <a:rPr lang="ru-RU" dirty="0"/>
              <a:t>определяемый для постоянной в течение расчетного периода нормы дисконта </a:t>
            </a:r>
            <a:r>
              <a:rPr lang="ru-RU" dirty="0" smtClean="0"/>
              <a:t>Е: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17112"/>
            <a:ext cx="47725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6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47500" lnSpcReduction="20000"/>
          </a:bodyPr>
          <a:lstStyle/>
          <a:p>
            <a:pPr marL="0" indent="355600">
              <a:buNone/>
            </a:pPr>
            <a:r>
              <a:rPr lang="ru-RU" dirty="0"/>
              <a:t>При принятой норме дисконта </a:t>
            </a:r>
            <a:r>
              <a:rPr lang="ru-RU" i="1" dirty="0"/>
              <a:t>Е</a:t>
            </a:r>
            <a:r>
              <a:rPr lang="ru-RU" dirty="0"/>
              <a:t> чистый дисконтированный </a:t>
            </a:r>
            <a:r>
              <a:rPr lang="ru-RU" dirty="0" smtClean="0"/>
              <a:t>доход </a:t>
            </a:r>
            <a:r>
              <a:rPr lang="ru-RU" dirty="0"/>
              <a:t>(ЧДД) определяется как сумма эффектов (разниц между </a:t>
            </a:r>
            <a:r>
              <a:rPr lang="ru-RU" dirty="0" smtClean="0"/>
              <a:t>результатами </a:t>
            </a:r>
            <a:r>
              <a:rPr lang="ru-RU" dirty="0"/>
              <a:t>и затратами) за весь расчетный период, приведенных к начальному шагу, или как превышение интегральных результатов над интегральными затратами. Если норма дисконта </a:t>
            </a:r>
            <a:r>
              <a:rPr lang="ru-RU" dirty="0" smtClean="0"/>
              <a:t>постоянна</a:t>
            </a:r>
            <a:r>
              <a:rPr lang="ru-RU" dirty="0"/>
              <a:t>, величина ЧДД определяется по </a:t>
            </a:r>
            <a:r>
              <a:rPr lang="ru-RU" dirty="0" smtClean="0"/>
              <a:t>формуле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Чем </a:t>
            </a:r>
            <a:r>
              <a:rPr lang="ru-RU" dirty="0"/>
              <a:t>больше ЧДД, тем эффективнее проект. При ЧДД &lt; 0 </a:t>
            </a:r>
            <a:r>
              <a:rPr lang="ru-RU" dirty="0" smtClean="0"/>
              <a:t>оцениваемое </a:t>
            </a:r>
            <a:r>
              <a:rPr lang="ru-RU" dirty="0"/>
              <a:t>предприятие заведомо неэффективно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Допускается </a:t>
            </a:r>
            <a:r>
              <a:rPr lang="ru-RU" dirty="0"/>
              <a:t>использование показателя </a:t>
            </a:r>
            <a:r>
              <a:rPr lang="ru-RU" dirty="0" err="1"/>
              <a:t>недисконтированного</a:t>
            </a:r>
            <a:r>
              <a:rPr lang="ru-RU" dirty="0"/>
              <a:t> чистого дохода (ЧД) на стадии предварительной оценки </a:t>
            </a:r>
            <a:r>
              <a:rPr lang="ru-RU" dirty="0" smtClean="0"/>
              <a:t>эффективности мероприятия: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величина ЧД получается завышенной по сравнению с ЧДД.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9" y="1700808"/>
            <a:ext cx="6261025" cy="21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66" y="4797152"/>
            <a:ext cx="155913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42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/>
              <a:t>Индекс доходности (ИД)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отношение </a:t>
            </a:r>
            <a:r>
              <a:rPr lang="ru-RU" dirty="0"/>
              <a:t>суммы приведенных эффектов к величине </a:t>
            </a:r>
            <a:r>
              <a:rPr lang="ru-RU" dirty="0" smtClean="0"/>
              <a:t>капиталовложений: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 marL="0" indent="355600">
              <a:buNone/>
            </a:pPr>
            <a:endParaRPr lang="ru-RU" dirty="0" smtClean="0"/>
          </a:p>
          <a:p>
            <a:pPr marL="0" indent="355600">
              <a:buNone/>
            </a:pPr>
            <a:endParaRPr lang="ru-RU" dirty="0"/>
          </a:p>
          <a:p>
            <a:pPr marL="0" indent="355600">
              <a:buNone/>
            </a:pPr>
            <a:r>
              <a:rPr lang="ru-RU" dirty="0" smtClean="0"/>
              <a:t>При </a:t>
            </a:r>
            <a:r>
              <a:rPr lang="ru-RU" dirty="0"/>
              <a:t>положительных значениях ИД эффективнее тот проект, у которого величина ИД больше.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708920"/>
            <a:ext cx="8147149" cy="18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4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Срок окупаемости инвестиций </a:t>
            </a:r>
            <a:r>
              <a:rPr lang="ru-RU" sz="3600" dirty="0" smtClean="0"/>
              <a:t>(Т</a:t>
            </a:r>
            <a:r>
              <a:rPr lang="ru-RU" sz="3600" baseline="-25000" dirty="0" smtClean="0"/>
              <a:t>ок</a:t>
            </a:r>
            <a:r>
              <a:rPr lang="ru-RU" sz="3600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это период времени, за пределами которого интегральный эффект становится </a:t>
            </a:r>
            <a:r>
              <a:rPr lang="ru-RU" dirty="0" smtClean="0"/>
              <a:t>неотрицательным: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Значение </a:t>
            </a:r>
            <a:r>
              <a:rPr lang="ru-RU" dirty="0" err="1"/>
              <a:t>T</a:t>
            </a:r>
            <a:r>
              <a:rPr lang="ru-RU" i="1" baseline="-25000" dirty="0" err="1"/>
              <a:t>jr</a:t>
            </a:r>
            <a:r>
              <a:rPr lang="ru-RU" dirty="0"/>
              <a:t> можно получить путем сопоставления сумм (</a:t>
            </a:r>
            <a:r>
              <a:rPr lang="ru-RU" dirty="0" smtClean="0"/>
              <a:t>нарастающим </a:t>
            </a:r>
            <a:r>
              <a:rPr lang="ru-RU" dirty="0"/>
              <a:t>итогом) дисконтированных величин (</a:t>
            </a:r>
            <a:r>
              <a:rPr lang="ru-RU" dirty="0" err="1"/>
              <a:t>R</a:t>
            </a:r>
            <a:r>
              <a:rPr lang="ru-RU" i="1" baseline="-25000" dirty="0" err="1"/>
              <a:t>t</a:t>
            </a:r>
            <a:r>
              <a:rPr lang="ru-RU" dirty="0"/>
              <a:t>— </a:t>
            </a:r>
            <a:r>
              <a:rPr lang="ru-RU" dirty="0" smtClean="0"/>
              <a:t>3</a:t>
            </a:r>
            <a:r>
              <a:rPr lang="ru-RU" i="1" baseline="-25000" dirty="0" smtClean="0"/>
              <a:t>t</a:t>
            </a:r>
            <a:r>
              <a:rPr lang="ru-RU" baseline="30000" dirty="0"/>
              <a:t>*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ru-RU" dirty="0" err="1" smtClean="0"/>
              <a:t>К</a:t>
            </a:r>
            <a:r>
              <a:rPr lang="ru-RU" i="1" baseline="-25000" dirty="0" err="1" smtClean="0"/>
              <a:t>t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smtClean="0"/>
              <a:t>годам </a:t>
            </a:r>
            <a:r>
              <a:rPr lang="ru-RU" dirty="0"/>
              <a:t>расчетного периода.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585503" cy="12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Методика </a:t>
            </a:r>
            <a:r>
              <a:rPr lang="ru-RU" dirty="0"/>
              <a:t>классификации и оценки затрат, связанных с качеством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Подходы </a:t>
            </a:r>
            <a:r>
              <a:rPr lang="ru-RU" u="sng" dirty="0"/>
              <a:t>к </a:t>
            </a:r>
            <a:r>
              <a:rPr lang="ru-RU" u="sng" dirty="0" smtClean="0"/>
              <a:t>классификации </a:t>
            </a:r>
            <a:r>
              <a:rPr lang="ru-RU" u="sng" dirty="0"/>
              <a:t>затрат на обеспечение качества продукции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b="1" dirty="0" smtClean="0"/>
              <a:t>американский</a:t>
            </a:r>
            <a:r>
              <a:rPr lang="ru-RU" dirty="0" smtClean="0"/>
              <a:t> </a:t>
            </a:r>
            <a:r>
              <a:rPr lang="ru-RU" dirty="0"/>
              <a:t>(по А. </a:t>
            </a:r>
            <a:r>
              <a:rPr lang="ru-RU" dirty="0" err="1"/>
              <a:t>Фейгенбауму</a:t>
            </a:r>
            <a:r>
              <a:rPr lang="ru-RU" dirty="0"/>
              <a:t>) - состав затрат на обеспечение качества определяется моделью калькуляции затрат ПОД (П — профилактика, О — оценка, Д — дефекты). Все </a:t>
            </a:r>
            <a:r>
              <a:rPr lang="ru-RU" dirty="0" smtClean="0"/>
              <a:t>учитываемые </a:t>
            </a:r>
            <a:r>
              <a:rPr lang="ru-RU" dirty="0"/>
              <a:t>затраты по этому методу разделяются на планируемые (П и О) и непредусмотренные (Д).;</a:t>
            </a:r>
            <a:endParaRPr lang="ru-RU" dirty="0" smtClean="0"/>
          </a:p>
          <a:p>
            <a:r>
              <a:rPr lang="ru-RU" b="1" dirty="0" smtClean="0"/>
              <a:t>японский</a:t>
            </a:r>
            <a:r>
              <a:rPr lang="ru-RU" dirty="0" smtClean="0"/>
              <a:t> </a:t>
            </a:r>
            <a:r>
              <a:rPr lang="ru-RU" dirty="0"/>
              <a:t>(предложенный Дж. </a:t>
            </a:r>
            <a:r>
              <a:rPr lang="ru-RU" dirty="0" err="1" smtClean="0"/>
              <a:t>Джураном</a:t>
            </a:r>
            <a:r>
              <a:rPr lang="ru-RU" dirty="0" smtClean="0"/>
              <a:t>) - </a:t>
            </a:r>
            <a:r>
              <a:rPr lang="ru-RU" dirty="0"/>
              <a:t>все затраты распределяются на две категории: стоимость соответствия и стоимость несоответст­вия процесса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Стоимость </a:t>
            </a:r>
            <a:r>
              <a:rPr lang="ru-RU" i="1" dirty="0"/>
              <a:t>соответствия </a:t>
            </a:r>
            <a:r>
              <a:rPr lang="ru-RU" dirty="0" smtClean="0"/>
              <a:t>- затраты</a:t>
            </a:r>
            <a:r>
              <a:rPr lang="ru-RU" dirty="0"/>
              <a:t>, связанные с доведением процесса до удовлетворения всех сформулированных и подразумеваемых запросов потребителей (затраты видов П и О).</a:t>
            </a:r>
          </a:p>
          <a:p>
            <a:pPr marL="0" indent="0">
              <a:buNone/>
            </a:pPr>
            <a:r>
              <a:rPr lang="ru-RU" i="1" dirty="0"/>
              <a:t>Стоимость несоответствия </a:t>
            </a:r>
            <a:r>
              <a:rPr lang="ru-RU" dirty="0"/>
              <a:t>— это затраты, обусловленные на-рушением существующего процесса производства продукции (</a:t>
            </a:r>
            <a:r>
              <a:rPr lang="ru-RU" dirty="0" smtClean="0"/>
              <a:t>затраты </a:t>
            </a:r>
            <a:r>
              <a:rPr lang="ru-RU" dirty="0"/>
              <a:t>вида Д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1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Внутренняя норма доходности (ВНД)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 норма </a:t>
            </a:r>
            <a:r>
              <a:rPr lang="ru-RU" dirty="0"/>
              <a:t>дисконта </a:t>
            </a:r>
            <a:r>
              <a:rPr lang="ru-RU" dirty="0" smtClean="0"/>
              <a:t>Е</a:t>
            </a:r>
            <a:r>
              <a:rPr lang="ru-RU" i="1" baseline="-25000" dirty="0" smtClean="0"/>
              <a:t>в</a:t>
            </a:r>
            <a:r>
              <a:rPr lang="ru-RU" dirty="0"/>
              <a:t>, при которой величина ЧДД проекта обращается в нуль (сумма приведенных эффектов равна приведенным </a:t>
            </a:r>
            <a:r>
              <a:rPr lang="ru-RU" dirty="0" smtClean="0"/>
              <a:t>капиталовложениям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Значение ВНД следует рассматривать как ориентир для </a:t>
            </a:r>
            <a:r>
              <a:rPr lang="ru-RU" dirty="0" smtClean="0"/>
              <a:t>определения </a:t>
            </a:r>
            <a:r>
              <a:rPr lang="ru-RU" dirty="0"/>
              <a:t>верхнего предела нормы дисконта. При этом надо иметь в виду, что могут быть случаи, когда ВНД отсутствует или имеет несколько значений.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2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dirty="0" smtClean="0"/>
              <a:t>3.2. Определение </a:t>
            </a:r>
            <a:r>
              <a:rPr lang="ru-RU" sz="3200" dirty="0"/>
              <a:t>потока денежных средств и </a:t>
            </a:r>
            <a:r>
              <a:rPr lang="ru-RU" sz="3200" dirty="0" smtClean="0"/>
              <a:t>показателей коммерческой </a:t>
            </a:r>
            <a:r>
              <a:rPr lang="ru-RU" sz="3200" dirty="0"/>
              <a:t>эффективности </a:t>
            </a:r>
            <a:r>
              <a:rPr lang="ru-RU" sz="3200" dirty="0" smtClean="0"/>
              <a:t>мероприятий менеджмента </a:t>
            </a:r>
            <a:r>
              <a:rPr lang="ru-RU" sz="3200" dirty="0"/>
              <a:t>качества транспортного </a:t>
            </a:r>
            <a:r>
              <a:rPr lang="ru-RU" sz="3200" dirty="0" smtClean="0"/>
              <a:t>обслуживания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85000" lnSpcReduction="20000"/>
          </a:bodyPr>
          <a:lstStyle/>
          <a:p>
            <a:pPr marL="0" indent="355600">
              <a:buNone/>
            </a:pPr>
            <a:r>
              <a:rPr lang="ru-RU" dirty="0"/>
              <a:t>В связи с участием в перевозочном процессе множества </a:t>
            </a:r>
            <a:r>
              <a:rPr lang="ru-RU" dirty="0" smtClean="0"/>
              <a:t>организаций </a:t>
            </a:r>
            <a:r>
              <a:rPr lang="ru-RU" dirty="0"/>
              <a:t>различных форм собственности правомерно оценивать их </a:t>
            </a:r>
            <a:r>
              <a:rPr lang="ru-RU" dirty="0" smtClean="0"/>
              <a:t>деятельность </a:t>
            </a:r>
            <a:r>
              <a:rPr lang="ru-RU" dirty="0"/>
              <a:t>в области менеджмента качества транспортного </a:t>
            </a:r>
            <a:r>
              <a:rPr lang="ru-RU" dirty="0" smtClean="0"/>
              <a:t>обслуживания </a:t>
            </a:r>
            <a:r>
              <a:rPr lang="ru-RU" dirty="0"/>
              <a:t>по показателям коммерческой эффективности.</a:t>
            </a:r>
          </a:p>
          <a:p>
            <a:pPr marL="0" indent="355600">
              <a:buNone/>
            </a:pPr>
            <a:r>
              <a:rPr lang="ru-RU" dirty="0"/>
              <a:t>Коммерческую эффективность определяют на основе потока </a:t>
            </a:r>
            <a:r>
              <a:rPr lang="ru-RU" dirty="0" smtClean="0"/>
              <a:t>денежных </a:t>
            </a:r>
            <a:r>
              <a:rPr lang="ru-RU" dirty="0"/>
              <a:t>средств (</a:t>
            </a:r>
            <a:r>
              <a:rPr lang="ru-RU" i="1" dirty="0" smtClean="0"/>
              <a:t>Ф</a:t>
            </a:r>
            <a:r>
              <a:rPr lang="en-US" i="1" baseline="-25000" dirty="0" smtClean="0"/>
              <a:t>t</a:t>
            </a:r>
            <a:r>
              <a:rPr lang="ru-RU" dirty="0" smtClean="0"/>
              <a:t>), </a:t>
            </a:r>
            <a:r>
              <a:rPr lang="ru-RU" dirty="0"/>
              <a:t>определяемого как разность между притоком и оттоком денег на </a:t>
            </a:r>
            <a:r>
              <a:rPr lang="en-US" i="1" dirty="0" smtClean="0"/>
              <a:t>t</a:t>
            </a:r>
            <a:r>
              <a:rPr lang="ru-RU" dirty="0" smtClean="0"/>
              <a:t>-м </a:t>
            </a:r>
            <a:r>
              <a:rPr lang="ru-RU" dirty="0"/>
              <a:t>шаге расчета.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1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Приток </a:t>
            </a:r>
            <a:r>
              <a:rPr lang="ru-RU" sz="3200" dirty="0"/>
              <a:t>денежных средств в </a:t>
            </a:r>
            <a:r>
              <a:rPr lang="ru-RU" sz="3200" i="1" dirty="0"/>
              <a:t>r</a:t>
            </a:r>
            <a:r>
              <a:rPr lang="ru-RU" sz="3200" dirty="0"/>
              <a:t>-м году (</a:t>
            </a:r>
            <a:r>
              <a:rPr lang="ru-RU" sz="3200" i="1" dirty="0" smtClean="0"/>
              <a:t>П</a:t>
            </a:r>
            <a:r>
              <a:rPr lang="en-US" sz="3200" i="1" baseline="-25000" dirty="0" smtClean="0"/>
              <a:t>t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64666"/>
            <a:ext cx="8229600" cy="2032686"/>
          </a:xfrm>
        </p:spPr>
        <p:txBody>
          <a:bodyPr>
            <a:normAutofit fontScale="47500" lnSpcReduction="20000"/>
          </a:bodyPr>
          <a:lstStyle/>
          <a:p>
            <a:pPr marL="0" indent="263525">
              <a:buNone/>
            </a:pPr>
            <a:r>
              <a:rPr lang="ru-RU" dirty="0"/>
              <a:t>Увеличение доходов </a:t>
            </a:r>
            <a:r>
              <a:rPr lang="ru-RU" i="1" dirty="0" smtClean="0"/>
              <a:t>Д</a:t>
            </a:r>
            <a:r>
              <a:rPr lang="en-US" i="1" baseline="-25000" dirty="0" smtClean="0"/>
              <a:t>t</a:t>
            </a:r>
            <a:r>
              <a:rPr lang="ru-RU" i="1" baseline="30000" dirty="0" smtClean="0"/>
              <a:t>П</a:t>
            </a:r>
            <a:r>
              <a:rPr lang="ru-RU" dirty="0" smtClean="0"/>
              <a:t> </a:t>
            </a:r>
            <a:r>
              <a:rPr lang="ru-RU" dirty="0"/>
              <a:t>принимается на основе </a:t>
            </a:r>
            <a:r>
              <a:rPr lang="ru-RU" dirty="0" smtClean="0"/>
              <a:t>прогнозируемого </a:t>
            </a:r>
            <a:r>
              <a:rPr lang="ru-RU" dirty="0"/>
              <a:t>роста объема перевозок и прочих работ и услуг, действующих (или прогнозируемых) тарифов и сборов с учетом скидок, </a:t>
            </a:r>
            <a:r>
              <a:rPr lang="ru-RU" dirty="0" smtClean="0"/>
              <a:t>предоставляемых </a:t>
            </a:r>
            <a:r>
              <a:rPr lang="ru-RU" dirty="0"/>
              <a:t>грузоотправителям за увеличение объема отправления грузов и соблюдение других договорных условий.</a:t>
            </a:r>
          </a:p>
          <a:p>
            <a:pPr marL="0" indent="263525">
              <a:buNone/>
            </a:pPr>
            <a:r>
              <a:rPr lang="ru-RU" dirty="0"/>
              <a:t>Величина </a:t>
            </a:r>
            <a:r>
              <a:rPr lang="ru-RU" i="1" dirty="0" smtClean="0"/>
              <a:t>Л</a:t>
            </a:r>
            <a:r>
              <a:rPr lang="en-US" i="1" baseline="-25000" dirty="0" smtClean="0"/>
              <a:t>t</a:t>
            </a:r>
            <a:r>
              <a:rPr lang="ru-RU" dirty="0" smtClean="0"/>
              <a:t> </a:t>
            </a:r>
            <a:r>
              <a:rPr lang="ru-RU" dirty="0"/>
              <a:t>включается в расчет тогда, когда в течение или в конце расчетного периода намечается реализация имущества, </a:t>
            </a:r>
            <a:r>
              <a:rPr lang="ru-RU" dirty="0" smtClean="0"/>
              <a:t>связанного </a:t>
            </a:r>
            <a:r>
              <a:rPr lang="ru-RU" dirty="0"/>
              <a:t>с деятельностью по управлению качеством.</a:t>
            </a:r>
          </a:p>
          <a:p>
            <a:pPr marL="0" indent="263525">
              <a:buNone/>
            </a:pPr>
            <a:r>
              <a:rPr lang="ru-RU" dirty="0"/>
              <a:t>Сумма </a:t>
            </a:r>
            <a:r>
              <a:rPr lang="ru-RU" i="1" dirty="0" smtClean="0"/>
              <a:t>Б</a:t>
            </a:r>
            <a:r>
              <a:rPr lang="en-US" i="1" baseline="-25000" dirty="0" smtClean="0"/>
              <a:t>t</a:t>
            </a:r>
            <a:r>
              <a:rPr lang="ru-RU" dirty="0" smtClean="0"/>
              <a:t> </a:t>
            </a:r>
            <a:r>
              <a:rPr lang="ru-RU" dirty="0"/>
              <a:t>учитывается в притоке средств, если для организации и реализации деятельности по управлению качеством </a:t>
            </a:r>
            <a:r>
              <a:rPr lang="ru-RU" dirty="0" smtClean="0"/>
              <a:t>транспортного </a:t>
            </a:r>
            <a:r>
              <a:rPr lang="ru-RU" dirty="0"/>
              <a:t>обслуживания необходимо привлечение банковского кредита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7227"/>
            <a:ext cx="6022657" cy="30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/>
              <a:t>Отток денежных средств в </a:t>
            </a:r>
            <a:r>
              <a:rPr lang="ru-RU" sz="3600" i="1" dirty="0"/>
              <a:t>t</a:t>
            </a:r>
            <a:r>
              <a:rPr lang="ru-RU" sz="3600" dirty="0"/>
              <a:t>-м году </a:t>
            </a:r>
            <a:r>
              <a:rPr lang="ru-RU" sz="3600" i="1" dirty="0"/>
              <a:t>О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величину </a:t>
            </a:r>
            <a:r>
              <a:rPr lang="ru-RU" i="1" dirty="0" smtClean="0"/>
              <a:t>К</a:t>
            </a:r>
            <a:r>
              <a:rPr lang="en-US" i="1" baseline="-25000" dirty="0"/>
              <a:t>t</a:t>
            </a:r>
            <a:r>
              <a:rPr lang="ru-RU" dirty="0" smtClean="0"/>
              <a:t> </a:t>
            </a:r>
            <a:r>
              <a:rPr lang="ru-RU" dirty="0"/>
              <a:t>включаются:</a:t>
            </a:r>
          </a:p>
          <a:p>
            <a:pPr marL="0" indent="182563">
              <a:buNone/>
              <a:tabLst>
                <a:tab pos="446088" algn="l"/>
              </a:tabLst>
            </a:pPr>
            <a:r>
              <a:rPr lang="ru-RU" dirty="0"/>
              <a:t>—	затраты на строительство здания, подготовку рабочего </a:t>
            </a:r>
            <a:r>
              <a:rPr lang="ru-RU" dirty="0" smtClean="0"/>
              <a:t>помещения</a:t>
            </a:r>
            <a:r>
              <a:rPr lang="ru-RU" dirty="0"/>
              <a:t>, приобретение средств вычислительной техники, связи, </a:t>
            </a:r>
            <a:r>
              <a:rPr lang="ru-RU" dirty="0" smtClean="0"/>
              <a:t>мебели</a:t>
            </a:r>
            <a:r>
              <a:rPr lang="ru-RU" dirty="0"/>
              <a:t>, программных продуктов и т.п.;</a:t>
            </a:r>
          </a:p>
          <a:p>
            <a:pPr marL="0" indent="182563">
              <a:buNone/>
              <a:tabLst>
                <a:tab pos="446088" algn="l"/>
              </a:tabLst>
            </a:pPr>
            <a:r>
              <a:rPr lang="ru-RU" dirty="0"/>
              <a:t>—	затраты на подготовку кадров;</a:t>
            </a:r>
          </a:p>
          <a:p>
            <a:pPr marL="0" indent="182563">
              <a:buNone/>
              <a:tabLst>
                <a:tab pos="446088" algn="l"/>
              </a:tabLst>
            </a:pPr>
            <a:r>
              <a:rPr lang="ru-RU" dirty="0"/>
              <a:t>—	затраты на приобретение подвижного состава и контейнеров в случае, если в результате маркетинговой деятельности </a:t>
            </a:r>
            <a:r>
              <a:rPr lang="ru-RU" dirty="0" smtClean="0"/>
              <a:t>прогнозируется </a:t>
            </a:r>
            <a:r>
              <a:rPr lang="ru-RU" dirty="0"/>
              <a:t>рост объема перевозок, освоение которого требует </a:t>
            </a:r>
            <a:r>
              <a:rPr lang="ru-RU" dirty="0" smtClean="0"/>
              <a:t>дополнительного </a:t>
            </a:r>
            <a:r>
              <a:rPr lang="ru-RU" dirty="0"/>
              <a:t>парка подвижного состава и контейнеров.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74" y="1001552"/>
            <a:ext cx="6536251" cy="27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56" y="2017820"/>
            <a:ext cx="8229600" cy="4219492"/>
          </a:xfrm>
        </p:spPr>
        <p:txBody>
          <a:bodyPr>
            <a:normAutofit fontScale="62500" lnSpcReduction="20000"/>
          </a:bodyPr>
          <a:lstStyle/>
          <a:p>
            <a:pPr marL="0" indent="182563">
              <a:buNone/>
            </a:pPr>
            <a:r>
              <a:rPr lang="ru-RU" dirty="0"/>
              <a:t>В величине </a:t>
            </a:r>
            <a:r>
              <a:rPr lang="ru-RU" i="1" dirty="0" smtClean="0"/>
              <a:t>И</a:t>
            </a:r>
            <a:r>
              <a:rPr lang="en-US" i="1" baseline="-25000" dirty="0" smtClean="0"/>
              <a:t>t</a:t>
            </a:r>
            <a:r>
              <a:rPr lang="ru-RU" i="1" baseline="30000" dirty="0" smtClean="0"/>
              <a:t>П</a:t>
            </a:r>
            <a:r>
              <a:rPr lang="ru-RU" dirty="0" smtClean="0"/>
              <a:t> </a:t>
            </a:r>
            <a:r>
              <a:rPr lang="ru-RU" dirty="0"/>
              <a:t>отражаются эксплуатационные расходы, </a:t>
            </a:r>
            <a:r>
              <a:rPr lang="ru-RU" dirty="0" smtClean="0"/>
              <a:t>вызываемые </a:t>
            </a:r>
            <a:r>
              <a:rPr lang="ru-RU" dirty="0"/>
              <a:t>приростом перевозок, в том числе налоги и платежи, </a:t>
            </a:r>
            <a:r>
              <a:rPr lang="ru-RU" dirty="0" smtClean="0"/>
              <a:t>включаемые </a:t>
            </a:r>
            <a:r>
              <a:rPr lang="ru-RU" dirty="0"/>
              <a:t>в себестоимость продукции (работ, услуг) в соответствии с Налоговым кодексом Российской Федерации</a:t>
            </a:r>
            <a:r>
              <a:rPr lang="ru-RU" dirty="0" smtClean="0"/>
              <a:t>.</a:t>
            </a:r>
          </a:p>
          <a:p>
            <a:pPr marL="0" indent="182563">
              <a:buNone/>
            </a:pPr>
            <a:endParaRPr lang="ru-RU" dirty="0" smtClean="0"/>
          </a:p>
          <a:p>
            <a:pPr marL="0" indent="182563">
              <a:buNone/>
            </a:pPr>
            <a:endParaRPr lang="ru-RU" dirty="0"/>
          </a:p>
          <a:p>
            <a:pPr marL="0" indent="182563">
              <a:buNone/>
            </a:pPr>
            <a:endParaRPr lang="ru-RU" dirty="0"/>
          </a:p>
          <a:p>
            <a:pPr marL="0" indent="182563">
              <a:buNone/>
            </a:pPr>
            <a:endParaRPr lang="ru-RU" dirty="0" smtClean="0"/>
          </a:p>
          <a:p>
            <a:pPr marL="0" indent="182563">
              <a:buNone/>
            </a:pPr>
            <a:r>
              <a:rPr lang="ru-RU" dirty="0" smtClean="0"/>
              <a:t>Расходы </a:t>
            </a:r>
            <a:r>
              <a:rPr lang="ru-RU" i="1" dirty="0" smtClean="0"/>
              <a:t>И</a:t>
            </a:r>
            <a:r>
              <a:rPr lang="en-US" i="1" baseline="-25000" dirty="0" smtClean="0"/>
              <a:t>t</a:t>
            </a:r>
            <a:r>
              <a:rPr lang="ru-RU" i="1" baseline="30000" dirty="0" smtClean="0"/>
              <a:t>у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i="1" dirty="0" err="1" smtClean="0"/>
              <a:t>И</a:t>
            </a:r>
            <a:r>
              <a:rPr lang="en-US" i="1" baseline="-25000" dirty="0" smtClean="0"/>
              <a:t>t</a:t>
            </a:r>
            <a:r>
              <a:rPr lang="ru-RU" i="1" baseline="30000" dirty="0"/>
              <a:t>м</a:t>
            </a:r>
            <a:r>
              <a:rPr lang="ru-RU" dirty="0" smtClean="0"/>
              <a:t> </a:t>
            </a:r>
            <a:r>
              <a:rPr lang="ru-RU" dirty="0"/>
              <a:t>складываются из следующих элементов: </a:t>
            </a:r>
            <a:r>
              <a:rPr lang="ru-RU" dirty="0" smtClean="0"/>
              <a:t>затраты </a:t>
            </a:r>
            <a:r>
              <a:rPr lang="ru-RU" dirty="0"/>
              <a:t>на оплату труда, единый социальный налог, материальные </a:t>
            </a:r>
            <a:r>
              <a:rPr lang="ru-RU" dirty="0" smtClean="0"/>
              <a:t>расходы</a:t>
            </a:r>
            <a:r>
              <a:rPr lang="ru-RU" dirty="0"/>
              <a:t>, суммы начисленной амортизации, прочие расходы.</a:t>
            </a:r>
          </a:p>
          <a:p>
            <a:pPr marL="0" indent="182563">
              <a:buNone/>
            </a:pPr>
            <a:r>
              <a:rPr lang="ru-RU" dirty="0"/>
              <a:t>Величины </a:t>
            </a:r>
            <a:r>
              <a:rPr lang="ru-RU" i="1" dirty="0" err="1"/>
              <a:t>B</a:t>
            </a:r>
            <a:r>
              <a:rPr lang="ru-RU" i="1" baseline="-25000" dirty="0" err="1"/>
              <a:t>t</a:t>
            </a:r>
            <a:r>
              <a:rPr lang="ru-RU" dirty="0"/>
              <a:t> и </a:t>
            </a:r>
            <a:r>
              <a:rPr lang="ru-RU" i="1" dirty="0" err="1"/>
              <a:t>Y</a:t>
            </a:r>
            <a:r>
              <a:rPr lang="ru-RU" i="1" baseline="-25000" dirty="0" err="1"/>
              <a:t>t</a:t>
            </a:r>
            <a:r>
              <a:rPr lang="ru-RU" dirty="0"/>
              <a:t> включаются в расчет оттока денежных средств, если для осуществления инвестиций предусматривается </a:t>
            </a:r>
            <a:r>
              <a:rPr lang="ru-RU" dirty="0" smtClean="0"/>
              <a:t>привлечение </a:t>
            </a:r>
            <a:r>
              <a:rPr lang="ru-RU" dirty="0"/>
              <a:t>долгосрочного банковского кредита</a:t>
            </a:r>
            <a:r>
              <a:rPr lang="ru-RU" dirty="0" smtClean="0"/>
              <a:t>.</a:t>
            </a:r>
          </a:p>
          <a:p>
            <a:pPr marL="0" indent="182563">
              <a:buNone/>
            </a:pPr>
            <a:endParaRPr lang="ru-RU" dirty="0"/>
          </a:p>
          <a:p>
            <a:pPr marL="0" indent="182563">
              <a:buNone/>
            </a:pPr>
            <a:endParaRPr lang="ru-RU" dirty="0" smtClean="0"/>
          </a:p>
          <a:p>
            <a:pPr marL="0" indent="182563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92804"/>
            <a:ext cx="6581251" cy="90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23497"/>
            <a:ext cx="4331250" cy="657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068960"/>
            <a:ext cx="5197501" cy="11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Налоговые выплаты </a:t>
            </a:r>
            <a:r>
              <a:rPr lang="en-US" sz="3600" i="1" dirty="0" err="1" smtClean="0"/>
              <a:t>H</a:t>
            </a:r>
            <a:r>
              <a:rPr lang="en-US" sz="3600" i="1" baseline="-25000" dirty="0" err="1"/>
              <a:t>t</a:t>
            </a:r>
            <a:r>
              <a:rPr lang="en-US" sz="3600" i="1" dirty="0" smtClean="0"/>
              <a:t> 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8530"/>
            <a:ext cx="8229600" cy="2572945"/>
          </a:xfrm>
        </p:spPr>
        <p:txBody>
          <a:bodyPr>
            <a:normAutofit fontScale="55000" lnSpcReduction="20000"/>
          </a:bodyPr>
          <a:lstStyle/>
          <a:p>
            <a:pPr marL="0" indent="354013">
              <a:buNone/>
            </a:pPr>
            <a:r>
              <a:rPr lang="ru-RU" dirty="0"/>
              <a:t>Валовая прибыль представляет собой сумму прибыли от </a:t>
            </a:r>
            <a:r>
              <a:rPr lang="ru-RU" dirty="0" smtClean="0"/>
              <a:t>реализации </a:t>
            </a:r>
            <a:r>
              <a:rPr lang="ru-RU" dirty="0"/>
              <a:t>продукции (работ, услуг), основных фондов, иного </a:t>
            </a:r>
            <a:r>
              <a:rPr lang="ru-RU" dirty="0" smtClean="0"/>
              <a:t>имущества </a:t>
            </a:r>
            <a:r>
              <a:rPr lang="ru-RU" dirty="0"/>
              <a:t>предприятия и доходов от внереализационных операций, </a:t>
            </a:r>
            <a:r>
              <a:rPr lang="ru-RU" dirty="0" smtClean="0"/>
              <a:t>уменьшенную </a:t>
            </a:r>
            <a:r>
              <a:rPr lang="ru-RU" dirty="0"/>
              <a:t>на сумму расходов по этим операциям. В составе </a:t>
            </a:r>
            <a:r>
              <a:rPr lang="ru-RU" dirty="0" smtClean="0"/>
              <a:t>последних </a:t>
            </a:r>
            <a:r>
              <a:rPr lang="ru-RU" dirty="0"/>
              <a:t>находятся выплаты по налогам, относимым на финансовые </a:t>
            </a:r>
            <a:r>
              <a:rPr lang="ru-RU" dirty="0" smtClean="0"/>
              <a:t>результаты </a:t>
            </a:r>
            <a:r>
              <a:rPr lang="ru-RU" dirty="0"/>
              <a:t>и начисляемым до определения суммы налога на прибыль.</a:t>
            </a:r>
          </a:p>
          <a:p>
            <a:pPr marL="0" indent="354013">
              <a:buNone/>
            </a:pPr>
            <a:r>
              <a:rPr lang="ru-RU" dirty="0"/>
              <a:t>При расчете налога на прибыль следует учесть, что </a:t>
            </a:r>
            <a:r>
              <a:rPr lang="ru-RU" dirty="0" smtClean="0"/>
              <a:t>налогооблагаемая </a:t>
            </a:r>
            <a:r>
              <a:rPr lang="ru-RU" dirty="0"/>
              <a:t>база уменьшается на сумму прибыли, направляемой на </a:t>
            </a:r>
            <a:r>
              <a:rPr lang="ru-RU" dirty="0" smtClean="0"/>
              <a:t>финансирование </a:t>
            </a:r>
            <a:r>
              <a:rPr lang="ru-RU" dirty="0"/>
              <a:t>капитальных вложений, погашение кредитов банка, полученных и использованных на эти цели, включая погашение процентов по </a:t>
            </a:r>
            <a:r>
              <a:rPr lang="ru-RU" dirty="0" smtClean="0"/>
              <a:t>кредитам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73" y="818813"/>
            <a:ext cx="5017501" cy="14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73" y="2244531"/>
            <a:ext cx="6570001" cy="1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алог </a:t>
            </a:r>
            <a:r>
              <a:rPr lang="ru-RU" sz="3200" dirty="0"/>
              <a:t>на прибыль в </a:t>
            </a:r>
            <a:r>
              <a:rPr lang="en-US" sz="3200" i="1" dirty="0" smtClean="0"/>
              <a:t>t</a:t>
            </a:r>
            <a:r>
              <a:rPr lang="ru-RU" sz="3200" dirty="0" smtClean="0"/>
              <a:t>-м </a:t>
            </a:r>
            <a:r>
              <a:rPr lang="ru-RU" sz="3200" dirty="0"/>
              <a:t>году (кроме нулевого)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55000" lnSpcReduction="20000"/>
          </a:bodyPr>
          <a:lstStyle/>
          <a:p>
            <a:pPr marL="0" indent="182563">
              <a:buNone/>
            </a:pPr>
            <a:r>
              <a:rPr lang="ru-RU" dirty="0"/>
              <a:t>Налогами, относимыми на финансовые результаты и </a:t>
            </a:r>
            <a:r>
              <a:rPr lang="ru-RU" dirty="0" smtClean="0"/>
              <a:t>исчисляемыми </a:t>
            </a:r>
            <a:r>
              <a:rPr lang="ru-RU" dirty="0"/>
              <a:t>до определения суммы налога на прибыль, являются </a:t>
            </a:r>
            <a:r>
              <a:rPr lang="ru-RU" dirty="0" smtClean="0"/>
              <a:t>налог </a:t>
            </a:r>
            <a:r>
              <a:rPr lang="ru-RU" dirty="0"/>
              <a:t>на имущество организаций, земельный налог, сбор на нужды образовательных учреждений, налог н</a:t>
            </a:r>
            <a:r>
              <a:rPr lang="ru-RU" dirty="0" smtClean="0"/>
              <a:t>а </a:t>
            </a:r>
            <a:r>
              <a:rPr lang="ru-RU" dirty="0"/>
              <a:t>рекламу, другие местные налоги, не включаемые в себестоимость перевозок, работ и услуг.</a:t>
            </a:r>
          </a:p>
          <a:p>
            <a:pPr marL="0" indent="182563">
              <a:buNone/>
            </a:pPr>
            <a:r>
              <a:rPr lang="ru-RU" dirty="0"/>
              <a:t>Налог на имущество организаций определяется по </a:t>
            </a:r>
            <a:r>
              <a:rPr lang="ru-RU" dirty="0" smtClean="0"/>
              <a:t>установленной </a:t>
            </a:r>
            <a:r>
              <a:rPr lang="ru-RU" dirty="0"/>
              <a:t>ставке в процентах от среднегодовой стоимости имущества предприятия. В данном случае к расчету принимается стоимость тех видов имущества, которое непосредственно связаны с </a:t>
            </a:r>
            <a:r>
              <a:rPr lang="ru-RU" dirty="0" smtClean="0"/>
              <a:t>организацией </a:t>
            </a:r>
            <a:r>
              <a:rPr lang="ru-RU" dirty="0"/>
              <a:t>работ в области менеджмента качества. Если </a:t>
            </a:r>
            <a:r>
              <a:rPr lang="ru-RU" dirty="0" smtClean="0"/>
              <a:t>прогнозируемое </a:t>
            </a:r>
            <a:r>
              <a:rPr lang="ru-RU" dirty="0"/>
              <a:t>в результате увеличение перевозок потребует </a:t>
            </a:r>
            <a:r>
              <a:rPr lang="ru-RU" dirty="0" smtClean="0"/>
              <a:t>дополнительного </a:t>
            </a:r>
            <a:r>
              <a:rPr lang="ru-RU" dirty="0"/>
              <a:t>парка подвижного состава, его стоимость также должна </a:t>
            </a:r>
            <a:r>
              <a:rPr lang="ru-RU" dirty="0" smtClean="0"/>
              <a:t>учитываться </a:t>
            </a:r>
            <a:r>
              <a:rPr lang="ru-RU" dirty="0"/>
              <a:t>в налогооблагаемой базе начиная с года пуска в </a:t>
            </a:r>
            <a:r>
              <a:rPr lang="ru-RU" dirty="0" smtClean="0"/>
              <a:t>эксплуатацию</a:t>
            </a:r>
            <a:r>
              <a:rPr lang="ru-RU" dirty="0"/>
              <a:t>.</a:t>
            </a:r>
          </a:p>
          <a:p>
            <a:pPr marL="0" indent="182563">
              <a:buNone/>
            </a:pPr>
            <a:r>
              <a:rPr lang="ru-RU" dirty="0"/>
              <a:t>Ставки местных налогов устанавливаются соответствующими органами представительной власти.</a:t>
            </a:r>
          </a:p>
          <a:p>
            <a:pPr marL="0" indent="182563">
              <a:buNone/>
            </a:pPr>
            <a:r>
              <a:rPr lang="ru-RU" dirty="0"/>
              <a:t>Кроме названных налогов, налогами, относимыми на </a:t>
            </a:r>
            <a:r>
              <a:rPr lang="ru-RU" dirty="0" smtClean="0"/>
              <a:t>финансовые </a:t>
            </a:r>
            <a:r>
              <a:rPr lang="ru-RU" dirty="0"/>
              <a:t>результаты, являются налоги, исчисляемые после уплаты </a:t>
            </a:r>
            <a:r>
              <a:rPr lang="ru-RU" dirty="0" smtClean="0"/>
              <a:t>налога </a:t>
            </a:r>
            <a:r>
              <a:rPr lang="ru-RU" dirty="0"/>
              <a:t>на прибыль и не уменьшающие налогооблагаемую базу при его расчете.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15922"/>
            <a:ext cx="4432500" cy="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9"/>
            <a:ext cx="8229600" cy="5242594"/>
          </a:xfrm>
        </p:spPr>
        <p:txBody>
          <a:bodyPr>
            <a:normAutofit fontScale="55000" lnSpcReduction="20000"/>
          </a:bodyPr>
          <a:lstStyle/>
          <a:p>
            <a:pPr marL="0" indent="263525">
              <a:buNone/>
            </a:pPr>
            <a:r>
              <a:rPr lang="ru-RU" dirty="0"/>
              <a:t>Величина потока денежных средств на </a:t>
            </a:r>
            <a:r>
              <a:rPr lang="en-US" i="1" dirty="0" err="1" smtClean="0"/>
              <a:t>i</a:t>
            </a:r>
            <a:r>
              <a:rPr lang="ru-RU" dirty="0" smtClean="0"/>
              <a:t>-м </a:t>
            </a:r>
            <a:r>
              <a:rPr lang="ru-RU" dirty="0"/>
              <a:t>шаге </a:t>
            </a:r>
            <a:r>
              <a:rPr lang="ru-RU" dirty="0" smtClean="0"/>
              <a:t>расчета</a:t>
            </a:r>
            <a:r>
              <a:rPr lang="en-US" dirty="0" smtClean="0"/>
              <a:t> </a:t>
            </a:r>
            <a:endParaRPr lang="ru-RU" dirty="0"/>
          </a:p>
          <a:p>
            <a:pPr marL="0" indent="263525">
              <a:buNone/>
            </a:pPr>
            <a:endParaRPr lang="ru-RU" dirty="0" smtClean="0"/>
          </a:p>
          <a:p>
            <a:pPr marL="0" indent="263525">
              <a:buNone/>
            </a:pPr>
            <a:r>
              <a:rPr lang="ru-RU" dirty="0" smtClean="0"/>
              <a:t>Для </a:t>
            </a:r>
            <a:r>
              <a:rPr lang="ru-RU" dirty="0"/>
              <a:t>удобства расчета </a:t>
            </a:r>
            <a:r>
              <a:rPr lang="ru-RU" i="1" dirty="0" smtClean="0"/>
              <a:t>Ф</a:t>
            </a:r>
            <a:r>
              <a:rPr lang="en-US" i="1" baseline="-25000" dirty="0" smtClean="0"/>
              <a:t>t</a:t>
            </a:r>
            <a:r>
              <a:rPr lang="ru-RU" dirty="0" smtClean="0"/>
              <a:t> </a:t>
            </a:r>
            <a:r>
              <a:rPr lang="ru-RU" dirty="0"/>
              <a:t>можно предварительно составить </a:t>
            </a:r>
            <a:r>
              <a:rPr lang="ru-RU" dirty="0" smtClean="0"/>
              <a:t>таблицу </a:t>
            </a:r>
            <a:r>
              <a:rPr lang="ru-RU" dirty="0"/>
              <a:t>исходных показателей по годам расчетного периода. Затем определяются притоки и оттоки денежных средств по шагам </a:t>
            </a:r>
            <a:r>
              <a:rPr lang="ru-RU" dirty="0" smtClean="0"/>
              <a:t>расчета</a:t>
            </a:r>
            <a:r>
              <a:rPr lang="ru-RU" dirty="0"/>
              <a:t>. Чистый доход (ЧД) или чистый поток денежных средств за период расчета равен сумме чистых потоков по всем шагам </a:t>
            </a:r>
            <a:r>
              <a:rPr lang="ru-RU" dirty="0" smtClean="0"/>
              <a:t>расчетного </a:t>
            </a:r>
            <a:r>
              <a:rPr lang="ru-RU" dirty="0"/>
              <a:t>периода.</a:t>
            </a:r>
          </a:p>
          <a:p>
            <a:pPr marL="0" indent="263525">
              <a:buNone/>
            </a:pPr>
            <a:r>
              <a:rPr lang="ru-RU" dirty="0"/>
              <a:t>Чистый дисконтированный доход (ЧДД), или чистый </a:t>
            </a:r>
            <a:r>
              <a:rPr lang="ru-RU" dirty="0" smtClean="0"/>
              <a:t>дисконтированный </a:t>
            </a:r>
            <a:r>
              <a:rPr lang="ru-RU" dirty="0"/>
              <a:t>поток денежных средств, вычисляется путем </a:t>
            </a:r>
            <a:r>
              <a:rPr lang="ru-RU" dirty="0" smtClean="0"/>
              <a:t>умножения </a:t>
            </a:r>
            <a:r>
              <a:rPr lang="ru-RU" dirty="0"/>
              <a:t>чистого потока на коэффициент дисконтирования.</a:t>
            </a:r>
          </a:p>
          <a:p>
            <a:pPr marL="0" indent="263525">
              <a:buNone/>
            </a:pPr>
            <a:r>
              <a:rPr lang="ru-RU" dirty="0"/>
              <a:t>Индекс доходности определяется как отношение </a:t>
            </a:r>
            <a:r>
              <a:rPr lang="ru-RU" dirty="0" smtClean="0"/>
              <a:t>дисконтированного </a:t>
            </a:r>
            <a:r>
              <a:rPr lang="ru-RU" dirty="0"/>
              <a:t>потока денежных средств без учета капитальных </a:t>
            </a:r>
            <a:r>
              <a:rPr lang="ru-RU" dirty="0" smtClean="0"/>
              <a:t>вложений </a:t>
            </a:r>
            <a:r>
              <a:rPr lang="ru-RU" dirty="0"/>
              <a:t>к сумме дисконтированных капитальных вложений.</a:t>
            </a:r>
          </a:p>
          <a:p>
            <a:pPr marL="0" indent="263525">
              <a:buNone/>
            </a:pPr>
            <a:r>
              <a:rPr lang="ru-RU" dirty="0"/>
              <a:t>Срок окупаемости устанавливается посредством сопоставления величины дисконтированного потока денежных средств без учета капитальных вложений и суммы дисконтированных капитальных вложений до нахождения такого шага расчета, когда первая </a:t>
            </a:r>
            <a:r>
              <a:rPr lang="ru-RU" dirty="0" smtClean="0"/>
              <a:t>величина </a:t>
            </a:r>
            <a:r>
              <a:rPr lang="ru-RU" dirty="0"/>
              <a:t>равна второй.</a:t>
            </a:r>
          </a:p>
          <a:p>
            <a:pPr marL="0" indent="263525">
              <a:buNone/>
            </a:pPr>
            <a:r>
              <a:rPr lang="ru-RU" dirty="0"/>
              <a:t>Внутренняя норма доходности (ВНД) определяется путем </a:t>
            </a:r>
            <a:r>
              <a:rPr lang="ru-RU" dirty="0" smtClean="0"/>
              <a:t>нахождения </a:t>
            </a:r>
            <a:r>
              <a:rPr lang="ru-RU" dirty="0"/>
              <a:t>величины </a:t>
            </a:r>
            <a:r>
              <a:rPr lang="en-US" i="1" dirty="0" smtClean="0"/>
              <a:t>E</a:t>
            </a:r>
            <a:r>
              <a:rPr lang="ru-RU" i="1" baseline="-25000" dirty="0" smtClean="0"/>
              <a:t>в</a:t>
            </a:r>
            <a:r>
              <a:rPr lang="ru-RU" i="1" dirty="0" smtClean="0"/>
              <a:t> </a:t>
            </a:r>
            <a:r>
              <a:rPr lang="ru-RU" dirty="0"/>
              <a:t>из уравнения:</a:t>
            </a:r>
          </a:p>
          <a:p>
            <a:pPr marL="0" indent="263525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00" y="476672"/>
            <a:ext cx="1305000" cy="44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06912"/>
            <a:ext cx="6547501" cy="1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71" y="92861"/>
            <a:ext cx="8507288" cy="45581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Состав затрат на обеспечение качества транспортного обслуживания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0994"/>
            <a:ext cx="6687615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4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Суммарные </a:t>
            </a:r>
            <a:r>
              <a:rPr lang="ru-RU" sz="3200" dirty="0"/>
              <a:t>затраты на обеспечение качества, оцениваемые методом ПОД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5229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0" y="3431381"/>
            <a:ext cx="7545212" cy="301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7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Относительные доли элементов затрат на обеспечение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1" y="692696"/>
            <a:ext cx="8136904" cy="17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1" y="3933056"/>
            <a:ext cx="8033618" cy="21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7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Зависимость различных видов затрат на качество от количества дефектов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416824" cy="47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 Методика </a:t>
            </a:r>
            <a:r>
              <a:rPr lang="ru-RU" sz="3200" dirty="0"/>
              <a:t>классификации и оценки экономических результатов повышения качества транспортного обслуживания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b="1" dirty="0" smtClean="0"/>
              <a:t>Принципы </a:t>
            </a:r>
            <a:r>
              <a:rPr lang="ru-RU" b="1" dirty="0"/>
              <a:t>управления результатами транспортного </a:t>
            </a:r>
            <a:r>
              <a:rPr lang="ru-RU" b="1" dirty="0" smtClean="0"/>
              <a:t>производства </a:t>
            </a:r>
            <a:r>
              <a:rPr lang="ru-RU" dirty="0" smtClean="0"/>
              <a:t>по </a:t>
            </a:r>
            <a:r>
              <a:rPr lang="ru-RU" dirty="0" err="1" smtClean="0"/>
              <a:t>Н.М.Шеремету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</a:t>
            </a:r>
            <a:r>
              <a:rPr lang="ru-RU" dirty="0" smtClean="0"/>
              <a:t>должно быть </a:t>
            </a:r>
            <a:r>
              <a:rPr lang="ru-RU" dirty="0"/>
              <a:t>непрерывным и постоянно развивающимся процессом, содействующим улучшению результатов;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помогать </a:t>
            </a:r>
            <a:r>
              <a:rPr lang="ru-RU" dirty="0"/>
              <a:t>формулировать и уточнять цели транспортной </a:t>
            </a:r>
            <a:r>
              <a:rPr lang="ru-RU" dirty="0" smtClean="0"/>
              <a:t>компании</a:t>
            </a:r>
            <a:r>
              <a:rPr lang="ru-RU" dirty="0"/>
              <a:t>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содействовать </a:t>
            </a:r>
            <a:r>
              <a:rPr lang="ru-RU" dirty="0"/>
              <a:t>превращению целей транспортной компании в цели ее структурных подразделений, производственных процессов и отдельных работников;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мотивировать </a:t>
            </a:r>
            <a:r>
              <a:rPr lang="ru-RU" dirty="0"/>
              <a:t>работников на достижение поставленных </a:t>
            </a:r>
            <a:r>
              <a:rPr lang="ru-RU" dirty="0" smtClean="0"/>
              <a:t>целей </a:t>
            </a:r>
            <a:r>
              <a:rPr lang="ru-RU" dirty="0"/>
              <a:t>и обеспечивать вознаграждение в соответствии с количеством и качеством производственных результатов;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обеспечивать </a:t>
            </a:r>
            <a:r>
              <a:rPr lang="ru-RU" dirty="0"/>
              <a:t>регулярную обратную связь, позволяющую на основе информации об использовании ресурсов, опыта и знаний, приобретенных людьми в процессе работы и обучения, </a:t>
            </a:r>
            <a:r>
              <a:rPr lang="ru-RU" dirty="0" smtClean="0"/>
              <a:t>корректировать </a:t>
            </a:r>
            <a:r>
              <a:rPr lang="ru-RU" dirty="0"/>
              <a:t>корпоративные цели и способы их достижения;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включать </a:t>
            </a:r>
            <a:r>
              <a:rPr lang="ru-RU" dirty="0"/>
              <a:t>идентификацию, измерение и оценку результатов производства в общую технологию принятия управленческих </a:t>
            </a:r>
            <a:r>
              <a:rPr lang="ru-RU" dirty="0" smtClean="0"/>
              <a:t>решений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5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Потребительная стоимость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Повышение качества или достижение заданного его уровня </a:t>
            </a:r>
            <a:r>
              <a:rPr lang="ru-RU" dirty="0" smtClean="0"/>
              <a:t>предполагает </a:t>
            </a:r>
            <a:r>
              <a:rPr lang="ru-RU" dirty="0"/>
              <a:t>формирование результата в виде некоторой </a:t>
            </a:r>
            <a:r>
              <a:rPr lang="ru-RU" dirty="0" smtClean="0"/>
              <a:t>потребительной </a:t>
            </a:r>
            <a:r>
              <a:rPr lang="ru-RU" dirty="0"/>
              <a:t>стоимости. </a:t>
            </a:r>
            <a:endParaRPr lang="ru-RU" dirty="0" smtClean="0"/>
          </a:p>
          <a:p>
            <a:pPr marL="0" indent="355600">
              <a:buNone/>
            </a:pPr>
            <a:r>
              <a:rPr lang="ru-RU" b="1" dirty="0" smtClean="0"/>
              <a:t>Потребительная </a:t>
            </a:r>
            <a:r>
              <a:rPr lang="ru-RU" b="1" dirty="0"/>
              <a:t>стоимость </a:t>
            </a:r>
            <a:r>
              <a:rPr lang="ru-RU" dirty="0"/>
              <a:t>представляет собой </a:t>
            </a:r>
            <a:r>
              <a:rPr lang="ru-RU" dirty="0" smtClean="0"/>
              <a:t>полезный </a:t>
            </a:r>
            <a:r>
              <a:rPr lang="ru-RU" dirty="0"/>
              <a:t>объект (предмет, процесс) и необходимо и достаточно </a:t>
            </a:r>
            <a:r>
              <a:rPr lang="ru-RU" dirty="0" smtClean="0"/>
              <a:t>определяется </a:t>
            </a:r>
            <a:r>
              <a:rPr lang="ru-RU" dirty="0"/>
              <a:t>количеством и качеством этого объекта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качество выражает степень полезности объекта.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09" y="3573016"/>
            <a:ext cx="3790762" cy="145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0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Зависимость </a:t>
            </a:r>
            <a:r>
              <a:rPr lang="ru-RU" sz="3600" dirty="0"/>
              <a:t>доходов от уровня качества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1074724"/>
            <a:ext cx="8229600" cy="1202147"/>
          </a:xfrm>
        </p:spPr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В соответствие </a:t>
            </a:r>
            <a:r>
              <a:rPr lang="ru-RU" dirty="0"/>
              <a:t>с законом убывающей предельной полезности, каждая </a:t>
            </a:r>
            <a:r>
              <a:rPr lang="ru-RU" dirty="0" smtClean="0"/>
              <a:t>последующая </a:t>
            </a:r>
            <a:r>
              <a:rPr lang="ru-RU" dirty="0"/>
              <a:t>(предельная) порция блага все менее полезна с точки зрения индивидуума, а в результате и совокупная полезность всего блага для него снижается и при насыщении (в предельном случае) </a:t>
            </a:r>
            <a:r>
              <a:rPr lang="ru-RU" dirty="0" smtClean="0"/>
              <a:t>достигает </a:t>
            </a:r>
            <a:r>
              <a:rPr lang="ru-RU" dirty="0"/>
              <a:t>нуля.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58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1804</Words>
  <Application>Microsoft Office PowerPoint</Application>
  <PresentationFormat>Экран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Экономическая эффективность повышения качества транспортного обслуживания</vt:lpstr>
      <vt:lpstr>1 Методика классификации и оценки затрат, связанных с качеством</vt:lpstr>
      <vt:lpstr>Состав затрат на обеспечение качества транспортного обслуживания</vt:lpstr>
      <vt:lpstr>Суммарные затраты на обеспечение качества, оцениваемые методом ПОД</vt:lpstr>
      <vt:lpstr>Относительные доли элементов затрат на обеспечение качества</vt:lpstr>
      <vt:lpstr>Зависимость различных видов затрат на качество от количества дефектов</vt:lpstr>
      <vt:lpstr>2 Методика классификации и оценки экономических результатов повышения качества транспортного обслуживания</vt:lpstr>
      <vt:lpstr>Потребительная стоимость </vt:lpstr>
      <vt:lpstr>Зависимость доходов от уровня качества </vt:lpstr>
      <vt:lpstr>Экономические эффекты от изменения качества транспортного обслуживания</vt:lpstr>
      <vt:lpstr>Презентация PowerPoint</vt:lpstr>
      <vt:lpstr>3 Методы определения экономической эффективности мероприятий менеджмента качества, требующих дополнительных инвестиций</vt:lpstr>
      <vt:lpstr>Нормативная база инвестиционной деятельности</vt:lpstr>
      <vt:lpstr>Основные принципы инвестиционной деятельности, связанной с повышением качества транспортного обслуживания</vt:lpstr>
      <vt:lpstr>3.1. Оценка общей эффективности</vt:lpstr>
      <vt:lpstr>Коэффициент дисконтирования </vt:lpstr>
      <vt:lpstr>Презентация PowerPoint</vt:lpstr>
      <vt:lpstr>Индекс доходности (ИД) </vt:lpstr>
      <vt:lpstr>Срок окупаемости инвестиций (Ток) </vt:lpstr>
      <vt:lpstr>Внутренняя норма доходности (ВНД) </vt:lpstr>
      <vt:lpstr>3.2. Определение потока денежных средств и показателей коммерческой эффективности мероприятий менеджмента качества транспортного обслуживания</vt:lpstr>
      <vt:lpstr>Приток денежных средств в r-м году (Пt)</vt:lpstr>
      <vt:lpstr>Отток денежных средств в t-м году О </vt:lpstr>
      <vt:lpstr>Презентация PowerPoint</vt:lpstr>
      <vt:lpstr>Налоговые выплаты Ht </vt:lpstr>
      <vt:lpstr>Налог на прибыль в t-м году (кроме нулевого)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эффективность повышения качества транспортного обслуживания</dc:title>
  <dc:creator>Admin</dc:creator>
  <cp:lastModifiedBy>Admin</cp:lastModifiedBy>
  <cp:revision>16</cp:revision>
  <dcterms:created xsi:type="dcterms:W3CDTF">2023-11-23T02:23:31Z</dcterms:created>
  <dcterms:modified xsi:type="dcterms:W3CDTF">2023-11-24T14:49:49Z</dcterms:modified>
</cp:coreProperties>
</file>