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4" r:id="rId2"/>
    <p:sldId id="293" r:id="rId3"/>
    <p:sldId id="292" r:id="rId4"/>
    <p:sldId id="299" r:id="rId5"/>
    <p:sldId id="300" r:id="rId6"/>
    <p:sldId id="301" r:id="rId7"/>
    <p:sldId id="302" r:id="rId8"/>
    <p:sldId id="303" r:id="rId9"/>
    <p:sldId id="305" r:id="rId10"/>
    <p:sldId id="304" r:id="rId11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125" d="100"/>
          <a:sy n="125" d="100"/>
        </p:scale>
        <p:origin x="-192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45C77D5-E8CF-CB8D-E1D3-3C9B375B00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4EF51C-4A43-2E30-D215-A8A943EB0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74B2CFC3-4764-4780-96E7-82B359BF386A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2FA01-AF19-12C3-0B74-9A66C36EE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4F8A7-E90E-E32F-8BC8-D0EF0E72C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10117160-DDA9-4CB7-8569-6FCFFD102D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6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9D323F8A-181A-48DB-9F6D-E9C820E98E2A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D7F9DE00-DBF0-411D-90E1-2BEEBAECAF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5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CBA4-1454-B977-019B-7FD91D49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3C724D-63DD-ED30-60AD-25B1E588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7252E-665E-4B31-31F3-7C9BB61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788D-4070-4D74-BFD1-244AED81B9E0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44F7F-436E-78C6-FD12-A9CE1F40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09723-51AA-8852-BD9C-CEABC466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C8B4-4C58-4F17-F178-EAA10F85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0519C-14A1-DF7A-2348-61C186CC2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7B4EF-832B-B441-9CA7-F9690F06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FC4-BF76-4E80-8783-DA75F2E5B25C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81199-2FE4-BB31-726C-47DBC221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07FB8-16B1-D78C-21FD-DC8AC8F3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7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D8CFE1-8BB0-A2E2-06FB-F316127F5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D21A24-A6FF-2089-0C4B-C628941A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138-5D4A-13DF-DB8D-E42A663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74469-44D3-48EA-B209-C0E7FBEBFEB6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F72B0-7B42-70B4-FDF0-9FABB1D6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5C60-1E19-80EE-DE1B-EDA694D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AC858-12A4-A13A-4829-BECDB69D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EA4E-FCE7-8C18-DDAD-E781CF72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3EA0-1FC4-9AA1-54AE-8E7CFE0E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4885-9ED9-431C-B782-42AF43B0BBDF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EDBA-2FD1-BD30-8242-AC00F719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F8CEE-1CB0-BDF1-9E12-9BED9626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BEB10-B328-315A-4135-F3189C36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6D64A-7B6C-6063-E837-47CBE47F3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EEDC5-EF0C-A277-74E4-6B22788D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FD57-2D1E-4AE0-9B04-CA24BF01A9F0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A42F8-8096-6687-1E33-C195A6B6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671EA-5FE3-F478-BEEE-401B0EEC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537B9-16DD-624D-1CBA-BFA795C5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39AEF-9C66-DCDC-2AEA-7136A856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30AAB-9E02-9817-9BB8-19FFEEE75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57FC4-3810-8A92-D345-CB2C25F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E965-9C68-4A46-A978-25CF822C615B}" type="datetime1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F8940-CAE5-2576-4CC2-81697335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5243E3-4803-27A4-E911-DCE7E12C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2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887E2-EA85-418C-51D6-186450E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87F08-5E72-0297-4679-25F7A9F6F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BFBC-FB3F-0DA1-7B07-BD8BB4803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3D0832-48DD-9C14-DACC-5373D875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C3FC2-F2A0-7903-5ECC-8042FBBF1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3128F0-60DF-8B43-3DC1-BFC5CA30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D207-45DD-42F4-875E-07B8A46D7EC8}" type="datetime1">
              <a:rPr lang="ru-RU" smtClean="0"/>
              <a:t>21.11.2022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F3806-1B13-CDEF-80F8-D512B948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7C1BE2-3ACF-94B2-06BB-E4946E9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4BFC8-6EA7-3CD7-5DAC-C4440BF9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2528C9-8B6F-3A0B-7363-D9E9C3EE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A09C-6643-4B58-A7CC-641898EA7747}" type="datetime1">
              <a:rPr lang="ru-RU" smtClean="0"/>
              <a:t>21.11.2022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35C45A-7BC0-CCA9-0919-052AE603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5A3EA0-717A-0179-0903-D44DD704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EB00D-DFAB-461D-0130-FA8CC7DB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A1DC-FC1C-478A-A24D-B0662473ABDE}" type="datetime1">
              <a:rPr lang="ru-RU" smtClean="0"/>
              <a:t>21.11.2022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8AA204-3B47-40DB-0A3E-FA05BFCD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A35F3-C2CA-B602-8F7D-0F757321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3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EB92D-5F50-67AE-AEE4-A66ED605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46C57-B06B-F8D4-DEAD-BB0C5BB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17297-DC2A-4D0E-6063-2C7416E4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E9144-0798-E9F0-8386-8CECD79E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DD25-B63E-47B3-89BD-A96EC9661866}" type="datetime1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75414D-826B-CED0-DC01-EE90E925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E8C11-F37F-28B6-F903-C371B12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3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17E43-7BF2-1FD3-33E1-DF2E225F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B628B-3824-96EC-1A63-7925DF9BA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A6E62-1F8E-2782-D061-433A87AE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9CDD6-5693-C4B1-0416-5E6B53F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6DD3-FFBE-4B16-9FFF-94DCD5E1B3CD}" type="datetime1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1D2C-F6C6-E222-9C40-0FC4778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EAAB-A3B4-5DCF-AE29-78512EA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7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6FBF-C81D-1F90-5040-EEAE5813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6A17D-9B78-DAD3-B919-EDC6F47F8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8FBFE-D300-B771-AA42-CE2E5DD8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2F5D-D763-497D-82A5-62508E9F554A}" type="datetime1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F83C2-A35B-DE1B-BF62-1BE0AEBB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D58C1-AFF7-FA77-41FE-3A08A49E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2F6C-5A78-48AC-B15F-1C52ABC4D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00A03-4113-4BC4-A713-E5692C047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68" y="1236065"/>
            <a:ext cx="4097471" cy="4097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77C4ED-008A-1231-EA28-82A35E313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1540" t="60107" r="5845" b="22243"/>
          <a:stretch/>
        </p:blipFill>
        <p:spPr>
          <a:xfrm>
            <a:off x="488636" y="6049778"/>
            <a:ext cx="1252024" cy="54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6626FE-9431-2C63-2DCB-7C7B9D594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854" r="8547" b="27627"/>
          <a:stretch/>
        </p:blipFill>
        <p:spPr>
          <a:xfrm>
            <a:off x="2019017" y="6035711"/>
            <a:ext cx="1983546" cy="603688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7C0E96-4BA9-AF77-7C83-8436904B023F}"/>
              </a:ext>
            </a:extLst>
          </p:cNvPr>
          <p:cNvCxnSpPr/>
          <p:nvPr/>
        </p:nvCxnSpPr>
        <p:spPr>
          <a:xfrm>
            <a:off x="488636" y="5871807"/>
            <a:ext cx="1156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E0137B-14C0-BBA4-8FF1-071D77B758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7961" r="9180" b="30500"/>
          <a:stretch/>
        </p:blipFill>
        <p:spPr>
          <a:xfrm>
            <a:off x="4335376" y="6114581"/>
            <a:ext cx="1582842" cy="5396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FBB050-A9FB-6C49-64FD-9E0C482EC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>
          <a:xfrm>
            <a:off x="6341345" y="6032723"/>
            <a:ext cx="2135112" cy="7441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3DB3C-B0D6-3442-2880-56DDC4B3A2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33231" r="18083" b="27590"/>
          <a:stretch/>
        </p:blipFill>
        <p:spPr>
          <a:xfrm>
            <a:off x="9033171" y="6070521"/>
            <a:ext cx="1386918" cy="627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48066B-99DD-3E0C-1843-D41F3F3C04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7"/>
          <a:stretch/>
        </p:blipFill>
        <p:spPr>
          <a:xfrm>
            <a:off x="10843216" y="5917584"/>
            <a:ext cx="874647" cy="839941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09A225-A5C2-3A95-8203-4A49E99D6B43}"/>
              </a:ext>
            </a:extLst>
          </p:cNvPr>
          <p:cNvSpPr txBox="1"/>
          <p:nvPr/>
        </p:nvSpPr>
        <p:spPr>
          <a:xfrm flipH="1">
            <a:off x="356255" y="1876052"/>
            <a:ext cx="5985089" cy="1090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108" marR="18146">
              <a:lnSpc>
                <a:spcPct val="111800"/>
              </a:lnSpc>
              <a:spcBef>
                <a:spcPts val="628"/>
              </a:spcBef>
            </a:pPr>
            <a:r>
              <a:rPr lang="ru-RU" sz="2800" b="1" spc="-44" dirty="0">
                <a:solidFill>
                  <a:srgbClr val="FF0000"/>
                </a:solidFill>
                <a:latin typeface="Lato Black"/>
                <a:cs typeface="Calibri Light" panose="020F0302020204030204" pitchFamily="34" charset="0"/>
              </a:rPr>
              <a:t>Приложение для интерактивного</a:t>
            </a:r>
          </a:p>
          <a:p>
            <a:pPr marL="39108" marR="18146">
              <a:lnSpc>
                <a:spcPct val="111800"/>
              </a:lnSpc>
              <a:spcBef>
                <a:spcPts val="628"/>
              </a:spcBef>
            </a:pPr>
            <a:r>
              <a:rPr lang="ru-RU" sz="2800" b="1" spc="-44" dirty="0">
                <a:solidFill>
                  <a:srgbClr val="FF0000"/>
                </a:solidFill>
                <a:latin typeface="Lato Black"/>
                <a:cs typeface="Calibri Light" panose="020F0302020204030204" pitchFamily="34" charset="0"/>
              </a:rPr>
              <a:t>обучения охране труда</a:t>
            </a:r>
            <a:endParaRPr lang="ru-RU" sz="2400" b="1" spc="-2" dirty="0">
              <a:solidFill>
                <a:srgbClr val="FF0000"/>
              </a:solidFill>
              <a:latin typeface="Lato"/>
              <a:cs typeface="La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94943-3262-D044-1EDD-771AB10EC835}"/>
              </a:ext>
            </a:extLst>
          </p:cNvPr>
          <p:cNvSpPr txBox="1"/>
          <p:nvPr/>
        </p:nvSpPr>
        <p:spPr>
          <a:xfrm flipH="1">
            <a:off x="393506" y="3457782"/>
            <a:ext cx="661689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Руководитель проекта</a:t>
            </a:r>
          </a:p>
          <a:p>
            <a:pPr>
              <a:spcBef>
                <a:spcPts val="600"/>
              </a:spcBef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Фамилия Имя</a:t>
            </a:r>
          </a:p>
          <a:p>
            <a:pPr>
              <a:spcBef>
                <a:spcPts val="600"/>
              </a:spcBef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студент группы СЖД.2-18-1</a:t>
            </a:r>
          </a:p>
          <a:p>
            <a:pPr>
              <a:spcBef>
                <a:spcPts val="600"/>
              </a:spcBef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73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3" y="963743"/>
            <a:ext cx="6740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Финальный слайд-визитка</a:t>
            </a:r>
          </a:p>
          <a:p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771BC8-D726-4D7F-A02B-2B4F5EDC471C}"/>
              </a:ext>
            </a:extLst>
          </p:cNvPr>
          <p:cNvSpPr/>
          <p:nvPr/>
        </p:nvSpPr>
        <p:spPr>
          <a:xfrm>
            <a:off x="928699" y="2311467"/>
            <a:ext cx="9516200" cy="340606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Логотип, фото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Название проекта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Описание в одно предложение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Имя, фамилия выступающего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Контакты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Указать кто ваш потенциальный Функциональный заказчик</a:t>
            </a:r>
          </a:p>
          <a:p>
            <a:pPr marL="0" lvl="2" indent="0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None/>
            </a:pP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 indent="0" algn="ctr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None/>
            </a:pP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Слайд «Спасибо за внимание» НЕ НУЖЕН!</a:t>
            </a:r>
            <a:endParaRPr lang="en-US" sz="2400" b="1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74CD73C0-C801-473E-A4EC-594BCF73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46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73C5-EC1E-AA4C-D17F-8276F7462C0F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Проблема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id="{02F12A56-07F4-E94A-BCF3-B2B0046C09BE}"/>
              </a:ext>
            </a:extLst>
          </p:cNvPr>
          <p:cNvSpPr txBox="1">
            <a:spLocks/>
          </p:cNvSpPr>
          <p:nvPr/>
        </p:nvSpPr>
        <p:spPr>
          <a:xfrm>
            <a:off x="489874" y="1740733"/>
            <a:ext cx="9491212" cy="2167321"/>
          </a:xfrm>
          <a:prstGeom prst="rect">
            <a:avLst/>
          </a:prstGeom>
          <a:ln>
            <a:noFill/>
          </a:ln>
        </p:spPr>
        <p:txBody>
          <a:bodyPr lIns="68580" tIns="34290" rIns="68580" bIns="3429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84B4"/>
              </a:buClr>
              <a:buSzPct val="100000"/>
            </a:pPr>
            <a:r>
              <a:rPr lang="ru-RU" sz="2200" spc="6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ПРЕДПРИЯТИЯ</a:t>
            </a:r>
          </a:p>
          <a:p>
            <a:pPr marL="457200" lvl="2" indent="-457200">
              <a:spcBef>
                <a:spcPts val="600"/>
              </a:spcBef>
              <a:buClr>
                <a:srgbClr val="0084B4"/>
              </a:buClr>
              <a:buSzPct val="100000"/>
              <a:buFont typeface="+mj-lt"/>
              <a:buAutoNum type="arabicPeriod"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Травматизм и нарушение ТБ</a:t>
            </a:r>
          </a:p>
          <a:p>
            <a:pPr marL="457200" lvl="2" indent="-457200">
              <a:spcBef>
                <a:spcPts val="600"/>
              </a:spcBef>
              <a:buClr>
                <a:srgbClr val="0084B4"/>
              </a:buClr>
              <a:buSzPct val="100000"/>
              <a:buFont typeface="+mj-lt"/>
              <a:buAutoNum type="arabicPeriod"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Причинение материального ущерба в связи с нарушением технологических процессов </a:t>
            </a:r>
          </a:p>
          <a:p>
            <a:pPr marL="457200" lvl="2" indent="-457200">
              <a:spcBef>
                <a:spcPts val="600"/>
              </a:spcBef>
              <a:buClr>
                <a:srgbClr val="0084B4"/>
              </a:buClr>
              <a:buSzPct val="100000"/>
              <a:buFont typeface="+mj-lt"/>
              <a:buAutoNum type="arabicPeriod"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Отрыв от производства на обучение и повышение квалификации </a:t>
            </a:r>
          </a:p>
          <a:p>
            <a:pPr marL="0" lvl="2">
              <a:spcBef>
                <a:spcPts val="600"/>
              </a:spcBef>
              <a:buClr>
                <a:srgbClr val="0084B4"/>
              </a:buClr>
              <a:buSzPct val="100000"/>
            </a:pPr>
            <a:endParaRPr lang="ru-RU" sz="2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600"/>
              </a:spcBef>
              <a:buClr>
                <a:srgbClr val="0084B4"/>
              </a:buClr>
              <a:buSzPct val="100000"/>
            </a:pPr>
            <a:endParaRPr lang="ru-RU" sz="2200" b="1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600"/>
              </a:spcBef>
              <a:buClr>
                <a:srgbClr val="0084B4"/>
              </a:buClr>
              <a:buSzPct val="100000"/>
            </a:pPr>
            <a:endParaRPr lang="ru-RU" sz="2200" b="1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 indent="0">
              <a:spcBef>
                <a:spcPts val="600"/>
              </a:spcBef>
              <a:buClr>
                <a:srgbClr val="0084B4"/>
              </a:buClr>
              <a:buSzPct val="100000"/>
              <a:buNone/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09B28D-9A07-4896-8A98-B5ED328D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2</a:t>
            </a:fld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91CB0157-9AC5-408D-925E-997DBE6A1AC1}"/>
              </a:ext>
            </a:extLst>
          </p:cNvPr>
          <p:cNvSpPr txBox="1">
            <a:spLocks/>
          </p:cNvSpPr>
          <p:nvPr/>
        </p:nvSpPr>
        <p:spPr>
          <a:xfrm>
            <a:off x="489874" y="4199749"/>
            <a:ext cx="9491212" cy="1662934"/>
          </a:xfrm>
          <a:prstGeom prst="rect">
            <a:avLst/>
          </a:prstGeom>
          <a:ln>
            <a:noFill/>
          </a:ln>
        </p:spPr>
        <p:txBody>
          <a:bodyPr lIns="68580" tIns="34290" rIns="68580" bIns="3429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84B4"/>
              </a:buClr>
              <a:buSzPct val="100000"/>
            </a:pPr>
            <a:r>
              <a:rPr lang="ru-RU" sz="2200" spc="6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ОБРАЗОВАТЕЛЬНЫЕ ОРГАНИЗАЦИИ ДПО</a:t>
            </a:r>
          </a:p>
          <a:p>
            <a:pPr marL="457200" lvl="2" indent="-457200">
              <a:spcBef>
                <a:spcPts val="600"/>
              </a:spcBef>
              <a:buClr>
                <a:srgbClr val="0084B4"/>
              </a:buClr>
              <a:buSzPct val="100000"/>
              <a:buFont typeface="+mj-lt"/>
              <a:buAutoNum type="arabicPeriod"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Затраты на преподавателей</a:t>
            </a:r>
          </a:p>
          <a:p>
            <a:pPr marL="457200" lvl="2" indent="-457200">
              <a:spcBef>
                <a:spcPts val="600"/>
              </a:spcBef>
              <a:buClr>
                <a:srgbClr val="0084B4"/>
              </a:buClr>
              <a:buSzPct val="100000"/>
              <a:buFont typeface="+mj-lt"/>
              <a:buAutoNum type="arabicPeriod"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Качество методического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301877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10308129" y="3697706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Решение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4FA3093-6C22-4402-B76D-336655378FBE}"/>
              </a:ext>
            </a:extLst>
          </p:cNvPr>
          <p:cNvSpPr txBox="1">
            <a:spLocks/>
          </p:cNvSpPr>
          <p:nvPr/>
        </p:nvSpPr>
        <p:spPr>
          <a:xfrm>
            <a:off x="8463692" y="4361119"/>
            <a:ext cx="8568240" cy="31722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lvl="2" indent="-385763">
              <a:spcBef>
                <a:spcPts val="600"/>
              </a:spcBef>
              <a:buClr>
                <a:srgbClr val="0084B4"/>
              </a:buClr>
              <a:buSzPct val="100000"/>
            </a:pPr>
            <a:r>
              <a:rPr lang="ru-RU" sz="2200" b="1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Используйте фото, схемы, рисунки;</a:t>
            </a:r>
          </a:p>
          <a:p>
            <a:pPr marL="385763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Что вы предлагаете? Уникальные преимущества и выгоды для клиента (цифры, если есть) </a:t>
            </a:r>
          </a:p>
          <a:p>
            <a:pPr marL="385763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Опишите как работает ваша технология/устройство;</a:t>
            </a:r>
          </a:p>
          <a:p>
            <a:pPr marL="39600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5A6660CA-AC7D-42B6-96A7-0E64C75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3</a:t>
            </a:fld>
            <a:endParaRPr lang="ru-RU" dirty="0"/>
          </a:p>
        </p:txBody>
      </p:sp>
      <p:pic>
        <p:nvPicPr>
          <p:cNvPr id="10" name="Тренажер РЖД">
            <a:hlinkClick r:id="" action="ppaction://media"/>
            <a:extLst>
              <a:ext uri="{FF2B5EF4-FFF2-40B4-BE49-F238E27FC236}">
                <a16:creationId xmlns:a16="http://schemas.microsoft.com/office/drawing/2014/main" id="{84A8EC7C-7CBB-4EDA-BE84-B38D87958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09" y="1449038"/>
            <a:ext cx="7956165" cy="44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Рынок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9A2CE3-83FB-40F2-87B8-8FCA673F90A1}"/>
              </a:ext>
            </a:extLst>
          </p:cNvPr>
          <p:cNvSpPr/>
          <p:nvPr/>
        </p:nvSpPr>
        <p:spPr>
          <a:xfrm>
            <a:off x="1274732" y="2507529"/>
            <a:ext cx="7947979" cy="22152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60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ваши потенциальные потребители</a:t>
            </a:r>
          </a:p>
          <a:p>
            <a:pPr marL="3960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Рынок, на котором вы работаете, его объем, рост и уровень конкуренции (бизнес статьи, статистика и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960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диаграммы, графики или другие способы визуализации</a:t>
            </a: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E72289DF-C40D-460C-8CE3-6496706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00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Конкурентный анализ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6164902-E50D-43C9-A3A2-D53EA385D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55751"/>
              </p:ext>
            </p:extLst>
          </p:nvPr>
        </p:nvGraphicFramePr>
        <p:xfrm>
          <a:off x="489874" y="1651195"/>
          <a:ext cx="11501775" cy="46768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5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2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6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Параметр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Создаваемый 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</a:rPr>
                        <a:t>продукт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Основные конкуренты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</a:rPr>
                        <a:t>Наименование 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</a:rPr>
                        <a:t>«Наименование»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/>
                        <a:t>«Конкурент</a:t>
                      </a:r>
                      <a:r>
                        <a:rPr lang="ru-RU" sz="1400" b="1" baseline="0" dirty="0"/>
                        <a:t> 1</a:t>
                      </a:r>
                      <a:r>
                        <a:rPr lang="ru-RU" sz="1400" b="1" dirty="0"/>
                        <a:t>»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«ТЕРМИКА»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/>
                        <a:t>«Конкурент</a:t>
                      </a:r>
                      <a:r>
                        <a:rPr lang="ru-RU" sz="1400" b="1" baseline="0" dirty="0"/>
                        <a:t> 2</a:t>
                      </a:r>
                      <a:r>
                        <a:rPr lang="ru-RU" sz="1400" b="1" dirty="0"/>
                        <a:t>»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НПЦ </a:t>
                      </a:r>
                      <a:r>
                        <a:rPr lang="ru-RU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Новатранс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/>
                        <a:t>«Конкурент</a:t>
                      </a:r>
                      <a:r>
                        <a:rPr lang="ru-RU" sz="1400" b="1" baseline="0" dirty="0"/>
                        <a:t> 3</a:t>
                      </a:r>
                      <a:r>
                        <a:rPr lang="ru-RU" sz="1400" b="1" dirty="0"/>
                        <a:t>»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АрПорт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1438" marR="91438" marT="45703" marB="457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</a:rPr>
                        <a:t>Содержание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Интерактивный учебник реализующий весь дидактический цикл обучения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документы и тесты по всем разделам ОТ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демонстрация подъема на опору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демонстрация применения СИЗ</a:t>
                      </a:r>
                    </a:p>
                  </a:txBody>
                  <a:tcPr marL="91438" marR="91438" marT="45703" marB="457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</a:rPr>
                        <a:t>Доступность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Приложение для ПК, мобильное приложение, приложение для мобильных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-систем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Приложение для ПК, мобильное приложение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Стационарная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система, датчики, персональный компьютер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Стационарная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система, датчики, персональный компьютер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</a:rPr>
                        <a:t>Стоимость (ср.)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 р. за раздел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400 000 руб. в среднем на ДПО. 50-70 000 один раздел. 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 руб.</a:t>
                      </a: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497 000 руб.</a:t>
                      </a:r>
                    </a:p>
                  </a:txBody>
                  <a:tcPr marL="91438" marR="91438" marT="45703" marB="4570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84B4"/>
                          </a:solidFill>
                        </a:rPr>
                        <a:t>Страна-производитель</a:t>
                      </a:r>
                      <a:endParaRPr lang="ru-RU" sz="1400" b="1" i="0" dirty="0">
                        <a:solidFill>
                          <a:srgbClr val="0084B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3" marB="4570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7C12DA05-4888-4DA1-BE40-9D4A5609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85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Бизнес-модель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63D9FE-5730-4017-A257-7ED84D3CD967}"/>
              </a:ext>
            </a:extLst>
          </p:cNvPr>
          <p:cNvSpPr txBox="1"/>
          <p:nvPr/>
        </p:nvSpPr>
        <p:spPr>
          <a:xfrm>
            <a:off x="2459565" y="3244334"/>
            <a:ext cx="609442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3100">
              <a:spcBef>
                <a:spcPts val="600"/>
              </a:spcBef>
              <a:spcAft>
                <a:spcPts val="600"/>
              </a:spcAft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тетрадь модуль «Бизнес модель»</a:t>
            </a: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F1DA6198-910C-4AD3-8A96-B1B51ABE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61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Стратегия развития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DB856E2-747C-4877-918C-885F4AF5CCD8}"/>
              </a:ext>
            </a:extLst>
          </p:cNvPr>
          <p:cNvSpPr txBox="1">
            <a:spLocks/>
          </p:cNvSpPr>
          <p:nvPr/>
        </p:nvSpPr>
        <p:spPr>
          <a:xfrm>
            <a:off x="2128497" y="2622551"/>
            <a:ext cx="8677920" cy="22520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b="1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Используйте фото, схемы, рисунки;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Кратко в 1-2 пунктах, что сделали к текущему моменту;</a:t>
            </a: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Какой план на ближайшие месяцы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?</a:t>
            </a: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96000" lvl="2" indent="-385763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</a:pPr>
            <a:r>
              <a:rPr lang="ru-RU" sz="2200" i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Отразить ваши долгосрочные цели.</a:t>
            </a:r>
          </a:p>
          <a:p>
            <a:pPr marL="10237" lvl="2" indent="0">
              <a:spcBef>
                <a:spcPts val="600"/>
              </a:spcBef>
              <a:spcAft>
                <a:spcPts val="600"/>
              </a:spcAft>
              <a:buClr>
                <a:srgbClr val="0084B4"/>
              </a:buClr>
              <a:buSzPct val="100000"/>
              <a:buNone/>
            </a:pPr>
            <a:endParaRPr lang="ru-RU" sz="2200" i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Номер слайда 6">
            <a:extLst>
              <a:ext uri="{FF2B5EF4-FFF2-40B4-BE49-F238E27FC236}">
                <a16:creationId xmlns:a16="http://schemas.microsoft.com/office/drawing/2014/main" id="{E83187F3-D5AF-45F1-82A2-8E36AA10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7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4F6A4C-525B-439A-9AB0-BB2FA390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" y="1928973"/>
            <a:ext cx="11170920" cy="20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Команда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7513162" y="2611226"/>
            <a:ext cx="3920686" cy="14797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члены вашей команды, фото, опыт и компетенции, указать зоны ответственности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26A6C2-8CF9-42AB-BD61-5F7C5B3C19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2" t="15740" r="50000" b="40924"/>
          <a:stretch/>
        </p:blipFill>
        <p:spPr>
          <a:xfrm>
            <a:off x="599082" y="2056288"/>
            <a:ext cx="5765196" cy="4069282"/>
          </a:xfrm>
          <a:prstGeom prst="rect">
            <a:avLst/>
          </a:prstGeom>
        </p:spPr>
      </p:pic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A239D705-F157-44A4-BEBD-F903AF88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22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3D37F94-E316-4B15-C863-A320AF8ECFC2}"/>
              </a:ext>
            </a:extLst>
          </p:cNvPr>
          <p:cNvCxnSpPr>
            <a:cxnSpLocks/>
          </p:cNvCxnSpPr>
          <p:nvPr/>
        </p:nvCxnSpPr>
        <p:spPr>
          <a:xfrm flipV="1">
            <a:off x="393509" y="910767"/>
            <a:ext cx="10226541" cy="1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20F01D-DF34-551C-5F4B-B2F79967B30D}"/>
              </a:ext>
            </a:extLst>
          </p:cNvPr>
          <p:cNvSpPr txBox="1"/>
          <p:nvPr/>
        </p:nvSpPr>
        <p:spPr>
          <a:xfrm>
            <a:off x="356256" y="202881"/>
            <a:ext cx="867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АКСЕЛЕРАЦИОННАЯ ПРОГРАММА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Красноярского института железнодорожного транспорта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2AC84-B902-F926-F5DF-D045E478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46" t="11764" r="26646" b="38265"/>
          <a:stretch/>
        </p:blipFill>
        <p:spPr>
          <a:xfrm>
            <a:off x="9775992" y="48338"/>
            <a:ext cx="2352455" cy="14007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68323-1866-6E4E-148C-DEC49B08B055}"/>
              </a:ext>
            </a:extLst>
          </p:cNvPr>
          <p:cNvCxnSpPr>
            <a:cxnSpLocks/>
          </p:cNvCxnSpPr>
          <p:nvPr/>
        </p:nvCxnSpPr>
        <p:spPr>
          <a:xfrm>
            <a:off x="523346" y="1552867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DE7DCC2-14A1-F835-433A-5CEE7E1E9E20}"/>
              </a:ext>
            </a:extLst>
          </p:cNvPr>
          <p:cNvCxnSpPr>
            <a:cxnSpLocks/>
          </p:cNvCxnSpPr>
          <p:nvPr/>
        </p:nvCxnSpPr>
        <p:spPr>
          <a:xfrm>
            <a:off x="523346" y="1549650"/>
            <a:ext cx="29116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48C2A-C06E-412E-8756-CA887A186BCA}"/>
              </a:ext>
            </a:extLst>
          </p:cNvPr>
          <p:cNvSpPr txBox="1"/>
          <p:nvPr/>
        </p:nvSpPr>
        <p:spPr>
          <a:xfrm flipH="1">
            <a:off x="489874" y="963743"/>
            <a:ext cx="56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Задел проекта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2460394" y="2422689"/>
            <a:ext cx="6196709" cy="2969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(Необязательный слайд)</a:t>
            </a:r>
          </a:p>
          <a:p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Все, что выполнено на данный момент проекта с подтверждениями (если есть)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Договоренности с партнерами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Графические наработки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прототипа и </a:t>
            </a:r>
            <a:r>
              <a:rPr lang="ru-RU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757362DA-A2FC-45E1-BE93-CB564077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450" y="6328070"/>
            <a:ext cx="2743200" cy="365125"/>
          </a:xfrm>
        </p:spPr>
        <p:txBody>
          <a:bodyPr/>
          <a:lstStyle/>
          <a:p>
            <a:fld id="{35C42F6C-5A78-48AC-B15F-1C52ABC4DCFD}" type="slidenum">
              <a:rPr lang="ru-RU" sz="1800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560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425</Words>
  <Application>Microsoft Office PowerPoint</Application>
  <PresentationFormat>Широкоэкранный</PresentationFormat>
  <Paragraphs>105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Lato Black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Бойков Евгений Викторович</cp:lastModifiedBy>
  <cp:revision>96</cp:revision>
  <cp:lastPrinted>2022-10-12T07:24:32Z</cp:lastPrinted>
  <dcterms:created xsi:type="dcterms:W3CDTF">2022-09-30T12:54:28Z</dcterms:created>
  <dcterms:modified xsi:type="dcterms:W3CDTF">2022-11-21T08:19:48Z</dcterms:modified>
</cp:coreProperties>
</file>