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2" y="-8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8C6339-FA90-4C39-B05C-3FB020690E01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35CFD5-78C5-450D-9CBC-382ACD5C0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649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6F9E-91D6-4C99-BF0D-4685A988231E}" type="datetime1">
              <a:rPr lang="ru-RU" smtClean="0"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81A75-B549-40E0-A3D5-F4C22C231057}" type="datetime1">
              <a:rPr lang="ru-RU" smtClean="0"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E8E9-1F1C-43CA-A353-10CAD7116950}" type="datetime1">
              <a:rPr lang="ru-RU" smtClean="0"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41EA-18DC-4C03-A556-C9F30FC95C26}" type="datetime1">
              <a:rPr lang="ru-RU" smtClean="0"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66E1-B8EF-417D-A3E6-96F1076DC458}" type="datetime1">
              <a:rPr lang="ru-RU" smtClean="0"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B734-C9F2-4806-B0E6-76980A3BA1F2}" type="datetime1">
              <a:rPr lang="ru-RU" smtClean="0"/>
              <a:t>27.03.2024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638B-E479-4DDC-8B38-4C49812BD167}" type="datetime1">
              <a:rPr lang="ru-RU" smtClean="0"/>
              <a:t>27.03.2024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89A3E-D025-4361-B32C-77F4BDFAB69D}" type="datetime1">
              <a:rPr lang="ru-RU" smtClean="0"/>
              <a:t>27.03.2024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C1253-8845-4EE4-9D67-D94D90A2CE2C}" type="datetime1">
              <a:rPr lang="ru-RU" smtClean="0"/>
              <a:t>27.03.2024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F7D0-4C7F-4289-9FFF-4D4C2B154A05}" type="datetime1">
              <a:rPr lang="ru-RU" smtClean="0"/>
              <a:t>27.03.2024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07A9-EA5D-47E9-A19F-631AE2793106}" type="datetime1">
              <a:rPr lang="ru-RU" smtClean="0"/>
              <a:t>27.03.2024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50550-9409-4A51-912D-B5F5365DADA7}" type="datetime1">
              <a:rPr lang="ru-RU" smtClean="0"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ru-RU" b="1" dirty="0">
                <a:latin typeface="Times New Roman"/>
                <a:ea typeface="Calibri"/>
                <a:cs typeface="Times New Roman"/>
              </a:rPr>
              <a:t>ПОДБОР И ОТБОР 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ПЕРСОНАЛА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2.1 Привлечение персонала</a:t>
            </a:r>
            <a:endParaRPr lang="ru-RU" dirty="0"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2.2 Подбор персонала</a:t>
            </a:r>
            <a:endParaRPr lang="ru-RU" dirty="0"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2.3 Отбор персонала</a:t>
            </a:r>
            <a:endParaRPr lang="ru-RU" dirty="0"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2.4 Методы отбора персонала</a:t>
            </a: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620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/>
                <a:ea typeface="Calibri"/>
                <a:cs typeface="Times New Roman"/>
              </a:rPr>
              <a:t>Основная цель отбора - набрать работников с высокой культурой работы, выявить возможности и взгляды заявителя с целью определения его соответствия условиям и особенностям работы.</a:t>
            </a: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675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>
                <a:latin typeface="Times New Roman"/>
                <a:ea typeface="Calibri"/>
                <a:cs typeface="Times New Roman"/>
              </a:rPr>
              <a:t>2.4 Методы отбора </a:t>
            </a:r>
            <a:r>
              <a:rPr lang="ru-RU" b="1" i="1" dirty="0" smtClean="0">
                <a:latin typeface="Times New Roman"/>
                <a:ea typeface="Calibri"/>
                <a:cs typeface="Times New Roman"/>
              </a:rPr>
              <a:t>персонала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54013">
              <a:buNone/>
            </a:pPr>
            <a:r>
              <a:rPr lang="ru-RU" sz="3600" i="1" dirty="0">
                <a:latin typeface="Times New Roman"/>
                <a:ea typeface="Calibri"/>
              </a:rPr>
              <a:t>Активные</a:t>
            </a:r>
            <a:r>
              <a:rPr lang="ru-RU" sz="3600" dirty="0">
                <a:latin typeface="Times New Roman"/>
                <a:ea typeface="Calibri"/>
              </a:rPr>
              <a:t> - методы, в которых непосредственное участие принимают две стороны: кандидат на должность и </a:t>
            </a:r>
            <a:r>
              <a:rPr lang="ru-RU" sz="3600" dirty="0" smtClean="0">
                <a:latin typeface="Times New Roman"/>
                <a:ea typeface="Calibri"/>
              </a:rPr>
              <a:t>работодатель.</a:t>
            </a:r>
          </a:p>
          <a:p>
            <a:pPr marL="0" indent="354013">
              <a:buNone/>
            </a:pPr>
            <a:r>
              <a:rPr lang="ru-RU" sz="3600" i="1" dirty="0" smtClean="0">
                <a:latin typeface="Times New Roman"/>
                <a:ea typeface="Calibri"/>
              </a:rPr>
              <a:t>Пассивные</a:t>
            </a:r>
            <a:r>
              <a:rPr lang="ru-RU" sz="3600" dirty="0" smtClean="0">
                <a:latin typeface="Times New Roman"/>
                <a:ea typeface="Calibri"/>
              </a:rPr>
              <a:t> </a:t>
            </a:r>
            <a:r>
              <a:rPr lang="ru-RU" sz="3600" dirty="0">
                <a:latin typeface="Times New Roman"/>
                <a:ea typeface="Calibri"/>
              </a:rPr>
              <a:t>- происходит только со стороны работодателя.</a:t>
            </a:r>
            <a:endParaRPr lang="ru-RU" sz="36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10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/>
                <a:ea typeface="Calibri"/>
                <a:cs typeface="Times New Roman"/>
              </a:rPr>
              <a:t>Классические методы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i="1" dirty="0" smtClean="0">
                <a:latin typeface="Times New Roman"/>
                <a:ea typeface="Calibri"/>
                <a:cs typeface="Times New Roman"/>
              </a:rPr>
              <a:t>собеседование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- специально организованный диалог, разговор работодателя и соискателя на должность при приеме на работу; </a:t>
            </a:r>
            <a:endParaRPr lang="ru-RU" dirty="0" smtClean="0">
              <a:latin typeface="Times New Roman"/>
              <a:ea typeface="Calibri"/>
              <a:cs typeface="Times New Roman"/>
            </a:endParaRPr>
          </a:p>
          <a:p>
            <a:r>
              <a:rPr lang="ru-RU" i="1" dirty="0" smtClean="0">
                <a:latin typeface="Times New Roman"/>
                <a:ea typeface="Calibri"/>
                <a:cs typeface="Times New Roman"/>
              </a:rPr>
              <a:t>анкетирование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– письменный опрос, который заполняется кандидатом на должность с целью получения более детальной информации; </a:t>
            </a:r>
            <a:endParaRPr lang="ru-RU" dirty="0" smtClean="0">
              <a:latin typeface="Times New Roman"/>
              <a:ea typeface="Calibri"/>
              <a:cs typeface="Times New Roman"/>
            </a:endParaRPr>
          </a:p>
          <a:p>
            <a:r>
              <a:rPr lang="ru-RU" i="1" dirty="0" smtClean="0">
                <a:latin typeface="Times New Roman"/>
                <a:ea typeface="Calibri"/>
                <a:cs typeface="Times New Roman"/>
              </a:rPr>
              <a:t>тестирование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– метод, при котором выявляются психологические, профессиональные, интеллектуальные и прочие особенности кандидата на должность. Данный метод дает понять как психологическое состояния человека, так и его знания.</a:t>
            </a: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935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/>
                <a:ea typeface="Calibri"/>
                <a:cs typeface="Times New Roman"/>
              </a:rPr>
              <a:t>Нетрадиционные методы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i="1" dirty="0" smtClean="0">
                <a:latin typeface="Times New Roman"/>
                <a:ea typeface="Calibri"/>
                <a:cs typeface="Times New Roman"/>
              </a:rPr>
              <a:t>стрессовое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интервью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- искусственно созданная работодателем стрессовая ситуация, ставящая в неудобное положение соискателя с целью анализа его действий в нестандартной обстановке; </a:t>
            </a:r>
            <a:endParaRPr lang="ru-RU" dirty="0" smtClean="0">
              <a:latin typeface="Times New Roman"/>
              <a:ea typeface="Calibri"/>
              <a:cs typeface="Times New Roman"/>
            </a:endParaRPr>
          </a:p>
          <a:p>
            <a:r>
              <a:rPr lang="ru-RU" i="1" dirty="0" smtClean="0">
                <a:latin typeface="Times New Roman"/>
                <a:ea typeface="Calibri"/>
                <a:cs typeface="Times New Roman"/>
              </a:rPr>
              <a:t>графология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- определение личностных черт характера по анализу почерка соискателя; </a:t>
            </a:r>
            <a:endParaRPr lang="ru-RU" dirty="0" smtClean="0">
              <a:latin typeface="Times New Roman"/>
              <a:ea typeface="Calibri"/>
              <a:cs typeface="Times New Roman"/>
            </a:endParaRPr>
          </a:p>
          <a:p>
            <a:r>
              <a:rPr lang="en-US" i="1" dirty="0" smtClean="0">
                <a:latin typeface="Times New Roman"/>
                <a:ea typeface="Calibri"/>
                <a:cs typeface="Times New Roman"/>
              </a:rPr>
              <a:t>b</a:t>
            </a:r>
            <a:r>
              <a:rPr lang="ru-RU" i="1" dirty="0" err="1">
                <a:latin typeface="Times New Roman"/>
                <a:ea typeface="Calibri"/>
                <a:cs typeface="Times New Roman"/>
              </a:rPr>
              <a:t>rainteaser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-интервью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- проведение интервью, предполагающего от соискателя решения нестандартных задач, требующих оригинальности и нестандартного мышления; </a:t>
            </a:r>
            <a:endParaRPr lang="ru-RU" dirty="0" smtClean="0">
              <a:latin typeface="Times New Roman"/>
              <a:ea typeface="Calibri"/>
              <a:cs typeface="Times New Roman"/>
            </a:endParaRPr>
          </a:p>
          <a:p>
            <a:r>
              <a:rPr lang="ru-RU" i="1" dirty="0" smtClean="0">
                <a:latin typeface="Times New Roman"/>
                <a:ea typeface="Calibri"/>
                <a:cs typeface="Times New Roman"/>
              </a:rPr>
              <a:t>физиогномика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- определение личностных черт характера соискателя по чертам лица.</a:t>
            </a: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045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Этапы отбора персонала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0"/>
              </a:spcBef>
              <a:buFont typeface="Symbol"/>
              <a:buChar char=""/>
              <a:tabLst>
                <a:tab pos="540385" algn="l"/>
              </a:tabLst>
            </a:pPr>
            <a:r>
              <a:rPr lang="ru-RU" sz="4000" dirty="0" smtClean="0">
                <a:latin typeface="Times New Roman"/>
                <a:ea typeface="Calibri"/>
              </a:rPr>
              <a:t>постановка </a:t>
            </a:r>
            <a:r>
              <a:rPr lang="ru-RU" sz="4000" dirty="0">
                <a:latin typeface="Times New Roman"/>
                <a:ea typeface="Calibri"/>
              </a:rPr>
              <a:t>целей;</a:t>
            </a:r>
            <a:endParaRPr lang="ru-RU" sz="4000" dirty="0"/>
          </a:p>
          <a:p>
            <a:pPr lvl="0">
              <a:spcBef>
                <a:spcPts val="0"/>
              </a:spcBef>
              <a:buFont typeface="Symbol"/>
              <a:buChar char=""/>
              <a:tabLst>
                <a:tab pos="540385" algn="l"/>
              </a:tabLst>
            </a:pPr>
            <a:r>
              <a:rPr lang="ru-RU" sz="4000" dirty="0">
                <a:latin typeface="Times New Roman"/>
                <a:ea typeface="Calibri"/>
              </a:rPr>
              <a:t>разработка анкет и проведение анкетирования;</a:t>
            </a:r>
            <a:endParaRPr lang="ru-RU" sz="4000" dirty="0"/>
          </a:p>
          <a:p>
            <a:pPr lvl="0">
              <a:spcBef>
                <a:spcPts val="0"/>
              </a:spcBef>
              <a:buFont typeface="Symbol"/>
              <a:buChar char=""/>
              <a:tabLst>
                <a:tab pos="540385" algn="l"/>
              </a:tabLst>
            </a:pPr>
            <a:r>
              <a:rPr lang="ru-RU" sz="4000" dirty="0">
                <a:latin typeface="Times New Roman"/>
                <a:ea typeface="Calibri"/>
              </a:rPr>
              <a:t>разработка портрета компетенций на каждую необходимую должность.</a:t>
            </a:r>
            <a:endParaRPr lang="ru-RU" sz="4000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212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/>
                <a:ea typeface="Calibri"/>
                <a:cs typeface="Times New Roman"/>
              </a:rPr>
              <a:t>Принципы отбора персонала из отобранных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кандидатов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/>
                <a:ea typeface="Calibri"/>
                <a:cs typeface="Times New Roman"/>
              </a:rPr>
              <a:t>сделать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ставку на сильные стороны работника; </a:t>
            </a:r>
            <a:endParaRPr lang="ru-RU" dirty="0" smtClean="0">
              <a:latin typeface="Times New Roman"/>
              <a:ea typeface="Calibri"/>
              <a:cs typeface="Times New Roman"/>
            </a:endParaRPr>
          </a:p>
          <a:p>
            <a:r>
              <a:rPr lang="ru-RU" dirty="0" smtClean="0">
                <a:latin typeface="Times New Roman"/>
                <a:ea typeface="Calibri"/>
                <a:cs typeface="Times New Roman"/>
              </a:rPr>
              <a:t>необходимо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пересмотреть критерий отбора кандидатов; </a:t>
            </a:r>
            <a:endParaRPr lang="ru-RU" dirty="0" smtClean="0">
              <a:latin typeface="Times New Roman"/>
              <a:ea typeface="Calibri"/>
              <a:cs typeface="Times New Roman"/>
            </a:endParaRPr>
          </a:p>
          <a:p>
            <a:r>
              <a:rPr lang="ru-RU" dirty="0" smtClean="0">
                <a:latin typeface="Times New Roman"/>
                <a:ea typeface="Calibri"/>
                <a:cs typeface="Times New Roman"/>
              </a:rPr>
              <a:t>ориентация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на персонал с более высокой квалификацией, но не выше той, что требуется на рабочем месте.</a:t>
            </a: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21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/>
                <a:ea typeface="Calibri"/>
                <a:cs typeface="Times New Roman"/>
              </a:rPr>
              <a:t>Кадровый резерв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– </a:t>
            </a:r>
            <a:r>
              <a:rPr lang="ru-RU" sz="4500" dirty="0">
                <a:latin typeface="Times New Roman"/>
                <a:ea typeface="Calibri"/>
                <a:cs typeface="Times New Roman"/>
              </a:rPr>
              <a:t>группа, состоящая из специалистов разных профессий, которые имеют нужную квалификацию, образование, навыки, прошли отбор в организацию, соответствуют всем требованиям и могут приступить к работе по необходимости.</a:t>
            </a:r>
            <a:endParaRPr lang="ru-RU" sz="4500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320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Кадровый резерв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Принципы </a:t>
            </a:r>
            <a:r>
              <a:rPr lang="ru-RU" sz="2800" b="1" dirty="0">
                <a:solidFill>
                  <a:prstClr val="black"/>
                </a:solidFill>
                <a:latin typeface="Times New Roman"/>
                <a:ea typeface="Calibri"/>
              </a:rPr>
              <a:t>формирования </a:t>
            </a:r>
            <a:r>
              <a:rPr lang="ru-RU" sz="28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кадрового резерва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:</a:t>
            </a:r>
            <a:endParaRPr lang="ru-RU" sz="28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Symbol"/>
              <a:buChar char=""/>
              <a:tabLst>
                <a:tab pos="540385" algn="l"/>
              </a:tabLst>
            </a:pPr>
            <a:r>
              <a:rPr lang="ru-RU" sz="2800" dirty="0">
                <a:solidFill>
                  <a:prstClr val="black"/>
                </a:solidFill>
                <a:latin typeface="Times New Roman"/>
                <a:ea typeface="Calibri"/>
              </a:rPr>
              <a:t>потребность в персонале должна быть реальной;</a:t>
            </a:r>
            <a:endParaRPr lang="ru-RU" sz="2800" dirty="0">
              <a:solidFill>
                <a:prstClr val="black"/>
              </a:solidFill>
            </a:endParaRPr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Symbol"/>
              <a:buChar char=""/>
              <a:tabLst>
                <a:tab pos="540385" algn="l"/>
              </a:tabLst>
            </a:pPr>
            <a:r>
              <a:rPr lang="ru-RU" sz="2800" dirty="0">
                <a:solidFill>
                  <a:prstClr val="black"/>
                </a:solidFill>
                <a:latin typeface="Times New Roman"/>
                <a:ea typeface="Calibri"/>
              </a:rPr>
              <a:t>квалификация, образование кандидата, должны соответствовать требованиям к должности.</a:t>
            </a:r>
            <a:endParaRPr lang="ru-RU" sz="2800" dirty="0">
              <a:solidFill>
                <a:prstClr val="black"/>
              </a:solidFill>
            </a:endParaRP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630555" algn="l"/>
              </a:tabLst>
            </a:pPr>
            <a:r>
              <a:rPr lang="ru-RU" sz="2800" b="1" dirty="0">
                <a:solidFill>
                  <a:prstClr val="black"/>
                </a:solidFill>
                <a:latin typeface="Times New Roman"/>
                <a:ea typeface="Calibri"/>
              </a:rPr>
              <a:t>Этапы формирования кадрового резерва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Calibri"/>
              </a:rPr>
              <a:t>:</a:t>
            </a:r>
            <a:endParaRPr lang="ru-RU" sz="2800" dirty="0">
              <a:solidFill>
                <a:prstClr val="black"/>
              </a:solidFill>
            </a:endParaRPr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Symbol"/>
              <a:buChar char=""/>
              <a:tabLst>
                <a:tab pos="540385" algn="l"/>
              </a:tabLst>
            </a:pPr>
            <a:r>
              <a:rPr lang="ru-RU" sz="2800" dirty="0">
                <a:solidFill>
                  <a:prstClr val="black"/>
                </a:solidFill>
                <a:latin typeface="Times New Roman"/>
                <a:ea typeface="Calibri"/>
              </a:rPr>
              <a:t>проанализировать потребность в резерве;</a:t>
            </a:r>
            <a:endParaRPr lang="ru-RU" sz="2800" dirty="0">
              <a:solidFill>
                <a:prstClr val="black"/>
              </a:solidFill>
            </a:endParaRPr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Symbol"/>
              <a:buChar char=""/>
              <a:tabLst>
                <a:tab pos="540385" algn="l"/>
              </a:tabLst>
            </a:pPr>
            <a:r>
              <a:rPr lang="ru-RU" sz="2800" dirty="0">
                <a:solidFill>
                  <a:prstClr val="black"/>
                </a:solidFill>
                <a:latin typeface="Times New Roman"/>
                <a:ea typeface="Calibri"/>
              </a:rPr>
              <a:t>сформировать список резерва; </a:t>
            </a:r>
            <a:endParaRPr lang="ru-RU" sz="2800" dirty="0">
              <a:solidFill>
                <a:prstClr val="black"/>
              </a:solidFill>
            </a:endParaRPr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Symbol"/>
              <a:buChar char=""/>
              <a:tabLst>
                <a:tab pos="540385" algn="l"/>
              </a:tabLst>
            </a:pPr>
            <a:r>
              <a:rPr lang="ru-RU" sz="2800" dirty="0">
                <a:solidFill>
                  <a:prstClr val="black"/>
                </a:solidFill>
                <a:latin typeface="Times New Roman"/>
                <a:ea typeface="Calibri"/>
              </a:rPr>
              <a:t>подготовка кадрового резерва – обеспечение полной готовности резерва приступить к работе.</a:t>
            </a:r>
            <a:endParaRPr lang="ru-RU" sz="28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7237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354013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800" dirty="0">
                <a:latin typeface="Times New Roman"/>
                <a:ea typeface="Calibri"/>
                <a:cs typeface="Times New Roman"/>
              </a:rPr>
              <a:t>Для </a:t>
            </a:r>
            <a:r>
              <a:rPr lang="ru-RU" sz="3800" dirty="0" smtClean="0">
                <a:latin typeface="Times New Roman"/>
                <a:ea typeface="Calibri"/>
                <a:cs typeface="Times New Roman"/>
              </a:rPr>
              <a:t>того, </a:t>
            </a:r>
            <a:r>
              <a:rPr lang="ru-RU" sz="3800" dirty="0">
                <a:latin typeface="Times New Roman"/>
                <a:ea typeface="Calibri"/>
                <a:cs typeface="Times New Roman"/>
              </a:rPr>
              <a:t>чтобы осуществить оценку эффективности подбора персонала можно воспользоваться анализом текучести кадров со стажем работы от 1-3 лет. </a:t>
            </a:r>
            <a:endParaRPr lang="ru-RU" sz="3800" dirty="0" smtClean="0">
              <a:latin typeface="Times New Roman"/>
              <a:ea typeface="Calibri"/>
              <a:cs typeface="Times New Roman"/>
            </a:endParaRPr>
          </a:p>
          <a:p>
            <a:pPr marL="0" indent="354013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800" dirty="0" smtClean="0">
                <a:latin typeface="Times New Roman"/>
                <a:ea typeface="Calibri"/>
                <a:cs typeface="Times New Roman"/>
              </a:rPr>
              <a:t>Для </a:t>
            </a:r>
            <a:r>
              <a:rPr lang="ru-RU" sz="3800" dirty="0">
                <a:latin typeface="Times New Roman"/>
                <a:ea typeface="Calibri"/>
                <a:cs typeface="Times New Roman"/>
              </a:rPr>
              <a:t>того, чтобы выявить причины ухода и </a:t>
            </a:r>
            <a:r>
              <a:rPr lang="ru-RU" sz="3800" dirty="0" smtClean="0">
                <a:latin typeface="Times New Roman"/>
                <a:ea typeface="Calibri"/>
                <a:cs typeface="Times New Roman"/>
              </a:rPr>
              <a:t>недовольства </a:t>
            </a:r>
            <a:r>
              <a:rPr lang="ru-RU" sz="3800" dirty="0">
                <a:latin typeface="Times New Roman"/>
                <a:ea typeface="Calibri"/>
                <a:cs typeface="Times New Roman"/>
              </a:rPr>
              <a:t>сотрудников работой, можно провести выходное интервью и анкету удовлетворенности трудом.</a:t>
            </a:r>
            <a:endParaRPr lang="ru-RU" sz="3800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285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/>
                <a:ea typeface="Times New Roman"/>
              </a:rPr>
              <a:t>Количественная потребность в персонале может рассчитываться </a:t>
            </a:r>
            <a:r>
              <a:rPr lang="ru-RU" dirty="0" smtClean="0">
                <a:latin typeface="Times New Roman"/>
                <a:ea typeface="Times New Roman"/>
              </a:rPr>
              <a:t>методами, </a:t>
            </a:r>
            <a:r>
              <a:rPr lang="ru-RU" dirty="0">
                <a:latin typeface="Times New Roman"/>
                <a:ea typeface="Times New Roman"/>
              </a:rPr>
              <a:t>основанных на данных о времени трудового процесса: </a:t>
            </a:r>
            <a:endParaRPr lang="ru-RU" sz="2800" dirty="0">
              <a:latin typeface="Times New Roman"/>
              <a:ea typeface="Times New Roman"/>
            </a:endParaRPr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Symbol"/>
              <a:buChar char=""/>
            </a:pPr>
            <a:r>
              <a:rPr lang="ru-RU" dirty="0">
                <a:latin typeface="Times New Roman"/>
                <a:ea typeface="Calibri"/>
                <a:cs typeface="Times New Roman"/>
              </a:rPr>
              <a:t>метод расчёта по нормам обслуживания; </a:t>
            </a:r>
            <a:endParaRPr lang="ru-RU" sz="2400" dirty="0">
              <a:ea typeface="Calibri"/>
              <a:cs typeface="Times New Roman"/>
            </a:endParaRPr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Symbol"/>
              <a:buChar char=""/>
            </a:pPr>
            <a:r>
              <a:rPr lang="ru-RU" dirty="0">
                <a:latin typeface="Times New Roman"/>
                <a:ea typeface="Calibri"/>
                <a:cs typeface="Times New Roman"/>
              </a:rPr>
              <a:t>стохастический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метод (</a:t>
            </a:r>
            <a:r>
              <a:rPr lang="ru-RU" dirty="0">
                <a:latin typeface="Times New Roman"/>
                <a:ea typeface="Times New Roman"/>
              </a:rPr>
              <a:t>изучение статистических неявных </a:t>
            </a:r>
            <a:r>
              <a:rPr lang="ru-RU" dirty="0" smtClean="0">
                <a:latin typeface="Times New Roman"/>
                <a:ea typeface="Times New Roman"/>
              </a:rPr>
              <a:t>связей, позволяющий </a:t>
            </a:r>
            <a:r>
              <a:rPr lang="ru-RU" dirty="0">
                <a:latin typeface="Times New Roman"/>
                <a:ea typeface="Times New Roman"/>
              </a:rPr>
              <a:t>охарактеризовать совокупность наблюдений одного и того же явления, но в различных условиях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);</a:t>
            </a:r>
            <a:endParaRPr lang="ru-RU" sz="2400" dirty="0">
              <a:ea typeface="Calibri"/>
              <a:cs typeface="Times New Roman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dirty="0">
                <a:latin typeface="Times New Roman"/>
                <a:ea typeface="Times New Roman"/>
              </a:rPr>
              <a:t>метод экспертных оценок.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506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>
                <a:latin typeface="Times New Roman"/>
                <a:ea typeface="Calibri"/>
                <a:cs typeface="Times New Roman"/>
              </a:rPr>
              <a:t>2.1 Привлечение </a:t>
            </a:r>
            <a:r>
              <a:rPr lang="ru-RU" b="1" i="1" dirty="0" smtClean="0">
                <a:latin typeface="Times New Roman"/>
                <a:ea typeface="Calibri"/>
                <a:cs typeface="Times New Roman"/>
              </a:rPr>
              <a:t>персонала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54013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 smtClean="0">
                <a:latin typeface="Times New Roman"/>
                <a:ea typeface="Calibri"/>
                <a:cs typeface="Times New Roman"/>
              </a:rPr>
              <a:t>Привлечение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персонала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– мероприятия по поиску персонала с целью удовлетворения в перспективе потребности организации в кадрах за счет внутренних и внешних источников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.</a:t>
            </a:r>
          </a:p>
          <a:p>
            <a:pPr marL="0" indent="354013" algn="just">
              <a:spcBef>
                <a:spcPts val="0"/>
              </a:spcBef>
              <a:buNone/>
            </a:pPr>
            <a:r>
              <a:rPr lang="ru-RU" dirty="0">
                <a:latin typeface="Times New Roman"/>
                <a:ea typeface="Calibri"/>
                <a:cs typeface="Times New Roman"/>
              </a:rPr>
              <a:t>Привлечение персонала позволяет осуществить далее отбор и подбор сотрудников.</a:t>
            </a:r>
            <a:endParaRPr lang="ru-RU" dirty="0">
              <a:ea typeface="Calibri"/>
              <a:cs typeface="Times New Roman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8438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</a:rPr>
              <a:t>К количественным методам </a:t>
            </a:r>
            <a:r>
              <a:rPr lang="ru-RU" dirty="0" smtClean="0">
                <a:latin typeface="Times New Roman"/>
                <a:ea typeface="Times New Roman"/>
              </a:rPr>
              <a:t>расчета потребности в персонала относят </a:t>
            </a:r>
            <a:r>
              <a:rPr lang="ru-RU" dirty="0">
                <a:latin typeface="Times New Roman"/>
                <a:ea typeface="Times New Roman"/>
              </a:rPr>
              <a:t>метод расчета по рабочим местам и нормативам </a:t>
            </a:r>
            <a:r>
              <a:rPr lang="ru-RU" dirty="0" smtClean="0">
                <a:latin typeface="Times New Roman"/>
                <a:ea typeface="Times New Roman"/>
              </a:rPr>
              <a:t>численности. Их применяют </a:t>
            </a:r>
            <a:r>
              <a:rPr lang="ru-RU" dirty="0">
                <a:latin typeface="Times New Roman"/>
                <a:ea typeface="Times New Roman"/>
              </a:rPr>
              <a:t>в случае использования метода расчета по нормам </a:t>
            </a:r>
            <a:r>
              <a:rPr lang="ru-RU" dirty="0" smtClean="0">
                <a:latin typeface="Times New Roman"/>
                <a:ea typeface="Times New Roman"/>
              </a:rPr>
              <a:t>обслуживания.</a:t>
            </a:r>
            <a:endParaRPr lang="ru-RU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1543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/>
              <a:t>Задание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dirty="0" smtClean="0"/>
              <a:t>Опишите алгоритм управления подбором </a:t>
            </a:r>
            <a:r>
              <a:rPr lang="ru-RU" sz="5400" dirty="0" smtClean="0"/>
              <a:t> </a:t>
            </a:r>
            <a:r>
              <a:rPr lang="ru-RU" sz="5400" dirty="0" smtClean="0"/>
              <a:t>персонала.</a:t>
            </a:r>
            <a:endParaRPr lang="ru-RU" sz="5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852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Этапы привлечения персонала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>
              <a:lnSpc>
                <a:spcPct val="120000"/>
              </a:lnSpc>
              <a:spcBef>
                <a:spcPts val="0"/>
              </a:spcBef>
              <a:buFont typeface="Symbol"/>
              <a:buChar char=""/>
              <a:tabLst>
                <a:tab pos="540385" algn="l"/>
              </a:tabLst>
            </a:pPr>
            <a:r>
              <a:rPr lang="ru-RU" dirty="0" smtClean="0">
                <a:latin typeface="Times New Roman"/>
                <a:ea typeface="Calibri"/>
              </a:rPr>
              <a:t>определение </a:t>
            </a:r>
            <a:r>
              <a:rPr lang="ru-RU" dirty="0">
                <a:latin typeface="Times New Roman"/>
                <a:ea typeface="Calibri"/>
              </a:rPr>
              <a:t>текущей потребности в персонале;</a:t>
            </a:r>
            <a:endParaRPr lang="ru-RU" dirty="0"/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Symbol"/>
              <a:buChar char=""/>
              <a:tabLst>
                <a:tab pos="540385" algn="l"/>
              </a:tabLst>
            </a:pPr>
            <a:r>
              <a:rPr lang="ru-RU" dirty="0">
                <a:latin typeface="Times New Roman"/>
                <a:ea typeface="Calibri"/>
              </a:rPr>
              <a:t>определение требований к вакантной должности;</a:t>
            </a:r>
            <a:endParaRPr lang="ru-RU" dirty="0"/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Symbol"/>
              <a:buChar char=""/>
              <a:tabLst>
                <a:tab pos="540385" algn="l"/>
              </a:tabLst>
            </a:pPr>
            <a:r>
              <a:rPr lang="ru-RU" dirty="0">
                <a:latin typeface="Times New Roman"/>
                <a:ea typeface="Calibri"/>
              </a:rPr>
              <a:t>установление квалификационных требований;</a:t>
            </a:r>
            <a:endParaRPr lang="ru-RU" dirty="0"/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Symbol"/>
              <a:buChar char=""/>
              <a:tabLst>
                <a:tab pos="540385" algn="l"/>
              </a:tabLst>
            </a:pPr>
            <a:r>
              <a:rPr lang="ru-RU" dirty="0">
                <a:latin typeface="Times New Roman"/>
                <a:ea typeface="Calibri"/>
              </a:rPr>
              <a:t>определение личностных и деловых качеств, необходимых для эффективного выполнения работы;</a:t>
            </a:r>
            <a:endParaRPr lang="ru-RU" dirty="0"/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Symbol"/>
              <a:buChar char=""/>
              <a:tabLst>
                <a:tab pos="540385" algn="l"/>
              </a:tabLst>
            </a:pPr>
            <a:r>
              <a:rPr lang="ru-RU" dirty="0">
                <a:latin typeface="Times New Roman"/>
                <a:ea typeface="Calibri"/>
              </a:rPr>
              <a:t>поиск возможных источников привлечения;</a:t>
            </a:r>
            <a:endParaRPr lang="ru-RU" dirty="0"/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Symbol"/>
              <a:buChar char=""/>
              <a:tabLst>
                <a:tab pos="540385" algn="l"/>
              </a:tabLst>
            </a:pPr>
            <a:r>
              <a:rPr lang="ru-RU" dirty="0">
                <a:latin typeface="Times New Roman"/>
                <a:ea typeface="Calibri"/>
              </a:rPr>
              <a:t>выбор методов отбора кандидатов;</a:t>
            </a:r>
            <a:endParaRPr lang="ru-RU" dirty="0"/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Symbol"/>
              <a:buChar char=""/>
              <a:tabLst>
                <a:tab pos="540385" algn="l"/>
              </a:tabLst>
            </a:pPr>
            <a:r>
              <a:rPr lang="ru-RU" spc="-40" dirty="0">
                <a:latin typeface="Times New Roman"/>
                <a:ea typeface="Calibri"/>
              </a:rPr>
              <a:t>отбор кадров</a:t>
            </a:r>
            <a:r>
              <a:rPr lang="ru-RU" dirty="0">
                <a:latin typeface="Times New Roman"/>
                <a:ea typeface="Calibri"/>
              </a:rPr>
              <a:t>;</a:t>
            </a:r>
            <a:endParaRPr lang="ru-RU" dirty="0"/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Symbol"/>
              <a:buChar char=""/>
              <a:tabLst>
                <a:tab pos="540385" algn="l"/>
              </a:tabLst>
            </a:pPr>
            <a:r>
              <a:rPr lang="ru-RU" dirty="0">
                <a:latin typeface="Times New Roman"/>
                <a:ea typeface="Calibri"/>
              </a:rPr>
              <a:t>обеспечение условий для адаптации кадров.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384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На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этапе привлечения персонала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осуществляется разработка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требований к кандидатам. </a:t>
            </a:r>
            <a:endParaRPr lang="ru-RU" dirty="0" smtClean="0">
              <a:latin typeface="Times New Roman"/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После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того как необходимое количество персонала привлечено, важно качественно провести подбор кандидатов. </a:t>
            </a: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486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>
                <a:latin typeface="Times New Roman"/>
                <a:ea typeface="Calibri"/>
                <a:cs typeface="Times New Roman"/>
              </a:rPr>
              <a:t>2.2 Подбор </a:t>
            </a:r>
            <a:r>
              <a:rPr lang="ru-RU" b="1" i="1" dirty="0" smtClean="0">
                <a:latin typeface="Times New Roman"/>
                <a:ea typeface="Calibri"/>
                <a:cs typeface="Times New Roman"/>
              </a:rPr>
              <a:t>персонала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Вспомогательных задачи для правильного подбора персонала:</a:t>
            </a:r>
            <a:endParaRPr lang="ru-RU" dirty="0">
              <a:ea typeface="Calibri"/>
              <a:cs typeface="Times New Roman"/>
            </a:endParaRPr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Symbol"/>
              <a:buChar char=""/>
              <a:tabLst>
                <a:tab pos="540385" algn="l"/>
              </a:tabLst>
            </a:pPr>
            <a:r>
              <a:rPr lang="ru-RU" dirty="0">
                <a:latin typeface="Times New Roman"/>
                <a:ea typeface="Calibri"/>
              </a:rPr>
              <a:t>определение необходимого уровня развития способностей, личностных и деловых качеств;</a:t>
            </a:r>
            <a:endParaRPr lang="ru-RU" dirty="0"/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Symbol"/>
              <a:buChar char=""/>
              <a:tabLst>
                <a:tab pos="540385" algn="l"/>
              </a:tabLst>
            </a:pPr>
            <a:r>
              <a:rPr lang="ru-RU" dirty="0">
                <a:latin typeface="Times New Roman"/>
                <a:ea typeface="Calibri"/>
              </a:rPr>
              <a:t>определение потребности в персонале;</a:t>
            </a:r>
            <a:endParaRPr lang="ru-RU" dirty="0"/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Symbol"/>
              <a:buChar char=""/>
              <a:tabLst>
                <a:tab pos="540385" algn="l"/>
              </a:tabLst>
            </a:pPr>
            <a:r>
              <a:rPr lang="ru-RU" dirty="0">
                <a:latin typeface="Times New Roman"/>
                <a:ea typeface="Calibri"/>
              </a:rPr>
              <a:t>определение требований к работникам по вакантной должности.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097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/>
                <a:ea typeface="Calibri"/>
                <a:cs typeface="Times New Roman"/>
              </a:rPr>
              <a:t>Понятие «Подбор персонала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»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0517625"/>
              </p:ext>
            </p:extLst>
          </p:nvPr>
        </p:nvGraphicFramePr>
        <p:xfrm>
          <a:off x="683567" y="1268760"/>
          <a:ext cx="7920880" cy="5512135"/>
        </p:xfrm>
        <a:graphic>
          <a:graphicData uri="http://schemas.openxmlformats.org/drawingml/2006/table">
            <a:tbl>
              <a:tblPr firstRow="1" firstCol="1" bandRow="1"/>
              <a:tblGrid>
                <a:gridCol w="1405559"/>
                <a:gridCol w="4277690"/>
                <a:gridCol w="2122241"/>
                <a:gridCol w="115390"/>
              </a:tblGrid>
              <a:tr h="398814">
                <a:tc>
                  <a:txBody>
                    <a:bodyPr/>
                    <a:lstStyle/>
                    <a:p>
                      <a:pPr indent="63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Автор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3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Определение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3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Ключевые слова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94067">
                <a:tc>
                  <a:txBody>
                    <a:bodyPr/>
                    <a:lstStyle/>
                    <a:p>
                      <a:pPr indent="635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А.Я. Кибанов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3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Подбор персонала - распределение работников организации по структурным подразделениям, рабочим местам в соответствии с принятой в организации системой разделения и кооперации труда. 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3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Рациональное распределение работников, система разделение, кооперация труда.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5254">
                <a:tc>
                  <a:txBody>
                    <a:bodyPr/>
                    <a:lstStyle/>
                    <a:p>
                      <a:pPr indent="635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Н.В. Кузнецова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3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Подбор персонала — это процесс отбора подходящих кандидатур на вакантные рабочие места исходя из имеющегося резерва кадров на бирже труда и на предприятии.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3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Процесс отбора, резерв кадров</a:t>
                      </a: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6441">
                <a:tc>
                  <a:txBody>
                    <a:bodyPr/>
                    <a:lstStyle/>
                    <a:p>
                      <a:pPr indent="635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В.М. Маслова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3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Подбор кадров - определение психологических и профессиональных качеств людей с целью определения их соответствия конкретной работе.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63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Определение качеств людей.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656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/>
                <a:ea typeface="Calibri"/>
              </a:rPr>
              <a:t>Источники </a:t>
            </a:r>
            <a:r>
              <a:rPr lang="ru-RU" dirty="0">
                <a:latin typeface="Times New Roman"/>
                <a:ea typeface="Calibri"/>
              </a:rPr>
              <a:t>подбора персонала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Внутренние источники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– объявления о найме в средствах массовой информации, просмотр личного состава кадров, опрос родственников и знакомых. </a:t>
            </a:r>
            <a:endParaRPr lang="ru-RU" dirty="0" smtClean="0">
              <a:latin typeface="Times New Roman"/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/>
                <a:ea typeface="Calibri"/>
                <a:cs typeface="Times New Roman"/>
              </a:rPr>
              <a:t>Внешние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источники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– сотрудники, объявления в СМИ, ВУЗы, государственные и частные службы занятости. </a:t>
            </a:r>
            <a:endParaRPr lang="ru-RU" dirty="0" smtClean="0">
              <a:latin typeface="Times New Roman"/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После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того, как произошел подбор претендентов составляется список кандидатов на должность, на основе которого происходит последующий отбор работников, наиболее подходящих требованиям на вакантное рабочее место.</a:t>
            </a: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808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/>
                <a:ea typeface="Calibri"/>
                <a:cs typeface="Times New Roman"/>
              </a:rPr>
              <a:t>Принципы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подбора персонала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algn="just">
              <a:lnSpc>
                <a:spcPct val="120000"/>
              </a:lnSpc>
              <a:spcBef>
                <a:spcPts val="0"/>
              </a:spcBef>
              <a:buFont typeface="Symbol"/>
              <a:buChar char=""/>
              <a:tabLst>
                <a:tab pos="540385" algn="l"/>
              </a:tabLst>
            </a:pPr>
            <a:r>
              <a:rPr lang="ru-RU" sz="3300" i="1" dirty="0" smtClean="0">
                <a:latin typeface="Times New Roman"/>
                <a:ea typeface="Calibri"/>
              </a:rPr>
              <a:t>плавности</a:t>
            </a:r>
            <a:r>
              <a:rPr lang="ru-RU" sz="3300" dirty="0" smtClean="0">
                <a:latin typeface="Times New Roman"/>
                <a:ea typeface="Calibri"/>
              </a:rPr>
              <a:t> </a:t>
            </a:r>
            <a:r>
              <a:rPr lang="ru-RU" sz="3300" dirty="0">
                <a:latin typeface="Times New Roman"/>
                <a:ea typeface="Calibri"/>
              </a:rPr>
              <a:t>– мероприятия, </a:t>
            </a:r>
            <a:r>
              <a:rPr lang="ru-RU" sz="3300" dirty="0" smtClean="0">
                <a:latin typeface="Times New Roman"/>
                <a:ea typeface="Calibri"/>
              </a:rPr>
              <a:t>направленные </a:t>
            </a:r>
            <a:r>
              <a:rPr lang="ru-RU" sz="3300" dirty="0">
                <a:latin typeface="Times New Roman"/>
                <a:ea typeface="Calibri"/>
              </a:rPr>
              <a:t>на совершенствование кадрового состава, которые проводятся исходя из плановой потребности в работниках;</a:t>
            </a:r>
            <a:endParaRPr lang="ru-RU" sz="3300" dirty="0"/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Symbol"/>
              <a:buChar char=""/>
              <a:tabLst>
                <a:tab pos="540385" algn="l"/>
              </a:tabLst>
            </a:pPr>
            <a:r>
              <a:rPr lang="ru-RU" sz="3300" i="1" dirty="0" smtClean="0">
                <a:latin typeface="Times New Roman"/>
                <a:ea typeface="Calibri"/>
              </a:rPr>
              <a:t>альтернативности</a:t>
            </a:r>
            <a:r>
              <a:rPr lang="ru-RU" sz="3300" dirty="0" smtClean="0">
                <a:latin typeface="Times New Roman"/>
                <a:ea typeface="Calibri"/>
              </a:rPr>
              <a:t> </a:t>
            </a:r>
            <a:r>
              <a:rPr lang="ru-RU" sz="3300" dirty="0">
                <a:latin typeface="Times New Roman"/>
                <a:ea typeface="Calibri"/>
              </a:rPr>
              <a:t>– привлечение в организацию как можно большего числа соискателей;</a:t>
            </a:r>
            <a:endParaRPr lang="ru-RU" sz="3300" dirty="0"/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Symbol"/>
              <a:buChar char=""/>
              <a:tabLst>
                <a:tab pos="540385" algn="l"/>
              </a:tabLst>
            </a:pPr>
            <a:r>
              <a:rPr lang="ru-RU" sz="3300" i="1" dirty="0" smtClean="0">
                <a:latin typeface="Times New Roman"/>
                <a:ea typeface="Calibri"/>
              </a:rPr>
              <a:t>активного </a:t>
            </a:r>
            <a:r>
              <a:rPr lang="ru-RU" sz="3300" i="1" dirty="0">
                <a:latin typeface="Times New Roman"/>
                <a:ea typeface="Calibri"/>
              </a:rPr>
              <a:t>отбора </a:t>
            </a:r>
            <a:r>
              <a:rPr lang="ru-RU" sz="3300" dirty="0">
                <a:latin typeface="Times New Roman"/>
                <a:ea typeface="Calibri"/>
              </a:rPr>
              <a:t>- постоянная работа с потенциальными кандидатами на вакантные места.</a:t>
            </a:r>
            <a:endParaRPr lang="ru-RU" sz="3300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059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>
                <a:latin typeface="Times New Roman"/>
                <a:ea typeface="Calibri"/>
                <a:cs typeface="Times New Roman"/>
              </a:rPr>
              <a:t>2.3 Отбор </a:t>
            </a:r>
            <a:r>
              <a:rPr lang="ru-RU" b="1" i="1" dirty="0" smtClean="0">
                <a:latin typeface="Times New Roman"/>
                <a:ea typeface="Calibri"/>
                <a:cs typeface="Times New Roman"/>
              </a:rPr>
              <a:t>персонала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3643250"/>
              </p:ext>
            </p:extLst>
          </p:nvPr>
        </p:nvGraphicFramePr>
        <p:xfrm>
          <a:off x="179512" y="1340768"/>
          <a:ext cx="8640961" cy="4591894"/>
        </p:xfrm>
        <a:graphic>
          <a:graphicData uri="http://schemas.openxmlformats.org/drawingml/2006/table">
            <a:tbl>
              <a:tblPr firstRow="1" firstCol="1" bandRow="1"/>
              <a:tblGrid>
                <a:gridCol w="1152128"/>
                <a:gridCol w="5320147"/>
                <a:gridCol w="2168686"/>
              </a:tblGrid>
              <a:tr h="371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Автор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Понятие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Ключевые слова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223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А.П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Егоршин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Отбор персонала - один из наиболее важных этапов подбора персонала.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Подбор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9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А.Я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20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Кибанов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Отбор персонала - часть процесса найма персонала, связанная с выделением одного или нескольких кандидатов на вакантную должность среди общего числа людей, претендующих на данную должность.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Процесс найма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559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Т.Ю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Базаров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Отбор персонала - система мероприятий, обеспечивающих формирование необходимого для данного предприятия (фирмы) состава кадров, включая как количественные, так и качественные параметры.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Система мероприятий, количественные и качественные параметры.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8988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955</Words>
  <Application>Microsoft Office PowerPoint</Application>
  <PresentationFormat>Экран (4:3)</PresentationFormat>
  <Paragraphs>123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ПОДБОР И ОТБОР ПЕРСОНАЛА</vt:lpstr>
      <vt:lpstr>2.1 Привлечение персонала</vt:lpstr>
      <vt:lpstr>Этапы привлечения персонала</vt:lpstr>
      <vt:lpstr>Презентация PowerPoint</vt:lpstr>
      <vt:lpstr>2.2 Подбор персонала</vt:lpstr>
      <vt:lpstr>Понятие «Подбор персонала»</vt:lpstr>
      <vt:lpstr>Источники подбора персонала</vt:lpstr>
      <vt:lpstr>Принципы подбора персонала</vt:lpstr>
      <vt:lpstr>2.3 Отбор персонала</vt:lpstr>
      <vt:lpstr>Презентация PowerPoint</vt:lpstr>
      <vt:lpstr>2.4 Методы отбора персонала</vt:lpstr>
      <vt:lpstr>Классические методы </vt:lpstr>
      <vt:lpstr>Нетрадиционные методы </vt:lpstr>
      <vt:lpstr>Этапы отбора персонала</vt:lpstr>
      <vt:lpstr>Принципы отбора персонала из отобранных кандидатов</vt:lpstr>
      <vt:lpstr>Кадровый резерв </vt:lpstr>
      <vt:lpstr>Кадровый резерв </vt:lpstr>
      <vt:lpstr>Презентация PowerPoint</vt:lpstr>
      <vt:lpstr>Презентация PowerPoint</vt:lpstr>
      <vt:lpstr>Презентация PowerPoint</vt:lpstr>
      <vt:lpstr>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ПОДБОР И ОТБОР ПЕРСОНАЛА</dc:title>
  <dc:creator>Admin</dc:creator>
  <cp:lastModifiedBy>Admin</cp:lastModifiedBy>
  <cp:revision>6</cp:revision>
  <dcterms:created xsi:type="dcterms:W3CDTF">2021-02-17T05:05:01Z</dcterms:created>
  <dcterms:modified xsi:type="dcterms:W3CDTF">2024-03-27T06:53:00Z</dcterms:modified>
</cp:coreProperties>
</file>