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</p:sldIdLst>
  <p:sldSz cy="68580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7" name="Google Shape;87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3" name="Google Shape;93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9" name="Google Shape;99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5" name="Google Shape;105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1" name="Google Shape;111;p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7" name="Google Shape;117;p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3" name="Google Shape;123;p8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Пустой слайд" type="blank">
  <p:cSld name="BLANK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2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" name="Google Shape;14;p2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Заголовок раздела" type="secHead">
  <p:cSld name="SECTION_HEADER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1"/>
          <p:cNvSpPr txBox="1"/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sz="4000" cap="none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1"/>
          <p:cNvSpPr txBox="1"/>
          <p:nvPr>
            <p:ph idx="1" type="body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/>
            </a:lvl1pPr>
            <a:lvl2pPr indent="-2286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/>
            </a:lvl2pPr>
            <a:lvl3pPr indent="-228600" lvl="2" marL="1371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/>
            </a:lvl3pPr>
            <a:lvl4pPr indent="-228600" lvl="3" marL="18288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4pPr>
            <a:lvl5pPr indent="-228600" lvl="4" marL="22860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5pPr>
            <a:lvl6pPr indent="-228600" lvl="5" marL="2743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6pPr>
            <a:lvl7pPr indent="-228600" lvl="6" marL="32004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7pPr>
            <a:lvl8pPr indent="-228600" lvl="7" marL="3657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8pPr>
            <a:lvl9pPr indent="-228600" lvl="8" marL="41148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9pPr>
          </a:lstStyle>
          <a:p/>
        </p:txBody>
      </p:sp>
      <p:sp>
        <p:nvSpPr>
          <p:cNvPr id="71" name="Google Shape;71;p11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1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1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Титульный слайд" type="title">
  <p:cSld name="TITLE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2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2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/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/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/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9pPr>
          </a:lstStyle>
          <a:p/>
        </p:txBody>
      </p:sp>
      <p:sp>
        <p:nvSpPr>
          <p:cNvPr id="77" name="Google Shape;77;p12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2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2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Заголовок и объект" type="obj">
  <p:cSld name="OBJECT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3"/>
          <p:cNvSpPr txBox="1"/>
          <p:nvPr>
            <p:ph idx="1" type="body"/>
          </p:nvPr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/>
        </p:txBody>
      </p:sp>
      <p:sp>
        <p:nvSpPr>
          <p:cNvPr id="18" name="Google Shape;18;p3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3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3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Вертикальный заголовок и текст" type="vertTitleAndTx">
  <p:cSld name="VERTICAL_TITLE_AND_VERTICAL_TEX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4"/>
          <p:cNvSpPr txBox="1"/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4"/>
          <p:cNvSpPr txBox="1"/>
          <p:nvPr>
            <p:ph idx="1" type="body"/>
          </p:nvPr>
        </p:nvSpPr>
        <p:spPr>
          <a:xfrm rot="5400000">
            <a:off x="541338" y="190501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/>
        </p:txBody>
      </p:sp>
      <p:sp>
        <p:nvSpPr>
          <p:cNvPr id="24" name="Google Shape;24;p4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4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4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Заголовок и вертикальный текст" type="vertTx">
  <p:cSld name="VERTICAL_TEXT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5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5"/>
          <p:cNvSpPr txBox="1"/>
          <p:nvPr>
            <p:ph idx="1" type="body"/>
          </p:nvPr>
        </p:nvSpPr>
        <p:spPr>
          <a:xfrm rot="5400000">
            <a:off x="2309019" y="-251619"/>
            <a:ext cx="4525962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/>
        </p:txBody>
      </p:sp>
      <p:sp>
        <p:nvSpPr>
          <p:cNvPr id="30" name="Google Shape;30;p5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5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5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Рисунок с подписью" type="picTx">
  <p:cSld name="PICTURE_WITH_CAPTION_TEXT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6"/>
          <p:cNvSpPr txBox="1"/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sz="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6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6" name="Google Shape;36;p6"/>
          <p:cNvSpPr txBox="1"/>
          <p:nvPr>
            <p:ph idx="1" type="body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9pPr>
          </a:lstStyle>
          <a:p/>
        </p:txBody>
      </p:sp>
      <p:sp>
        <p:nvSpPr>
          <p:cNvPr id="37" name="Google Shape;37;p6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6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6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Объект с подписью" type="objTx">
  <p:cSld name="OBJECT_WITH_CAPTION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7"/>
          <p:cNvSpPr txBox="1"/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sz="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7"/>
          <p:cNvSpPr txBox="1"/>
          <p:nvPr>
            <p:ph idx="1" type="body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/>
            </a:lvl1pPr>
            <a:lvl2pPr indent="-406400" lvl="1" marL="914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/>
            </a:lvl2pPr>
            <a:lvl3pPr indent="-381000" lvl="2" marL="1371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/>
            </a:lvl3pPr>
            <a:lvl4pPr indent="-355600" lvl="3" marL="1828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/>
            </a:lvl4pPr>
            <a:lvl5pPr indent="-355600" lvl="4" marL="22860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/>
            </a:lvl5pPr>
            <a:lvl6pPr indent="-355600" lvl="5" marL="27432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/>
            </a:lvl6pPr>
            <a:lvl7pPr indent="-355600" lvl="6" marL="3200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/>
            </a:lvl7pPr>
            <a:lvl8pPr indent="-355600" lvl="7" marL="3657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/>
            </a:lvl8pPr>
            <a:lvl9pPr indent="-355600" lvl="8" marL="4114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/>
            </a:lvl9pPr>
          </a:lstStyle>
          <a:p/>
        </p:txBody>
      </p:sp>
      <p:sp>
        <p:nvSpPr>
          <p:cNvPr id="43" name="Google Shape;43;p7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9pPr>
          </a:lstStyle>
          <a:p/>
        </p:txBody>
      </p:sp>
      <p:sp>
        <p:nvSpPr>
          <p:cNvPr id="44" name="Google Shape;44;p7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5" name="Google Shape;45;p7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6" name="Google Shape;46;p7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Только заголовок" type="titleOnly">
  <p:cSld name="TITLE_ONLY">
    <p:spTree>
      <p:nvGrpSpPr>
        <p:cNvPr id="47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8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8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0" name="Google Shape;50;p8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8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Сравнение" type="twoTxTwoObj">
  <p:cSld name="TWO_OBJECTS_WITH_TEXT"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9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4" name="Google Shape;54;p9"/>
          <p:cNvSpPr txBox="1"/>
          <p:nvPr>
            <p:ph idx="1" type="body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sz="1600"/>
            </a:lvl9pPr>
          </a:lstStyle>
          <a:p/>
        </p:txBody>
      </p:sp>
      <p:sp>
        <p:nvSpPr>
          <p:cNvPr id="55" name="Google Shape;55;p9"/>
          <p:cNvSpPr txBox="1"/>
          <p:nvPr>
            <p:ph idx="2" type="body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9pPr>
          </a:lstStyle>
          <a:p/>
        </p:txBody>
      </p:sp>
      <p:sp>
        <p:nvSpPr>
          <p:cNvPr id="56" name="Google Shape;56;p9"/>
          <p:cNvSpPr txBox="1"/>
          <p:nvPr>
            <p:ph idx="3" type="body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sz="1600"/>
            </a:lvl9pPr>
          </a:lstStyle>
          <a:p/>
        </p:txBody>
      </p:sp>
      <p:sp>
        <p:nvSpPr>
          <p:cNvPr id="57" name="Google Shape;57;p9"/>
          <p:cNvSpPr txBox="1"/>
          <p:nvPr>
            <p:ph idx="4" type="body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9pPr>
          </a:lstStyle>
          <a:p/>
        </p:txBody>
      </p:sp>
      <p:sp>
        <p:nvSpPr>
          <p:cNvPr id="58" name="Google Shape;58;p9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9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9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Два объекта" type="twoObj">
  <p:cSld name="TWO_OBJECTS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0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0"/>
          <p:cNvSpPr txBox="1"/>
          <p:nvPr>
            <p:ph idx="1" type="body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9pPr>
          </a:lstStyle>
          <a:p/>
        </p:txBody>
      </p:sp>
      <p:sp>
        <p:nvSpPr>
          <p:cNvPr id="64" name="Google Shape;64;p10"/>
          <p:cNvSpPr txBox="1"/>
          <p:nvPr>
            <p:ph idx="2" type="body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9pPr>
          </a:lstStyle>
          <a:p/>
        </p:txBody>
      </p:sp>
      <p:sp>
        <p:nvSpPr>
          <p:cNvPr id="65" name="Google Shape;65;p10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0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0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9" name="Google Shape;9;p1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0" name="Google Shape;10;p1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>
              <a:solidFill>
                <a:srgbClr val="000000"/>
              </a:solidFill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hyperlink" Target="http://www.consultant.ru/document/cons_doc_LAW_204721/" TargetMode="Externa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3"/>
          <p:cNvSpPr txBox="1"/>
          <p:nvPr/>
        </p:nvSpPr>
        <p:spPr>
          <a:xfrm>
            <a:off x="0" y="304800"/>
            <a:ext cx="9144000" cy="5016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t/>
            </a:r>
            <a:endParaRPr b="0" i="0" sz="32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t/>
            </a:r>
            <a:endParaRPr b="0" i="0" sz="32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t/>
            </a:r>
            <a:endParaRPr b="0" i="0" sz="32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200"/>
              <a:buFont typeface="Times New Roman"/>
              <a:buNone/>
            </a:pPr>
            <a:r>
              <a:rPr b="1" i="0" lang="en-US" sz="3200" u="none" cap="none" strike="noStrike">
                <a:solidFill>
                  <a:schemeClr val="accent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Особенная часть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200"/>
              <a:buFont typeface="Times New Roman"/>
              <a:buNone/>
            </a:pPr>
            <a:r>
              <a:rPr b="1" i="0" lang="en-US" sz="3200" u="none" cap="none" strike="noStrike">
                <a:solidFill>
                  <a:schemeClr val="accent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Материальная ответственность сторон трудового договора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t/>
            </a:r>
            <a:endParaRPr b="1" i="0" sz="3200" u="none" cap="none" strike="noStrike">
              <a:solidFill>
                <a:schemeClr val="accent2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t/>
            </a:r>
            <a:endParaRPr b="1" i="0" sz="3200" u="none" cap="none" strike="noStrike">
              <a:solidFill>
                <a:schemeClr val="accent2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t/>
            </a:r>
            <a:endParaRPr b="1" i="0" sz="3200" u="none" cap="none" strike="noStrike">
              <a:solidFill>
                <a:schemeClr val="accent2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i="0" sz="3200" u="none">
              <a:solidFill>
                <a:schemeClr val="accent2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4"/>
          <p:cNvSpPr txBox="1"/>
          <p:nvPr>
            <p:ph type="title"/>
          </p:nvPr>
        </p:nvSpPr>
        <p:spPr>
          <a:xfrm>
            <a:off x="0" y="188912"/>
            <a:ext cx="9144000" cy="7191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Arial"/>
              <a:buNone/>
            </a:pPr>
            <a:br>
              <a:rPr b="1" i="0" lang="en-US" sz="2400" u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1" i="0" lang="en-US" sz="2400" u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Понятие материальной ответственности в трудовом праве</a:t>
            </a:r>
            <a:br>
              <a:rPr b="1" i="0" lang="en-US" sz="2400" u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</a:br>
            <a:endParaRPr/>
          </a:p>
        </p:txBody>
      </p:sp>
      <p:sp>
        <p:nvSpPr>
          <p:cNvPr id="90" name="Google Shape;90;p14"/>
          <p:cNvSpPr txBox="1"/>
          <p:nvPr>
            <p:ph idx="1" type="body"/>
          </p:nvPr>
        </p:nvSpPr>
        <p:spPr>
          <a:xfrm>
            <a:off x="323850" y="981075"/>
            <a:ext cx="8569325" cy="56880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457200" lvl="0" marL="45720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</a:pPr>
            <a:r>
              <a:rPr b="1" i="0" lang="en-US" sz="20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Материальна ответственность </a:t>
            </a:r>
            <a:r>
              <a:rPr b="0" i="0" lang="en-US" sz="20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– обязанность одной из сторон трудового договора возместить имущественный ущерб, причиненный ею другой стороне неисполнением или ненадлежащим исполнением стороной возложенных на нее трудовых обязанностей. Каждая из сторон трудового договора – </a:t>
            </a:r>
            <a:r>
              <a:rPr b="1" i="0" lang="en-US" sz="20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и работник, и работодатель</a:t>
            </a:r>
            <a:r>
              <a:rPr b="0" i="0" lang="en-US" sz="20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несут материальную ответственность в случае причинения ущерба другой стороне. </a:t>
            </a:r>
            <a:endParaRPr/>
          </a:p>
          <a:p>
            <a:pPr indent="-457200" lvl="0" marL="457200" rtl="0" algn="just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t/>
            </a:r>
            <a:endParaRPr b="0" i="0" sz="20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457200" lvl="0" marL="457200" rtl="0" algn="just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</a:pPr>
            <a:r>
              <a:rPr b="0" i="0" lang="en-US" sz="20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Правовое регулирование вопросов материальной ответственности осуществляется:</a:t>
            </a:r>
            <a:endParaRPr/>
          </a:p>
          <a:p>
            <a:pPr indent="-457200" lvl="0" marL="457200" rtl="0" algn="just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-"/>
            </a:pPr>
            <a:r>
              <a:rPr b="0" i="0" lang="en-US" sz="20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разделом XI Трудового кодекса РФ, включающим главы 37, 38 и 39, статьи 232 – 250</a:t>
            </a:r>
            <a:endParaRPr/>
          </a:p>
          <a:p>
            <a:pPr indent="-457200" lvl="0" marL="457200" rtl="0" algn="just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-"/>
            </a:pPr>
            <a:r>
              <a:rPr b="0" i="0" lang="en-US" sz="20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Постановление Пленума Верховного Суда РФ от 16.11.2006 № 52 «О применении судами законодательства, регулирующего материальную ответственность работников за ущерб, причиненный работодателю».</a:t>
            </a:r>
            <a:endParaRPr/>
          </a:p>
          <a:p>
            <a:pPr indent="-215900" lvl="0" marL="34290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t/>
            </a:r>
            <a:endParaRPr b="0" i="0" sz="20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5"/>
          <p:cNvSpPr txBox="1"/>
          <p:nvPr>
            <p:ph idx="4294967295" type="title"/>
          </p:nvPr>
        </p:nvSpPr>
        <p:spPr>
          <a:xfrm>
            <a:off x="179387" y="188912"/>
            <a:ext cx="8785225" cy="647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Times New Roman"/>
              <a:buNone/>
            </a:pPr>
            <a:r>
              <a:rPr b="1" i="0" lang="en-US" sz="28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Условия материальной ответственности (ст.233 ТК)</a:t>
            </a:r>
            <a:endParaRPr/>
          </a:p>
        </p:txBody>
      </p:sp>
      <p:sp>
        <p:nvSpPr>
          <p:cNvPr id="96" name="Google Shape;96;p15"/>
          <p:cNvSpPr txBox="1"/>
          <p:nvPr>
            <p:ph idx="4294967295" type="body"/>
          </p:nvPr>
        </p:nvSpPr>
        <p:spPr>
          <a:xfrm>
            <a:off x="323850" y="981075"/>
            <a:ext cx="8496300" cy="57610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AutoNum type="arabicPeriod"/>
            </a:pPr>
            <a:r>
              <a:rPr b="1" i="0" lang="en-US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Наличие имущественного ущерба потерпевшей стороны</a:t>
            </a:r>
            <a:endParaRPr/>
          </a:p>
          <a:p>
            <a:pPr indent="-342900" lvl="0" marL="342900" marR="0" rtl="0" algn="just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</a:pPr>
            <a:r>
              <a:rPr b="0" i="0" lang="en-US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В трудовом законодательстве нет понятия ущерба. (В ст. 15 ГК РФ дается определение убытков, подлежащих возмещению в случае причинения ущерба имуществу, в частности. Реальный ущерб и упущенная выгода.)</a:t>
            </a:r>
            <a:endParaRPr/>
          </a:p>
          <a:p>
            <a:pPr indent="-342900" lvl="0" marL="342900" marR="0" rtl="0" algn="just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</a:pPr>
            <a:r>
              <a:rPr b="1" i="0" lang="en-US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2. Противоправное поведение (действия или бездействия), которым причинен ущерб</a:t>
            </a:r>
            <a:endParaRPr/>
          </a:p>
          <a:p>
            <a:pPr indent="-342900" lvl="0" marL="342900" marR="0" rtl="0" algn="just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</a:pPr>
            <a:r>
              <a:rPr b="0" i="0" lang="en-US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Поведение не соответствует законам, иным нормативным правовым актам, а также условиям трудового договора.</a:t>
            </a:r>
            <a:endParaRPr/>
          </a:p>
          <a:p>
            <a:pPr indent="-342900" lvl="0" marL="342900" marR="0" rtl="0" algn="just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</a:pPr>
            <a:r>
              <a:rPr b="1" i="0" lang="en-US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3. Причинная связь между противоправным поведением и материальным ущербом</a:t>
            </a:r>
            <a:endParaRPr/>
          </a:p>
          <a:p>
            <a:pPr indent="-342900" lvl="0" marL="342900" marR="0" rtl="0" algn="just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</a:pPr>
            <a:r>
              <a:rPr b="0" i="0" lang="en-US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Ущерб наступил неслучайно, а вследствие поведения той или иной стороны трудового договора</a:t>
            </a:r>
            <a:endParaRPr/>
          </a:p>
          <a:p>
            <a:pPr indent="-342900" lvl="0" marL="342900" marR="0" rtl="0" algn="just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</a:pPr>
            <a:r>
              <a:rPr b="1" i="0" lang="en-US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4. Вина в совершении противоправного проступка</a:t>
            </a:r>
            <a:endParaRPr/>
          </a:p>
          <a:p>
            <a:pPr indent="-342900" lvl="0" marL="342900" marR="0" rtl="0" algn="just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</a:pPr>
            <a:r>
              <a:rPr b="0" i="0" lang="en-US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Выражается в форме умысла или неосторожности</a:t>
            </a:r>
            <a:endParaRPr/>
          </a:p>
          <a:p>
            <a:pPr indent="-215900" lvl="0" marL="3429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t/>
            </a:r>
            <a:endParaRPr b="0" i="0" sz="20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16"/>
          <p:cNvSpPr txBox="1"/>
          <p:nvPr>
            <p:ph type="title"/>
          </p:nvPr>
        </p:nvSpPr>
        <p:spPr>
          <a:xfrm>
            <a:off x="250825" y="188912"/>
            <a:ext cx="8893175" cy="5032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br>
              <a:rPr b="1" i="0" lang="en-US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1" i="0" lang="en-US" sz="2400" u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b="1" i="0" lang="en-US" sz="2800" u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Материальная ответственность  работодателя</a:t>
            </a:r>
            <a:br>
              <a:rPr b="1" i="0" lang="en-US" sz="2400" u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</a:br>
            <a:endParaRPr/>
          </a:p>
        </p:txBody>
      </p:sp>
      <p:sp>
        <p:nvSpPr>
          <p:cNvPr id="102" name="Google Shape;102;p16"/>
          <p:cNvSpPr txBox="1"/>
          <p:nvPr>
            <p:ph idx="1" type="body"/>
          </p:nvPr>
        </p:nvSpPr>
        <p:spPr>
          <a:xfrm>
            <a:off x="468312" y="1052512"/>
            <a:ext cx="8351837" cy="56165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</a:pPr>
            <a:r>
              <a:rPr b="1" i="0" lang="en-US" sz="18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Регулируется:</a:t>
            </a:r>
            <a:endParaRPr/>
          </a:p>
          <a:p>
            <a:pPr indent="-342900" lvl="0" marL="342900" rtl="0" algn="just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-"/>
            </a:pPr>
            <a:r>
              <a:rPr b="0" i="0" lang="en-US" sz="2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ст</a:t>
            </a:r>
            <a:r>
              <a:rPr b="0" i="0" lang="en-US" sz="20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.ст.  234 – 237 Трудового кодекса РФ. </a:t>
            </a:r>
            <a:endParaRPr/>
          </a:p>
          <a:p>
            <a:pPr indent="-342900" lvl="0" marL="342900" rtl="0" algn="just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-"/>
            </a:pPr>
            <a:r>
              <a:rPr b="0" i="0" lang="en-US" sz="20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Постановление Пленума Верховного Суда РФ от 17.03.2004 № 2, а именно: п. 55, 62 и 63 </a:t>
            </a:r>
            <a:endParaRPr/>
          </a:p>
          <a:p>
            <a:pPr indent="-342900" lvl="0" marL="342900" rtl="0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rPr b="1" i="0" lang="en-US" sz="2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Материальная ответственность работодателя наступает за:</a:t>
            </a:r>
            <a:endParaRPr/>
          </a:p>
          <a:p>
            <a:pPr indent="-342900" lvl="0" marL="342900" rtl="0" algn="just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AutoNum type="arabicPeriod"/>
            </a:pPr>
            <a:r>
              <a:rPr b="1" i="0" lang="en-US" sz="2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лишение работника заработной платы</a:t>
            </a:r>
            <a:endParaRPr/>
          </a:p>
          <a:p>
            <a:pPr indent="-342900" lvl="0" marL="342900" rtl="0" algn="just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-"/>
            </a:pPr>
            <a:r>
              <a:rPr b="0" i="0" lang="en-US" sz="2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полностью в результате лишения возможности трудиться (ст.234 ТК РФ)</a:t>
            </a:r>
            <a:endParaRPr/>
          </a:p>
          <a:p>
            <a:pPr indent="-342900" lvl="0" marL="342900" rtl="0" algn="just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-"/>
            </a:pPr>
            <a:r>
              <a:rPr b="0" i="0" lang="en-US" sz="2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в виде задержки выплаты заработной платы (ст. 236 ТК РФ)</a:t>
            </a:r>
            <a:endParaRPr/>
          </a:p>
          <a:p>
            <a:pPr indent="-215900" lvl="0" marL="342900" rtl="0" algn="just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t/>
            </a:r>
            <a:endParaRPr b="1" i="0" sz="20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2900" lvl="0" marL="342900" rtl="0" algn="just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</a:pPr>
            <a:r>
              <a:rPr b="1" i="0" lang="en-US" sz="20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2. </a:t>
            </a:r>
            <a:r>
              <a:rPr b="1" i="0" lang="en-US" sz="2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причинение ущерба имуществу работника (ст. 235 ТК РФ)</a:t>
            </a:r>
            <a:endParaRPr/>
          </a:p>
          <a:p>
            <a:pPr indent="-342900" lvl="0" marL="342900" rtl="0" algn="just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t/>
            </a:r>
            <a:endParaRPr b="1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2900" lvl="0" marL="342900" rtl="0" algn="just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rPr b="1" i="0" lang="en-US" sz="2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3. причинение работнику морального вреда (ст.237 ТК РФ)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17"/>
          <p:cNvSpPr txBox="1"/>
          <p:nvPr>
            <p:ph type="title"/>
          </p:nvPr>
        </p:nvSpPr>
        <p:spPr>
          <a:xfrm>
            <a:off x="0" y="188912"/>
            <a:ext cx="8964612" cy="86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457200" lvl="0" marL="45720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rPr b="1" i="0" lang="en-US" sz="2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Материальная ответственность за лишение работника заработной платы</a:t>
            </a:r>
            <a:endParaRPr/>
          </a:p>
        </p:txBody>
      </p:sp>
      <p:sp>
        <p:nvSpPr>
          <p:cNvPr id="108" name="Google Shape;108;p17"/>
          <p:cNvSpPr txBox="1"/>
          <p:nvPr>
            <p:ph idx="1" type="body"/>
          </p:nvPr>
        </p:nvSpPr>
        <p:spPr>
          <a:xfrm>
            <a:off x="323850" y="1052512"/>
            <a:ext cx="8569325" cy="55451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85750" lvl="1" marL="74295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</a:pPr>
            <a:r>
              <a:rPr b="1" i="0" lang="en-US" sz="18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Работодатель возмещает работнику заработок, если он не получен в результате незаконного лишения работника права на труд (и, соответственно, на получение своевременно и в полном объеме заработной платы) вследствие:</a:t>
            </a:r>
            <a:endParaRPr/>
          </a:p>
          <a:p>
            <a:pPr indent="-342900" lvl="0" marL="342900" rtl="0" algn="just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-"/>
            </a:pPr>
            <a:r>
              <a:rPr b="0" i="0" lang="en-US" sz="18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незаконного отстранения от работы,</a:t>
            </a:r>
            <a:endParaRPr/>
          </a:p>
          <a:p>
            <a:pPr indent="-342900" lvl="0" marL="342900" rtl="0" algn="just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-"/>
            </a:pPr>
            <a:r>
              <a:rPr b="0" i="0" lang="en-US" sz="18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увольнения или перевода на другую работу</a:t>
            </a:r>
            <a:endParaRPr/>
          </a:p>
          <a:p>
            <a:pPr indent="-342900" lvl="0" marL="342900" rtl="0" algn="just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</a:pPr>
            <a:r>
              <a:rPr b="0" i="0" lang="en-US" sz="18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В случаях незаконного отстранения от работы или незаконного увольнения работник лишается заработной платы полностью, и материальная ответственность работодателя заключается в выплате работнику </a:t>
            </a:r>
            <a:r>
              <a:rPr b="1" i="0" lang="en-US" sz="18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среднего заработка за весь период незаконного отстранения или увольнения. </a:t>
            </a:r>
            <a:r>
              <a:rPr b="0" i="0" lang="en-US" sz="18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При незаконном переводе на другую работу речь может идти о выплате работнику </a:t>
            </a:r>
            <a:r>
              <a:rPr b="1" i="0" lang="en-US" sz="18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разницы в заработной плате</a:t>
            </a:r>
            <a:r>
              <a:rPr b="0" i="0" lang="en-US" sz="18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если перевод был произведен на нижеоплачиваемую работу;</a:t>
            </a:r>
            <a:endParaRPr/>
          </a:p>
          <a:p>
            <a:pPr indent="-342900" lvl="0" marL="342900" rtl="0" algn="just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</a:pPr>
            <a:r>
              <a:rPr b="0" i="0" lang="en-US" sz="18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- задержки работодателем выдачи работнику трудовой книжки, внесения в неё неправильной или незаконной формулировки причины увольнения. </a:t>
            </a:r>
            <a:endParaRPr/>
          </a:p>
          <a:p>
            <a:pPr indent="-342900" lvl="0" marL="342900" rtl="0" algn="just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</a:pPr>
            <a:r>
              <a:rPr b="0" i="0" lang="en-US" sz="18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Материальная ответственность в данном случае может быть возложена на работодателя только в случае, если такая (неправильная или незаконная) формулировка причины увольнения препятствовала трудоустройству</a:t>
            </a:r>
            <a:r>
              <a:rPr b="0" i="0" lang="en-US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  <a:endParaRPr/>
          </a:p>
          <a:p>
            <a:pPr indent="-228600" lvl="0" marL="3429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18"/>
          <p:cNvSpPr txBox="1"/>
          <p:nvPr>
            <p:ph type="title"/>
          </p:nvPr>
        </p:nvSpPr>
        <p:spPr>
          <a:xfrm>
            <a:off x="179387" y="260350"/>
            <a:ext cx="8785225" cy="7207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rPr b="1" i="0" lang="en-US" sz="2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Материальная ответственность за лишение работника заработной платы</a:t>
            </a:r>
            <a:endParaRPr/>
          </a:p>
        </p:txBody>
      </p:sp>
      <p:sp>
        <p:nvSpPr>
          <p:cNvPr id="114" name="Google Shape;114;p18"/>
          <p:cNvSpPr txBox="1"/>
          <p:nvPr>
            <p:ph idx="1" type="body"/>
          </p:nvPr>
        </p:nvSpPr>
        <p:spPr>
          <a:xfrm>
            <a:off x="250825" y="1052512"/>
            <a:ext cx="8713787" cy="55451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t/>
            </a:r>
            <a:endParaRPr b="0" i="0" sz="20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rtl="0" algn="just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rPr b="1" i="0" lang="en-US" sz="2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Работодатель выплачивает работнику проценты при нарушении установленного срока выплаты заработной платы, оплаты отпуска, выплат при увольнении и других выплат, причитающихся работнику</a:t>
            </a:r>
            <a:r>
              <a:rPr b="0" i="0" lang="en-US" sz="2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b="1" i="0" lang="en-US" sz="2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Размер процентов рассчитывается по формуле: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t/>
            </a:r>
            <a:endParaRPr b="0" i="1" sz="20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rPr b="0" i="1" lang="en-US" sz="2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               1\150 * ключевой ставки Центробанка *</a:t>
            </a:r>
            <a:endParaRPr b="0" i="0" sz="20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rPr b="0" i="1" lang="en-US" sz="2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невыплаченную сумму * количество календарных дней задержки</a:t>
            </a:r>
            <a:r>
              <a:rPr b="1" i="0" lang="en-US" sz="20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t/>
            </a:r>
            <a:endParaRPr b="0" i="0" sz="20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rPr b="0" i="0" lang="en-US" sz="2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с 18 декабря 2017 г. – 7,75  процентов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rPr b="0" i="0" lang="en-US" sz="2000" u="sng">
                <a:solidFill>
                  <a:schemeClr val="hlink"/>
                </a:solidFill>
                <a:hlinkClick r:id="rId3"/>
              </a:rPr>
              <a:t>Информация</a:t>
            </a:r>
            <a:r>
              <a:rPr b="0" i="0" lang="en-US" sz="2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 Банка России от 15.12.2017</a:t>
            </a:r>
            <a:endParaRPr/>
          </a:p>
          <a:p>
            <a:pPr indent="-342900" lvl="0" marL="342900" rtl="0" algn="just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rPr b="1" i="0" lang="en-US" sz="2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Обязанность выплаты процентов возникает независимо от наличия вины работодателя.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19"/>
          <p:cNvSpPr txBox="1"/>
          <p:nvPr>
            <p:ph type="title"/>
          </p:nvPr>
        </p:nvSpPr>
        <p:spPr>
          <a:xfrm>
            <a:off x="0" y="188912"/>
            <a:ext cx="8820150" cy="7921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rPr b="1" i="0" lang="en-US" sz="2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Материальная ответственность за причинение ущерба имуществу работника</a:t>
            </a:r>
            <a:endParaRPr/>
          </a:p>
        </p:txBody>
      </p:sp>
      <p:sp>
        <p:nvSpPr>
          <p:cNvPr id="120" name="Google Shape;120;p19"/>
          <p:cNvSpPr txBox="1"/>
          <p:nvPr>
            <p:ph idx="1" type="body"/>
          </p:nvPr>
        </p:nvSpPr>
        <p:spPr>
          <a:xfrm>
            <a:off x="250825" y="1052512"/>
            <a:ext cx="8642350" cy="54721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</a:pPr>
            <a:r>
              <a:rPr b="1" i="0" lang="en-US" sz="20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Варианты возмещения ущерба:</a:t>
            </a:r>
            <a:endParaRPr/>
          </a:p>
          <a:p>
            <a:pPr indent="-342900" lvl="0" marL="342900" rtl="0" algn="just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</a:pPr>
            <a:r>
              <a:rPr b="0" i="0" lang="en-US" sz="20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-  в полном объеме по рыночным ценам, действующим в данной местности на день возмещения ущерба,</a:t>
            </a:r>
            <a:endParaRPr/>
          </a:p>
          <a:p>
            <a:pPr indent="-342900" lvl="0" marL="342900" rtl="0" algn="just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•"/>
            </a:pPr>
            <a:r>
              <a:rPr b="0" i="0" lang="en-US" sz="20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в натуре – при согласии работника.</a:t>
            </a:r>
            <a:endParaRPr/>
          </a:p>
          <a:p>
            <a:pPr indent="-215900" lvl="0" marL="34290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t/>
            </a:r>
            <a:endParaRPr b="0" i="0" sz="20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2900" lvl="0" marL="342900" rtl="0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</a:pPr>
            <a:r>
              <a:rPr b="1" i="0" lang="en-US" sz="20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Порядок возмещения ущерба:</a:t>
            </a:r>
            <a:endParaRPr/>
          </a:p>
          <a:p>
            <a:pPr indent="-342900" lvl="0" marL="342900" rtl="0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t/>
            </a:r>
            <a:endParaRPr b="1" i="0" sz="20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2900" lvl="0" marL="342900" rtl="0" algn="just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-"/>
            </a:pPr>
            <a:r>
              <a:rPr b="0" i="0" lang="en-US" sz="20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работник направляет работодателю заявление о возмещении ущерба,</a:t>
            </a:r>
            <a:endParaRPr/>
          </a:p>
          <a:p>
            <a:pPr indent="-342900" lvl="0" marL="342900" rtl="0" algn="just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</a:pPr>
            <a:r>
              <a:rPr b="0" i="0" lang="en-US" sz="20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- работодатель в 10-дневный срок обязан рассмотреть его и принять соответствующее решение,</a:t>
            </a:r>
            <a:endParaRPr/>
          </a:p>
          <a:p>
            <a:pPr indent="-342900" lvl="0" marL="342900" rtl="0" algn="just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</a:pPr>
            <a:r>
              <a:rPr b="0" i="0" lang="en-US" sz="20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- при несогласии работника с решением работодателя или неполучении ответа в установленный срок работник имеет право обратиться в суд.</a:t>
            </a:r>
            <a:endParaRPr/>
          </a:p>
          <a:p>
            <a:pPr indent="-215900" lvl="0" marL="34290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t/>
            </a:r>
            <a:endParaRPr b="0" i="0" sz="20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20"/>
          <p:cNvSpPr txBox="1"/>
          <p:nvPr>
            <p:ph type="title"/>
          </p:nvPr>
        </p:nvSpPr>
        <p:spPr>
          <a:xfrm>
            <a:off x="250825" y="260350"/>
            <a:ext cx="8713787" cy="10080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b="1" i="0" lang="en-US" sz="28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Материальная ответственность за причинение работнику морального вреда</a:t>
            </a:r>
            <a:endParaRPr/>
          </a:p>
        </p:txBody>
      </p:sp>
      <p:sp>
        <p:nvSpPr>
          <p:cNvPr id="126" name="Google Shape;126;p20"/>
          <p:cNvSpPr txBox="1"/>
          <p:nvPr>
            <p:ph idx="1" type="body"/>
          </p:nvPr>
        </p:nvSpPr>
        <p:spPr>
          <a:xfrm>
            <a:off x="323850" y="1341437"/>
            <a:ext cx="8640762" cy="52562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rPr b="0" i="0" lang="en-US" sz="2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В соответствии с ч. 1 ст. 151 Гражданского кодекса РФ </a:t>
            </a:r>
            <a:r>
              <a:rPr b="1" i="0" lang="en-US" sz="2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под моральным вредом</a:t>
            </a:r>
            <a:r>
              <a:rPr b="0" i="0" lang="en-US" sz="2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понимаются физические или нравственные страдания.</a:t>
            </a:r>
            <a:endParaRPr/>
          </a:p>
          <a:p>
            <a:pPr indent="-342900" lvl="0" marL="342900" rtl="0" algn="just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rPr b="0" i="0" lang="en-US" sz="2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Формулировка ч. 1 ст. 237 ТК РФ («моральный вред, причиненный работнику неправомерными действиями или бездействием работодателя») позволяет сделать вывод, что </a:t>
            </a:r>
            <a:r>
              <a:rPr b="1" i="0" lang="en-US" sz="2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моральный вред </a:t>
            </a:r>
            <a:r>
              <a:rPr b="0" i="0" lang="en-US" sz="2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работнику априори причиняется любыми действиями или бездействием работодателя, нарушающими нормы закона или договора.</a:t>
            </a:r>
            <a:endParaRPr/>
          </a:p>
          <a:p>
            <a:pPr indent="-342900" lvl="0" marL="342900" rtl="0" algn="just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2900" lvl="0" marL="342900" rtl="0" algn="just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rPr b="0" i="0" lang="en-US" sz="2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Моральный вред возмещается работнику </a:t>
            </a:r>
            <a:r>
              <a:rPr b="1" i="0" lang="en-US" sz="2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в денежной форме</a:t>
            </a:r>
            <a:r>
              <a:rPr b="0" i="0" lang="en-US" sz="2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. Его размер определяется </a:t>
            </a:r>
            <a:r>
              <a:rPr b="1" i="0" lang="en-US" sz="2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соглашением</a:t>
            </a:r>
            <a:r>
              <a:rPr b="0" i="0" lang="en-US" sz="2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сторон трудового договора, а в случае спора – </a:t>
            </a:r>
            <a:r>
              <a:rPr b="1" i="0" lang="en-US" sz="2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судом.</a:t>
            </a:r>
            <a:endParaRPr/>
          </a:p>
          <a:p>
            <a:pPr indent="-342900" lvl="0" marL="342900" rtl="0" algn="just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t/>
            </a:r>
            <a:endParaRPr b="0" i="0" sz="20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2900" lvl="0" marL="342900" rtl="0" algn="just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2900" lvl="0" marL="342900" rtl="0" algn="just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2900" lvl="0" marL="342900" rtl="0" algn="just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t/>
            </a:r>
            <a:endParaRPr b="0" i="0" sz="20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215900" lvl="0" marL="342900" rtl="0" algn="just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t/>
            </a:r>
            <a:endParaRPr b="0" i="0" sz="20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215900" lvl="0" marL="34290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t/>
            </a:r>
            <a:endParaRPr b="0" i="0" sz="20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