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21"/>
  </p:notesMasterIdLst>
  <p:sldIdLst>
    <p:sldId id="256" r:id="rId2"/>
    <p:sldId id="297" r:id="rId3"/>
    <p:sldId id="259" r:id="rId4"/>
    <p:sldId id="309" r:id="rId5"/>
    <p:sldId id="310" r:id="rId6"/>
    <p:sldId id="298" r:id="rId7"/>
    <p:sldId id="262" r:id="rId8"/>
    <p:sldId id="311" r:id="rId9"/>
    <p:sldId id="312" r:id="rId10"/>
    <p:sldId id="313" r:id="rId11"/>
    <p:sldId id="275" r:id="rId12"/>
    <p:sldId id="299" r:id="rId13"/>
    <p:sldId id="267" r:id="rId14"/>
    <p:sldId id="314" r:id="rId15"/>
    <p:sldId id="315" r:id="rId16"/>
    <p:sldId id="268" r:id="rId17"/>
    <p:sldId id="316" r:id="rId18"/>
    <p:sldId id="317" r:id="rId19"/>
    <p:sldId id="318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7A4482-E5F0-444F-ABBC-FFB60C856712}">
  <a:tblStyle styleId="{CC7A4482-E5F0-444F-ABBC-FFB60C8567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8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70F4E-89E6-4025-8C87-95749A3151A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AEB10B-E06B-4560-AFF1-AF6904DE4060}">
      <dgm:prSet phldrT="[Текст]" custT="1"/>
      <dgm:spPr/>
      <dgm:t>
        <a:bodyPr/>
        <a:lstStyle/>
        <a:p>
          <a:r>
            <a:rPr lang="ru-RU" sz="2000" b="0" i="0" u="none" strike="noStrike" cap="none" dirty="0">
              <a:solidFill>
                <a:srgbClr val="434343"/>
              </a:solidFill>
              <a:latin typeface="Exo 2"/>
              <a:ea typeface="Exo 2"/>
              <a:cs typeface="Exo 2"/>
              <a:sym typeface="Exo 2"/>
            </a:rPr>
            <a:t>Ключевые вопросы темы</a:t>
          </a:r>
        </a:p>
      </dgm:t>
    </dgm:pt>
    <dgm:pt modelId="{F10B12B6-E24B-4B4E-A000-49F953C42359}" type="parTrans" cxnId="{2D2AA6A2-6220-40DD-A666-B4F3F03AD871}">
      <dgm:prSet/>
      <dgm:spPr/>
      <dgm:t>
        <a:bodyPr/>
        <a:lstStyle/>
        <a:p>
          <a:endParaRPr lang="ru-RU"/>
        </a:p>
      </dgm:t>
    </dgm:pt>
    <dgm:pt modelId="{80523D6B-D105-47CF-93A2-669E9CC1D87A}" type="sibTrans" cxnId="{2D2AA6A2-6220-40DD-A666-B4F3F03AD871}">
      <dgm:prSet/>
      <dgm:spPr/>
      <dgm:t>
        <a:bodyPr/>
        <a:lstStyle/>
        <a:p>
          <a:endParaRPr lang="ru-RU"/>
        </a:p>
      </dgm:t>
    </dgm:pt>
    <dgm:pt modelId="{F9E55ADA-3532-4120-829E-5CDF42DEE35E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Понятие производственной стратегии и её разновидности</a:t>
          </a:r>
        </a:p>
      </dgm:t>
    </dgm:pt>
    <dgm:pt modelId="{69AEEF17-BED1-49A8-9788-F6084C0BE6AA}" type="parTrans" cxnId="{96A046E1-68EB-4F2E-A95F-4751C7AC43BB}">
      <dgm:prSet/>
      <dgm:spPr/>
      <dgm:t>
        <a:bodyPr/>
        <a:lstStyle/>
        <a:p>
          <a:endParaRPr lang="ru-RU"/>
        </a:p>
      </dgm:t>
    </dgm:pt>
    <dgm:pt modelId="{1D526678-7E01-4AC9-BC0F-05E4A605D6D6}" type="sibTrans" cxnId="{96A046E1-68EB-4F2E-A95F-4751C7AC43BB}">
      <dgm:prSet/>
      <dgm:spPr/>
      <dgm:t>
        <a:bodyPr/>
        <a:lstStyle/>
        <a:p>
          <a:endParaRPr lang="ru-RU"/>
        </a:p>
      </dgm:t>
    </dgm:pt>
    <dgm:pt modelId="{549D6262-1626-4BFA-BC8B-3319F70A92AB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Формирование и реализация производственной стратегии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i="0" u="none" strike="noStrike" kern="1200" cap="none" dirty="0">
            <a:solidFill>
              <a:srgbClr val="434343"/>
            </a:solidFill>
            <a:latin typeface="Exo 2"/>
            <a:ea typeface="Exo 2"/>
            <a:cs typeface="Exo 2"/>
          </a:endParaRPr>
        </a:p>
      </dgm:t>
    </dgm:pt>
    <dgm:pt modelId="{A56BF417-F1D8-43E7-A16B-7C899BB11C60}" type="parTrans" cxnId="{81646E77-03A0-4CF5-BA6A-AF64239108E3}">
      <dgm:prSet/>
      <dgm:spPr/>
      <dgm:t>
        <a:bodyPr/>
        <a:lstStyle/>
        <a:p>
          <a:endParaRPr lang="ru-RU"/>
        </a:p>
      </dgm:t>
    </dgm:pt>
    <dgm:pt modelId="{A3C12D8E-66C2-46D7-92A4-92DE376495EC}" type="sibTrans" cxnId="{81646E77-03A0-4CF5-BA6A-AF64239108E3}">
      <dgm:prSet/>
      <dgm:spPr/>
      <dgm:t>
        <a:bodyPr/>
        <a:lstStyle/>
        <a:p>
          <a:endParaRPr lang="ru-RU"/>
        </a:p>
      </dgm:t>
    </dgm:pt>
    <dgm:pt modelId="{75BF6021-C443-405B-8ECF-09F3C48E9DC0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Влияние внутренней и внешней среды на выбор производственной  стратегии</a:t>
          </a:r>
        </a:p>
      </dgm:t>
    </dgm:pt>
    <dgm:pt modelId="{ACB1E05D-E6A9-4202-BC17-06BC00B7ECA0}" type="parTrans" cxnId="{10731069-94A9-42D9-A9BE-0C1CD7DCCF40}">
      <dgm:prSet/>
      <dgm:spPr/>
      <dgm:t>
        <a:bodyPr/>
        <a:lstStyle/>
        <a:p>
          <a:endParaRPr lang="ru-RU"/>
        </a:p>
      </dgm:t>
    </dgm:pt>
    <dgm:pt modelId="{E19093D3-1A47-4791-BDF8-0D36DE3437E2}" type="sibTrans" cxnId="{10731069-94A9-42D9-A9BE-0C1CD7DCCF40}">
      <dgm:prSet/>
      <dgm:spPr/>
      <dgm:t>
        <a:bodyPr/>
        <a:lstStyle/>
        <a:p>
          <a:endParaRPr lang="ru-RU"/>
        </a:p>
      </dgm:t>
    </dgm:pt>
    <dgm:pt modelId="{E3606C4B-B7B5-4520-9D07-52A5F4BE55E0}">
      <dgm:prSet phldrT="[Текст]" custT="1"/>
      <dgm:spPr/>
      <dgm:t>
        <a:bodyPr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gm:t>
    </dgm:pt>
    <dgm:pt modelId="{D30D146C-97AF-40F9-AB78-5FFDA8841ED5}" type="parTrans" cxnId="{B8F345D2-80AC-4EA9-93B0-9EF58CC38729}">
      <dgm:prSet/>
      <dgm:spPr/>
      <dgm:t>
        <a:bodyPr/>
        <a:lstStyle/>
        <a:p>
          <a:endParaRPr lang="ru-RU"/>
        </a:p>
      </dgm:t>
    </dgm:pt>
    <dgm:pt modelId="{647626F2-7899-47B1-991A-C54E915671BA}" type="sibTrans" cxnId="{B8F345D2-80AC-4EA9-93B0-9EF58CC38729}">
      <dgm:prSet/>
      <dgm:spPr/>
      <dgm:t>
        <a:bodyPr/>
        <a:lstStyle/>
        <a:p>
          <a:endParaRPr lang="ru-RU"/>
        </a:p>
      </dgm:t>
    </dgm:pt>
    <dgm:pt modelId="{466F4376-1F94-45B7-BC77-9FBF4607D916}" type="pres">
      <dgm:prSet presAssocID="{AB270F4E-89E6-4025-8C87-95749A3151A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D9355C0-1B92-4668-AF4E-D254DC1C4DF6}" type="pres">
      <dgm:prSet presAssocID="{11AEB10B-E06B-4560-AFF1-AF6904DE4060}" presName="thickLine" presStyleLbl="alignNode1" presStyleIdx="0" presStyleCnt="2"/>
      <dgm:spPr/>
    </dgm:pt>
    <dgm:pt modelId="{4E140740-C018-4573-BD82-6556E8A92F9A}" type="pres">
      <dgm:prSet presAssocID="{11AEB10B-E06B-4560-AFF1-AF6904DE4060}" presName="horz1" presStyleCnt="0"/>
      <dgm:spPr/>
    </dgm:pt>
    <dgm:pt modelId="{EE660969-8CB7-4BED-AA96-3BD60A438911}" type="pres">
      <dgm:prSet presAssocID="{11AEB10B-E06B-4560-AFF1-AF6904DE4060}" presName="tx1" presStyleLbl="revTx" presStyleIdx="0" presStyleCnt="5"/>
      <dgm:spPr/>
      <dgm:t>
        <a:bodyPr/>
        <a:lstStyle/>
        <a:p>
          <a:endParaRPr lang="ru-RU"/>
        </a:p>
      </dgm:t>
    </dgm:pt>
    <dgm:pt modelId="{CCD6FE91-AD4C-49DA-8674-450414578892}" type="pres">
      <dgm:prSet presAssocID="{11AEB10B-E06B-4560-AFF1-AF6904DE4060}" presName="vert1" presStyleCnt="0"/>
      <dgm:spPr/>
    </dgm:pt>
    <dgm:pt modelId="{B2DE09AA-EDC9-46E4-B229-743F7A28B9F9}" type="pres">
      <dgm:prSet presAssocID="{F9E55ADA-3532-4120-829E-5CDF42DEE35E}" presName="vertSpace2a" presStyleCnt="0"/>
      <dgm:spPr/>
    </dgm:pt>
    <dgm:pt modelId="{9508523A-6934-41FC-82A5-D2DD2B5DFD24}" type="pres">
      <dgm:prSet presAssocID="{F9E55ADA-3532-4120-829E-5CDF42DEE35E}" presName="horz2" presStyleCnt="0"/>
      <dgm:spPr/>
    </dgm:pt>
    <dgm:pt modelId="{FF9B04F4-C03F-4F74-A96B-379B59F1527B}" type="pres">
      <dgm:prSet presAssocID="{F9E55ADA-3532-4120-829E-5CDF42DEE35E}" presName="horzSpace2" presStyleCnt="0"/>
      <dgm:spPr/>
    </dgm:pt>
    <dgm:pt modelId="{413FB2CB-A4CF-444F-A2F3-17E15869947E}" type="pres">
      <dgm:prSet presAssocID="{F9E55ADA-3532-4120-829E-5CDF42DEE35E}" presName="tx2" presStyleLbl="revTx" presStyleIdx="1" presStyleCnt="5"/>
      <dgm:spPr/>
      <dgm:t>
        <a:bodyPr/>
        <a:lstStyle/>
        <a:p>
          <a:endParaRPr lang="ru-RU"/>
        </a:p>
      </dgm:t>
    </dgm:pt>
    <dgm:pt modelId="{8837A326-E5F6-4678-B834-BD8AEC7D3E76}" type="pres">
      <dgm:prSet presAssocID="{F9E55ADA-3532-4120-829E-5CDF42DEE35E}" presName="vert2" presStyleCnt="0"/>
      <dgm:spPr/>
    </dgm:pt>
    <dgm:pt modelId="{14B4E199-5478-4F61-A66B-03BAA775E654}" type="pres">
      <dgm:prSet presAssocID="{F9E55ADA-3532-4120-829E-5CDF42DEE35E}" presName="thinLine2b" presStyleLbl="callout" presStyleIdx="0" presStyleCnt="3"/>
      <dgm:spPr/>
    </dgm:pt>
    <dgm:pt modelId="{9FE7118B-3855-40FD-9C47-DC4996C246CD}" type="pres">
      <dgm:prSet presAssocID="{F9E55ADA-3532-4120-829E-5CDF42DEE35E}" presName="vertSpace2b" presStyleCnt="0"/>
      <dgm:spPr/>
    </dgm:pt>
    <dgm:pt modelId="{B13C1A2D-E27B-4F7C-9FC8-51E02D5C22B7}" type="pres">
      <dgm:prSet presAssocID="{549D6262-1626-4BFA-BC8B-3319F70A92AB}" presName="horz2" presStyleCnt="0"/>
      <dgm:spPr/>
    </dgm:pt>
    <dgm:pt modelId="{AD0FC9B2-6C1F-464A-9A0A-DF2EF8BAB6B0}" type="pres">
      <dgm:prSet presAssocID="{549D6262-1626-4BFA-BC8B-3319F70A92AB}" presName="horzSpace2" presStyleCnt="0"/>
      <dgm:spPr/>
    </dgm:pt>
    <dgm:pt modelId="{146EF442-77FC-48E3-8B4E-041988C942A3}" type="pres">
      <dgm:prSet presAssocID="{549D6262-1626-4BFA-BC8B-3319F70A92AB}" presName="tx2" presStyleLbl="revTx" presStyleIdx="2" presStyleCnt="5"/>
      <dgm:spPr/>
      <dgm:t>
        <a:bodyPr/>
        <a:lstStyle/>
        <a:p>
          <a:endParaRPr lang="ru-RU"/>
        </a:p>
      </dgm:t>
    </dgm:pt>
    <dgm:pt modelId="{1643B4BA-CEAE-413C-A44A-D4D56DBB2BF1}" type="pres">
      <dgm:prSet presAssocID="{549D6262-1626-4BFA-BC8B-3319F70A92AB}" presName="vert2" presStyleCnt="0"/>
      <dgm:spPr/>
    </dgm:pt>
    <dgm:pt modelId="{6FEA33EB-FB47-4A2F-8940-193ED0AD3D3C}" type="pres">
      <dgm:prSet presAssocID="{549D6262-1626-4BFA-BC8B-3319F70A92AB}" presName="thinLine2b" presStyleLbl="callout" presStyleIdx="1" presStyleCnt="3"/>
      <dgm:spPr/>
    </dgm:pt>
    <dgm:pt modelId="{3A3FF5DB-56D8-4E85-85F6-6C3DE738407B}" type="pres">
      <dgm:prSet presAssocID="{549D6262-1626-4BFA-BC8B-3319F70A92AB}" presName="vertSpace2b" presStyleCnt="0"/>
      <dgm:spPr/>
    </dgm:pt>
    <dgm:pt modelId="{0236F2F1-55B4-41F6-9483-B278AD16AC0F}" type="pres">
      <dgm:prSet presAssocID="{75BF6021-C443-405B-8ECF-09F3C48E9DC0}" presName="horz2" presStyleCnt="0"/>
      <dgm:spPr/>
    </dgm:pt>
    <dgm:pt modelId="{6D164E88-DA56-4B23-8137-2108E714AE6A}" type="pres">
      <dgm:prSet presAssocID="{75BF6021-C443-405B-8ECF-09F3C48E9DC0}" presName="horzSpace2" presStyleCnt="0"/>
      <dgm:spPr/>
    </dgm:pt>
    <dgm:pt modelId="{EC393806-AD0E-476B-9CAA-2970FD5EA2E6}" type="pres">
      <dgm:prSet presAssocID="{75BF6021-C443-405B-8ECF-09F3C48E9DC0}" presName="tx2" presStyleLbl="revTx" presStyleIdx="3" presStyleCnt="5" custLinFactNeighborX="87" custLinFactNeighborY="35000"/>
      <dgm:spPr/>
      <dgm:t>
        <a:bodyPr/>
        <a:lstStyle/>
        <a:p>
          <a:endParaRPr lang="ru-RU"/>
        </a:p>
      </dgm:t>
    </dgm:pt>
    <dgm:pt modelId="{16BB2640-9FA3-42E1-BD51-8947BFFD9977}" type="pres">
      <dgm:prSet presAssocID="{75BF6021-C443-405B-8ECF-09F3C48E9DC0}" presName="vert2" presStyleCnt="0"/>
      <dgm:spPr/>
    </dgm:pt>
    <dgm:pt modelId="{70E54BDC-428C-4B52-9B3D-515EDF4E9113}" type="pres">
      <dgm:prSet presAssocID="{75BF6021-C443-405B-8ECF-09F3C48E9DC0}" presName="thinLine2b" presStyleLbl="callout" presStyleIdx="2" presStyleCnt="3" custLinFactY="500058" custLinFactNeighborX="735" custLinFactNeighborY="600000"/>
      <dgm:spPr/>
    </dgm:pt>
    <dgm:pt modelId="{1ED2B880-C371-4474-ADD1-2561EB9FCAA9}" type="pres">
      <dgm:prSet presAssocID="{75BF6021-C443-405B-8ECF-09F3C48E9DC0}" presName="vertSpace2b" presStyleCnt="0"/>
      <dgm:spPr/>
    </dgm:pt>
    <dgm:pt modelId="{A17306BB-3FB9-4F78-839B-7C9B60C8844C}" type="pres">
      <dgm:prSet presAssocID="{E3606C4B-B7B5-4520-9D07-52A5F4BE55E0}" presName="thickLine" presStyleLbl="alignNode1" presStyleIdx="1" presStyleCnt="2" custLinFactNeighborY="15625"/>
      <dgm:spPr/>
    </dgm:pt>
    <dgm:pt modelId="{6472B408-6CE7-4F06-8CB6-616F52840B7E}" type="pres">
      <dgm:prSet presAssocID="{E3606C4B-B7B5-4520-9D07-52A5F4BE55E0}" presName="horz1" presStyleCnt="0"/>
      <dgm:spPr/>
    </dgm:pt>
    <dgm:pt modelId="{6CD95A12-0A4A-4AF6-B3CD-99A0E425E8AC}" type="pres">
      <dgm:prSet presAssocID="{E3606C4B-B7B5-4520-9D07-52A5F4BE55E0}" presName="tx1" presStyleLbl="revTx" presStyleIdx="4" presStyleCnt="5"/>
      <dgm:spPr/>
      <dgm:t>
        <a:bodyPr/>
        <a:lstStyle/>
        <a:p>
          <a:endParaRPr lang="ru-RU"/>
        </a:p>
      </dgm:t>
    </dgm:pt>
    <dgm:pt modelId="{E150EF28-B98C-4835-9FFB-100C2DDD8921}" type="pres">
      <dgm:prSet presAssocID="{E3606C4B-B7B5-4520-9D07-52A5F4BE55E0}" presName="vert1" presStyleCnt="0"/>
      <dgm:spPr/>
    </dgm:pt>
  </dgm:ptLst>
  <dgm:cxnLst>
    <dgm:cxn modelId="{28A0B393-4C77-409B-BA9F-8A16AAC90DD1}" type="presOf" srcId="{75BF6021-C443-405B-8ECF-09F3C48E9DC0}" destId="{EC393806-AD0E-476B-9CAA-2970FD5EA2E6}" srcOrd="0" destOrd="0" presId="urn:microsoft.com/office/officeart/2008/layout/LinedList"/>
    <dgm:cxn modelId="{10731069-94A9-42D9-A9BE-0C1CD7DCCF40}" srcId="{11AEB10B-E06B-4560-AFF1-AF6904DE4060}" destId="{75BF6021-C443-405B-8ECF-09F3C48E9DC0}" srcOrd="2" destOrd="0" parTransId="{ACB1E05D-E6A9-4202-BC17-06BC00B7ECA0}" sibTransId="{E19093D3-1A47-4791-BDF8-0D36DE3437E2}"/>
    <dgm:cxn modelId="{96A046E1-68EB-4F2E-A95F-4751C7AC43BB}" srcId="{11AEB10B-E06B-4560-AFF1-AF6904DE4060}" destId="{F9E55ADA-3532-4120-829E-5CDF42DEE35E}" srcOrd="0" destOrd="0" parTransId="{69AEEF17-BED1-49A8-9788-F6084C0BE6AA}" sibTransId="{1D526678-7E01-4AC9-BC0F-05E4A605D6D6}"/>
    <dgm:cxn modelId="{A7ADB556-47D0-4CA6-98D1-81A042388DB4}" type="presOf" srcId="{11AEB10B-E06B-4560-AFF1-AF6904DE4060}" destId="{EE660969-8CB7-4BED-AA96-3BD60A438911}" srcOrd="0" destOrd="0" presId="urn:microsoft.com/office/officeart/2008/layout/LinedList"/>
    <dgm:cxn modelId="{B8F345D2-80AC-4EA9-93B0-9EF58CC38729}" srcId="{AB270F4E-89E6-4025-8C87-95749A3151AB}" destId="{E3606C4B-B7B5-4520-9D07-52A5F4BE55E0}" srcOrd="1" destOrd="0" parTransId="{D30D146C-97AF-40F9-AB78-5FFDA8841ED5}" sibTransId="{647626F2-7899-47B1-991A-C54E915671BA}"/>
    <dgm:cxn modelId="{2D2AA6A2-6220-40DD-A666-B4F3F03AD871}" srcId="{AB270F4E-89E6-4025-8C87-95749A3151AB}" destId="{11AEB10B-E06B-4560-AFF1-AF6904DE4060}" srcOrd="0" destOrd="0" parTransId="{F10B12B6-E24B-4B4E-A000-49F953C42359}" sibTransId="{80523D6B-D105-47CF-93A2-669E9CC1D87A}"/>
    <dgm:cxn modelId="{C96E0C73-B18E-4D4B-A1BB-7A7B4FF847C4}" type="presOf" srcId="{F9E55ADA-3532-4120-829E-5CDF42DEE35E}" destId="{413FB2CB-A4CF-444F-A2F3-17E15869947E}" srcOrd="0" destOrd="0" presId="urn:microsoft.com/office/officeart/2008/layout/LinedList"/>
    <dgm:cxn modelId="{B9B20E51-B637-4459-B7A5-9251436A249D}" type="presOf" srcId="{549D6262-1626-4BFA-BC8B-3319F70A92AB}" destId="{146EF442-77FC-48E3-8B4E-041988C942A3}" srcOrd="0" destOrd="0" presId="urn:microsoft.com/office/officeart/2008/layout/LinedList"/>
    <dgm:cxn modelId="{AE00BEBF-50D1-41E1-8C65-797F83A9008F}" type="presOf" srcId="{AB270F4E-89E6-4025-8C87-95749A3151AB}" destId="{466F4376-1F94-45B7-BC77-9FBF4607D916}" srcOrd="0" destOrd="0" presId="urn:microsoft.com/office/officeart/2008/layout/LinedList"/>
    <dgm:cxn modelId="{428A0E81-9D77-45DF-9166-837536C04E44}" type="presOf" srcId="{E3606C4B-B7B5-4520-9D07-52A5F4BE55E0}" destId="{6CD95A12-0A4A-4AF6-B3CD-99A0E425E8AC}" srcOrd="0" destOrd="0" presId="urn:microsoft.com/office/officeart/2008/layout/LinedList"/>
    <dgm:cxn modelId="{81646E77-03A0-4CF5-BA6A-AF64239108E3}" srcId="{11AEB10B-E06B-4560-AFF1-AF6904DE4060}" destId="{549D6262-1626-4BFA-BC8B-3319F70A92AB}" srcOrd="1" destOrd="0" parTransId="{A56BF417-F1D8-43E7-A16B-7C899BB11C60}" sibTransId="{A3C12D8E-66C2-46D7-92A4-92DE376495EC}"/>
    <dgm:cxn modelId="{EEBE98B9-4E40-448D-ABB0-123C0E0DC029}" type="presParOf" srcId="{466F4376-1F94-45B7-BC77-9FBF4607D916}" destId="{8D9355C0-1B92-4668-AF4E-D254DC1C4DF6}" srcOrd="0" destOrd="0" presId="urn:microsoft.com/office/officeart/2008/layout/LinedList"/>
    <dgm:cxn modelId="{F919B138-F8D5-4068-874B-C9D97EFD614C}" type="presParOf" srcId="{466F4376-1F94-45B7-BC77-9FBF4607D916}" destId="{4E140740-C018-4573-BD82-6556E8A92F9A}" srcOrd="1" destOrd="0" presId="urn:microsoft.com/office/officeart/2008/layout/LinedList"/>
    <dgm:cxn modelId="{15FE8D94-D86F-4828-A135-509B901F035B}" type="presParOf" srcId="{4E140740-C018-4573-BD82-6556E8A92F9A}" destId="{EE660969-8CB7-4BED-AA96-3BD60A438911}" srcOrd="0" destOrd="0" presId="urn:microsoft.com/office/officeart/2008/layout/LinedList"/>
    <dgm:cxn modelId="{80269DBC-372A-4F93-AE27-AD30C4BADFC1}" type="presParOf" srcId="{4E140740-C018-4573-BD82-6556E8A92F9A}" destId="{CCD6FE91-AD4C-49DA-8674-450414578892}" srcOrd="1" destOrd="0" presId="urn:microsoft.com/office/officeart/2008/layout/LinedList"/>
    <dgm:cxn modelId="{21C72FCD-B7C9-4FA9-B9AA-CD550A3C451C}" type="presParOf" srcId="{CCD6FE91-AD4C-49DA-8674-450414578892}" destId="{B2DE09AA-EDC9-46E4-B229-743F7A28B9F9}" srcOrd="0" destOrd="0" presId="urn:microsoft.com/office/officeart/2008/layout/LinedList"/>
    <dgm:cxn modelId="{7BFCF580-184A-4CFA-8B30-A61A601C051D}" type="presParOf" srcId="{CCD6FE91-AD4C-49DA-8674-450414578892}" destId="{9508523A-6934-41FC-82A5-D2DD2B5DFD24}" srcOrd="1" destOrd="0" presId="urn:microsoft.com/office/officeart/2008/layout/LinedList"/>
    <dgm:cxn modelId="{F1702F59-11A9-4A97-BEDE-D228BA415FA8}" type="presParOf" srcId="{9508523A-6934-41FC-82A5-D2DD2B5DFD24}" destId="{FF9B04F4-C03F-4F74-A96B-379B59F1527B}" srcOrd="0" destOrd="0" presId="urn:microsoft.com/office/officeart/2008/layout/LinedList"/>
    <dgm:cxn modelId="{8C66F8B9-1F85-4877-9723-E19C757F2123}" type="presParOf" srcId="{9508523A-6934-41FC-82A5-D2DD2B5DFD24}" destId="{413FB2CB-A4CF-444F-A2F3-17E15869947E}" srcOrd="1" destOrd="0" presId="urn:microsoft.com/office/officeart/2008/layout/LinedList"/>
    <dgm:cxn modelId="{813780B5-843B-480E-965B-F42926330F60}" type="presParOf" srcId="{9508523A-6934-41FC-82A5-D2DD2B5DFD24}" destId="{8837A326-E5F6-4678-B834-BD8AEC7D3E76}" srcOrd="2" destOrd="0" presId="urn:microsoft.com/office/officeart/2008/layout/LinedList"/>
    <dgm:cxn modelId="{1DB208B9-65F7-445A-B1C6-452B3FFD21E8}" type="presParOf" srcId="{CCD6FE91-AD4C-49DA-8674-450414578892}" destId="{14B4E199-5478-4F61-A66B-03BAA775E654}" srcOrd="2" destOrd="0" presId="urn:microsoft.com/office/officeart/2008/layout/LinedList"/>
    <dgm:cxn modelId="{124122C8-196E-4D82-BC5B-6E4F7195189E}" type="presParOf" srcId="{CCD6FE91-AD4C-49DA-8674-450414578892}" destId="{9FE7118B-3855-40FD-9C47-DC4996C246CD}" srcOrd="3" destOrd="0" presId="urn:microsoft.com/office/officeart/2008/layout/LinedList"/>
    <dgm:cxn modelId="{70F3223A-70A1-467D-8E13-DADEB28A9051}" type="presParOf" srcId="{CCD6FE91-AD4C-49DA-8674-450414578892}" destId="{B13C1A2D-E27B-4F7C-9FC8-51E02D5C22B7}" srcOrd="4" destOrd="0" presId="urn:microsoft.com/office/officeart/2008/layout/LinedList"/>
    <dgm:cxn modelId="{DBDF4306-553A-4779-8348-90CD73DA7EE6}" type="presParOf" srcId="{B13C1A2D-E27B-4F7C-9FC8-51E02D5C22B7}" destId="{AD0FC9B2-6C1F-464A-9A0A-DF2EF8BAB6B0}" srcOrd="0" destOrd="0" presId="urn:microsoft.com/office/officeart/2008/layout/LinedList"/>
    <dgm:cxn modelId="{9A4D6AE6-2FC6-4698-BBA6-EE6E83BCC6B2}" type="presParOf" srcId="{B13C1A2D-E27B-4F7C-9FC8-51E02D5C22B7}" destId="{146EF442-77FC-48E3-8B4E-041988C942A3}" srcOrd="1" destOrd="0" presId="urn:microsoft.com/office/officeart/2008/layout/LinedList"/>
    <dgm:cxn modelId="{FADE2E09-14D5-40CE-869A-7F80F9C1BC2A}" type="presParOf" srcId="{B13C1A2D-E27B-4F7C-9FC8-51E02D5C22B7}" destId="{1643B4BA-CEAE-413C-A44A-D4D56DBB2BF1}" srcOrd="2" destOrd="0" presId="urn:microsoft.com/office/officeart/2008/layout/LinedList"/>
    <dgm:cxn modelId="{F454D599-EEED-4D96-A4FC-4618EBFCE591}" type="presParOf" srcId="{CCD6FE91-AD4C-49DA-8674-450414578892}" destId="{6FEA33EB-FB47-4A2F-8940-193ED0AD3D3C}" srcOrd="5" destOrd="0" presId="urn:microsoft.com/office/officeart/2008/layout/LinedList"/>
    <dgm:cxn modelId="{AB5407CE-90C1-4A78-A430-437B7B1CFD1F}" type="presParOf" srcId="{CCD6FE91-AD4C-49DA-8674-450414578892}" destId="{3A3FF5DB-56D8-4E85-85F6-6C3DE738407B}" srcOrd="6" destOrd="0" presId="urn:microsoft.com/office/officeart/2008/layout/LinedList"/>
    <dgm:cxn modelId="{F6B9DC67-1484-4B9B-AE65-A07F01862A27}" type="presParOf" srcId="{CCD6FE91-AD4C-49DA-8674-450414578892}" destId="{0236F2F1-55B4-41F6-9483-B278AD16AC0F}" srcOrd="7" destOrd="0" presId="urn:microsoft.com/office/officeart/2008/layout/LinedList"/>
    <dgm:cxn modelId="{12EDC4DB-0FA3-4B5B-9277-682BEF367EC0}" type="presParOf" srcId="{0236F2F1-55B4-41F6-9483-B278AD16AC0F}" destId="{6D164E88-DA56-4B23-8137-2108E714AE6A}" srcOrd="0" destOrd="0" presId="urn:microsoft.com/office/officeart/2008/layout/LinedList"/>
    <dgm:cxn modelId="{D1E13D9C-4A4E-49B6-9954-15A8173044C8}" type="presParOf" srcId="{0236F2F1-55B4-41F6-9483-B278AD16AC0F}" destId="{EC393806-AD0E-476B-9CAA-2970FD5EA2E6}" srcOrd="1" destOrd="0" presId="urn:microsoft.com/office/officeart/2008/layout/LinedList"/>
    <dgm:cxn modelId="{A7EEC23C-6460-4E1A-AC2F-710798CDD3F9}" type="presParOf" srcId="{0236F2F1-55B4-41F6-9483-B278AD16AC0F}" destId="{16BB2640-9FA3-42E1-BD51-8947BFFD9977}" srcOrd="2" destOrd="0" presId="urn:microsoft.com/office/officeart/2008/layout/LinedList"/>
    <dgm:cxn modelId="{8C96E734-34EA-4311-AAEA-360AB3EBDF6B}" type="presParOf" srcId="{CCD6FE91-AD4C-49DA-8674-450414578892}" destId="{70E54BDC-428C-4B52-9B3D-515EDF4E9113}" srcOrd="8" destOrd="0" presId="urn:microsoft.com/office/officeart/2008/layout/LinedList"/>
    <dgm:cxn modelId="{0E820A64-50E2-47F7-8379-090C536C5353}" type="presParOf" srcId="{CCD6FE91-AD4C-49DA-8674-450414578892}" destId="{1ED2B880-C371-4474-ADD1-2561EB9FCAA9}" srcOrd="9" destOrd="0" presId="urn:microsoft.com/office/officeart/2008/layout/LinedList"/>
    <dgm:cxn modelId="{A07CDB08-3759-41AB-AA5C-3770E2CFAF50}" type="presParOf" srcId="{466F4376-1F94-45B7-BC77-9FBF4607D916}" destId="{A17306BB-3FB9-4F78-839B-7C9B60C8844C}" srcOrd="2" destOrd="0" presId="urn:microsoft.com/office/officeart/2008/layout/LinedList"/>
    <dgm:cxn modelId="{5AB2ECE2-50F7-405B-81F5-4AA42C1DDB12}" type="presParOf" srcId="{466F4376-1F94-45B7-BC77-9FBF4607D916}" destId="{6472B408-6CE7-4F06-8CB6-616F52840B7E}" srcOrd="3" destOrd="0" presId="urn:microsoft.com/office/officeart/2008/layout/LinedList"/>
    <dgm:cxn modelId="{576F83D2-6223-4A5F-9719-36CFD5A3E222}" type="presParOf" srcId="{6472B408-6CE7-4F06-8CB6-616F52840B7E}" destId="{6CD95A12-0A4A-4AF6-B3CD-99A0E425E8AC}" srcOrd="0" destOrd="0" presId="urn:microsoft.com/office/officeart/2008/layout/LinedList"/>
    <dgm:cxn modelId="{EF858743-8FEB-465B-A446-E613DCE3DEF3}" type="presParOf" srcId="{6472B408-6CE7-4F06-8CB6-616F52840B7E}" destId="{E150EF28-B98C-4835-9FFB-100C2DDD89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9355C0-1B92-4668-AF4E-D254DC1C4DF6}">
      <dsp:nvSpPr>
        <dsp:cNvPr id="0" name=""/>
        <dsp:cNvSpPr/>
      </dsp:nvSpPr>
      <dsp:spPr>
        <a:xfrm>
          <a:off x="0" y="0"/>
          <a:ext cx="73448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60969-8CB7-4BED-AA96-3BD60A438911}">
      <dsp:nvSpPr>
        <dsp:cNvPr id="0" name=""/>
        <dsp:cNvSpPr/>
      </dsp:nvSpPr>
      <dsp:spPr>
        <a:xfrm>
          <a:off x="0" y="0"/>
          <a:ext cx="1468963" cy="230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  <a:sym typeface="Exo 2"/>
            </a:rPr>
            <a:t>Ключевые вопросы темы</a:t>
          </a:r>
        </a:p>
      </dsp:txBody>
      <dsp:txXfrm>
        <a:off x="0" y="0"/>
        <a:ext cx="1468963" cy="2304256"/>
      </dsp:txXfrm>
    </dsp:sp>
    <dsp:sp modelId="{413FB2CB-A4CF-444F-A2F3-17E15869947E}">
      <dsp:nvSpPr>
        <dsp:cNvPr id="0" name=""/>
        <dsp:cNvSpPr/>
      </dsp:nvSpPr>
      <dsp:spPr>
        <a:xfrm>
          <a:off x="1579135" y="36004"/>
          <a:ext cx="5765680" cy="720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Понятие производственной стратегии и её разновидности</a:t>
          </a:r>
        </a:p>
      </dsp:txBody>
      <dsp:txXfrm>
        <a:off x="1579135" y="36004"/>
        <a:ext cx="5765680" cy="720079"/>
      </dsp:txXfrm>
    </dsp:sp>
    <dsp:sp modelId="{14B4E199-5478-4F61-A66B-03BAA775E654}">
      <dsp:nvSpPr>
        <dsp:cNvPr id="0" name=""/>
        <dsp:cNvSpPr/>
      </dsp:nvSpPr>
      <dsp:spPr>
        <a:xfrm>
          <a:off x="1468963" y="756083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EF442-77FC-48E3-8B4E-041988C942A3}">
      <dsp:nvSpPr>
        <dsp:cNvPr id="0" name=""/>
        <dsp:cNvSpPr/>
      </dsp:nvSpPr>
      <dsp:spPr>
        <a:xfrm>
          <a:off x="1579135" y="792087"/>
          <a:ext cx="5765680" cy="720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Формирование и реализация производственной стратегии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i="0" u="none" strike="noStrike" kern="1200" cap="none" dirty="0">
            <a:solidFill>
              <a:srgbClr val="434343"/>
            </a:solidFill>
            <a:latin typeface="Exo 2"/>
            <a:ea typeface="Exo 2"/>
            <a:cs typeface="Exo 2"/>
          </a:endParaRPr>
        </a:p>
      </dsp:txBody>
      <dsp:txXfrm>
        <a:off x="1579135" y="792087"/>
        <a:ext cx="5765680" cy="720079"/>
      </dsp:txXfrm>
    </dsp:sp>
    <dsp:sp modelId="{6FEA33EB-FB47-4A2F-8940-193ED0AD3D3C}">
      <dsp:nvSpPr>
        <dsp:cNvPr id="0" name=""/>
        <dsp:cNvSpPr/>
      </dsp:nvSpPr>
      <dsp:spPr>
        <a:xfrm>
          <a:off x="1468963" y="1512167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93806-AD0E-476B-9CAA-2970FD5EA2E6}">
      <dsp:nvSpPr>
        <dsp:cNvPr id="0" name=""/>
        <dsp:cNvSpPr/>
      </dsp:nvSpPr>
      <dsp:spPr>
        <a:xfrm>
          <a:off x="1579135" y="1800199"/>
          <a:ext cx="5765680" cy="720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Влияние внутренней и внешней среды на выбор производственной  стратегии</a:t>
          </a:r>
        </a:p>
      </dsp:txBody>
      <dsp:txXfrm>
        <a:off x="1579135" y="1800199"/>
        <a:ext cx="5765680" cy="720079"/>
      </dsp:txXfrm>
    </dsp:sp>
    <dsp:sp modelId="{70E54BDC-428C-4B52-9B3D-515EDF4E9113}">
      <dsp:nvSpPr>
        <dsp:cNvPr id="0" name=""/>
        <dsp:cNvSpPr/>
      </dsp:nvSpPr>
      <dsp:spPr>
        <a:xfrm>
          <a:off x="1468963" y="2664296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306BB-3FB9-4F78-839B-7C9B60C8844C}">
      <dsp:nvSpPr>
        <dsp:cNvPr id="0" name=""/>
        <dsp:cNvSpPr/>
      </dsp:nvSpPr>
      <dsp:spPr>
        <a:xfrm>
          <a:off x="0" y="2664296"/>
          <a:ext cx="73448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95A12-0A4A-4AF6-B3CD-99A0E425E8AC}">
      <dsp:nvSpPr>
        <dsp:cNvPr id="0" name=""/>
        <dsp:cNvSpPr/>
      </dsp:nvSpPr>
      <dsp:spPr>
        <a:xfrm>
          <a:off x="0" y="2304256"/>
          <a:ext cx="1468963" cy="230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0" y="2304256"/>
        <a:ext cx="1468963" cy="2304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4685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8d3b44f0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8d3b44f0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3768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8d3b44f0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8d3b44f0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19515fe0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19515fe0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19515fe0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19515fe0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19515fe0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19515fe0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6589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19515fe0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19515fe0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24468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1abfbaf28_3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1abfbaf28_3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3354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2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 idx="2"/>
          </p:nvPr>
        </p:nvSpPr>
        <p:spPr>
          <a:xfrm>
            <a:off x="1741950" y="2846700"/>
            <a:ext cx="12579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741950" y="1650025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3"/>
          </p:nvPr>
        </p:nvSpPr>
        <p:spPr>
          <a:xfrm>
            <a:off x="5633751" y="36353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4"/>
          </p:nvPr>
        </p:nvSpPr>
        <p:spPr>
          <a:xfrm>
            <a:off x="5256958" y="2440056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3"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 + Design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0787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 idx="2"/>
          </p:nvPr>
        </p:nvSpPr>
        <p:spPr>
          <a:xfrm>
            <a:off x="390296" y="2016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90446" y="656478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3" hasCustomPrompt="1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 hasCustomPrompt="1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 hasCustomPrompt="1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>
            <a:off x="390296" y="116785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3"/>
          </p:nvPr>
        </p:nvSpPr>
        <p:spPr>
          <a:xfrm>
            <a:off x="690446" y="162267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14"/>
          </p:nvPr>
        </p:nvSpPr>
        <p:spPr>
          <a:xfrm>
            <a:off x="390296" y="2141336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5"/>
          </p:nvPr>
        </p:nvSpPr>
        <p:spPr>
          <a:xfrm>
            <a:off x="690446" y="2596156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6811558" y="177518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6811558" y="2230005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8"/>
          </p:nvPr>
        </p:nvSpPr>
        <p:spPr>
          <a:xfrm>
            <a:off x="6811558" y="2799095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9"/>
          </p:nvPr>
        </p:nvSpPr>
        <p:spPr>
          <a:xfrm>
            <a:off x="6811558" y="325391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20"/>
          </p:nvPr>
        </p:nvSpPr>
        <p:spPr>
          <a:xfrm>
            <a:off x="6811558" y="38113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21"/>
          </p:nvPr>
        </p:nvSpPr>
        <p:spPr>
          <a:xfrm>
            <a:off x="6811558" y="4266173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1147575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63835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2459550" y="2314225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718579" y="4030481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2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 idx="2" hasCustomPrompt="1"/>
          </p:nvPr>
        </p:nvSpPr>
        <p:spPr>
          <a:xfrm>
            <a:off x="1086651" y="1475125"/>
            <a:ext cx="17952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 flipH="1">
            <a:off x="3481677" y="1666454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3" hasCustomPrompt="1"/>
          </p:nvPr>
        </p:nvSpPr>
        <p:spPr>
          <a:xfrm>
            <a:off x="2298451" y="2475350"/>
            <a:ext cx="17637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4"/>
          </p:nvPr>
        </p:nvSpPr>
        <p:spPr>
          <a:xfrm flipH="1">
            <a:off x="4568051" y="2688425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5" hasCustomPrompt="1"/>
          </p:nvPr>
        </p:nvSpPr>
        <p:spPr>
          <a:xfrm>
            <a:off x="3353176" y="3513625"/>
            <a:ext cx="17952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6"/>
          </p:nvPr>
        </p:nvSpPr>
        <p:spPr>
          <a:xfrm flipH="1">
            <a:off x="5671490" y="3709941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2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ctrTitle" idx="2"/>
          </p:nvPr>
        </p:nvSpPr>
        <p:spPr>
          <a:xfrm>
            <a:off x="5616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872450" y="3090475"/>
            <a:ext cx="2052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 idx="3"/>
          </p:nvPr>
        </p:nvSpPr>
        <p:spPr>
          <a:xfrm>
            <a:off x="32352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ubTitle" idx="4"/>
          </p:nvPr>
        </p:nvSpPr>
        <p:spPr>
          <a:xfrm>
            <a:off x="3462900" y="2036750"/>
            <a:ext cx="221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ctrTitle" idx="5"/>
          </p:nvPr>
        </p:nvSpPr>
        <p:spPr>
          <a:xfrm>
            <a:off x="59088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ubTitle" idx="6"/>
          </p:nvPr>
        </p:nvSpPr>
        <p:spPr>
          <a:xfrm>
            <a:off x="6136500" y="3090475"/>
            <a:ext cx="221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CUSTOM_2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ctrTitle"/>
          </p:nvPr>
        </p:nvSpPr>
        <p:spPr>
          <a:xfrm flipH="1">
            <a:off x="275454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094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3725343" y="274298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2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ctrTitle" idx="2"/>
          </p:nvPr>
        </p:nvSpPr>
        <p:spPr>
          <a:xfrm>
            <a:off x="464478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ubTitle" idx="1"/>
          </p:nvPr>
        </p:nvSpPr>
        <p:spPr>
          <a:xfrm>
            <a:off x="616128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ctrTitle" idx="3"/>
          </p:nvPr>
        </p:nvSpPr>
        <p:spPr>
          <a:xfrm>
            <a:off x="2077426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ubTitle" idx="4"/>
          </p:nvPr>
        </p:nvSpPr>
        <p:spPr>
          <a:xfrm>
            <a:off x="2229076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ctrTitle" idx="5"/>
          </p:nvPr>
        </p:nvSpPr>
        <p:spPr>
          <a:xfrm>
            <a:off x="3690375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ubTitle" idx="6"/>
          </p:nvPr>
        </p:nvSpPr>
        <p:spPr>
          <a:xfrm>
            <a:off x="3842025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ctrTitle" idx="7"/>
          </p:nvPr>
        </p:nvSpPr>
        <p:spPr>
          <a:xfrm>
            <a:off x="3707117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8"/>
          </p:nvPr>
        </p:nvSpPr>
        <p:spPr>
          <a:xfrm>
            <a:off x="3858772" y="3890201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ctrTitle" idx="9"/>
          </p:nvPr>
        </p:nvSpPr>
        <p:spPr>
          <a:xfrm>
            <a:off x="5343519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13"/>
          </p:nvPr>
        </p:nvSpPr>
        <p:spPr>
          <a:xfrm>
            <a:off x="5500261" y="3890201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14"/>
          </p:nvPr>
        </p:nvSpPr>
        <p:spPr>
          <a:xfrm>
            <a:off x="6979921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5"/>
          </p:nvPr>
        </p:nvSpPr>
        <p:spPr>
          <a:xfrm>
            <a:off x="7141750" y="3890201"/>
            <a:ext cx="14568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0" r:id="rId11"/>
    <p:sldLayoutId id="2147483671" r:id="rId12"/>
    <p:sldLayoutId id="214748367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Тема 8</a:t>
            </a:r>
            <a:endParaRPr dirty="0"/>
          </a:p>
        </p:txBody>
      </p:sp>
      <p:sp>
        <p:nvSpPr>
          <p:cNvPr id="137" name="Google Shape;137;p28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434343"/>
                </a:solidFill>
              </a:rPr>
              <a:t>Разработка производственной стратегии</a:t>
            </a:r>
            <a:endParaRPr dirty="0">
              <a:solidFill>
                <a:srgbClr val="434343"/>
              </a:solidFill>
            </a:endParaRPr>
          </a:p>
        </p:txBody>
      </p:sp>
      <p:cxnSp>
        <p:nvCxnSpPr>
          <p:cNvPr id="138" name="Google Shape;138;p28"/>
          <p:cNvCxnSpPr/>
          <p:nvPr/>
        </p:nvCxnSpPr>
        <p:spPr>
          <a:xfrm>
            <a:off x="7145675" y="3176000"/>
            <a:ext cx="20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Объекты приложений производственной стратегии </a:t>
            </a:r>
            <a:endParaRPr sz="2000" dirty="0"/>
          </a:p>
        </p:txBody>
      </p:sp>
      <p:sp>
        <p:nvSpPr>
          <p:cNvPr id="151" name="Google Shape;151;p30"/>
          <p:cNvSpPr txBox="1">
            <a:spLocks noGrp="1"/>
          </p:cNvSpPr>
          <p:nvPr>
            <p:ph type="ctrTitle" idx="2"/>
          </p:nvPr>
        </p:nvSpPr>
        <p:spPr>
          <a:xfrm>
            <a:off x="827584" y="536928"/>
            <a:ext cx="1614260" cy="5982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/>
              <a:t>закупки и поставки</a:t>
            </a:r>
            <a:endParaRPr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ctrTitle" idx="9"/>
          </p:nvPr>
        </p:nvSpPr>
        <p:spPr>
          <a:xfrm>
            <a:off x="225615" y="1766589"/>
            <a:ext cx="2245066" cy="4246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/>
              <a:t>производственный объект (завод, производство, цех, участок)</a:t>
            </a:r>
            <a:endParaRPr dirty="0"/>
          </a:p>
        </p:txBody>
      </p:sp>
      <p:sp>
        <p:nvSpPr>
          <p:cNvPr id="155" name="Google Shape;155;p30"/>
          <p:cNvSpPr txBox="1">
            <a:spLocks noGrp="1"/>
          </p:cNvSpPr>
          <p:nvPr>
            <p:ph type="title" idx="3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title" idx="5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 idx="4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158" name="Google Shape;158;p30"/>
          <p:cNvCxnSpPr/>
          <p:nvPr/>
        </p:nvCxnSpPr>
        <p:spPr>
          <a:xfrm>
            <a:off x="3297225" y="0"/>
            <a:ext cx="0" cy="239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30"/>
          <p:cNvCxnSpPr/>
          <p:nvPr/>
        </p:nvCxnSpPr>
        <p:spPr>
          <a:xfrm>
            <a:off x="5861950" y="3131400"/>
            <a:ext cx="0" cy="203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30"/>
          <p:cNvSpPr txBox="1">
            <a:spLocks noGrp="1"/>
          </p:cNvSpPr>
          <p:nvPr>
            <p:ph type="title" idx="6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7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title" idx="8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ctrTitle" idx="14"/>
          </p:nvPr>
        </p:nvSpPr>
        <p:spPr>
          <a:xfrm>
            <a:off x="525679" y="258478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dirty="0"/>
              <a:t>системы и технология производственного процесса</a:t>
            </a:r>
            <a:endParaRPr dirty="0"/>
          </a:p>
        </p:txBody>
      </p:sp>
      <p:sp>
        <p:nvSpPr>
          <p:cNvPr id="165" name="Google Shape;165;p30"/>
          <p:cNvSpPr txBox="1">
            <a:spLocks noGrp="1"/>
          </p:cNvSpPr>
          <p:nvPr>
            <p:ph type="ctrTitle" idx="16"/>
          </p:nvPr>
        </p:nvSpPr>
        <p:spPr>
          <a:xfrm>
            <a:off x="6732240" y="207357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производственные мощности</a:t>
            </a:r>
            <a:endParaRPr dirty="0"/>
          </a:p>
        </p:txBody>
      </p:sp>
      <p:sp>
        <p:nvSpPr>
          <p:cNvPr id="169" name="Google Shape;169;p30"/>
          <p:cNvSpPr txBox="1">
            <a:spLocks noGrp="1"/>
          </p:cNvSpPr>
          <p:nvPr>
            <p:ph type="ctrTitle" idx="20"/>
          </p:nvPr>
        </p:nvSpPr>
        <p:spPr>
          <a:xfrm>
            <a:off x="6736251" y="4061312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dirty="0"/>
              <a:t>планирование и контроль производства</a:t>
            </a:r>
            <a:endParaRPr dirty="0"/>
          </a:p>
        </p:txBody>
      </p:sp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BB06B3AF-8A99-4241-A025-CB92F999C62C}"/>
              </a:ext>
            </a:extLst>
          </p:cNvPr>
          <p:cNvSpPr>
            <a:spLocks noGrp="1"/>
          </p:cNvSpPr>
          <p:nvPr>
            <p:ph type="ctrTitle" idx="18"/>
          </p:nvPr>
        </p:nvSpPr>
        <p:spPr>
          <a:xfrm>
            <a:off x="6732240" y="3131400"/>
            <a:ext cx="1974300" cy="577800"/>
          </a:xfrm>
        </p:spPr>
        <p:txBody>
          <a:bodyPr/>
          <a:lstStyle/>
          <a:p>
            <a:r>
              <a:rPr lang="ru-RU" dirty="0"/>
              <a:t>разработка и усовершенствование продукта или услуги</a:t>
            </a:r>
          </a:p>
        </p:txBody>
      </p:sp>
    </p:spTree>
    <p:extLst>
      <p:ext uri="{BB962C8B-B14F-4D97-AF65-F5344CB8AC3E}">
        <p14:creationId xmlns="" xmlns:p14="http://schemas.microsoft.com/office/powerpoint/2010/main" val="333848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"/>
          <p:cNvSpPr txBox="1">
            <a:spLocks noGrp="1"/>
          </p:cNvSpPr>
          <p:nvPr>
            <p:ph type="ctrTitle"/>
          </p:nvPr>
        </p:nvSpPr>
        <p:spPr>
          <a:xfrm>
            <a:off x="539552" y="152537"/>
            <a:ext cx="7179151" cy="5882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Основные разделы производственной стратегии</a:t>
            </a:r>
            <a:endParaRPr sz="1800" dirty="0"/>
          </a:p>
        </p:txBody>
      </p:sp>
      <p:grpSp>
        <p:nvGrpSpPr>
          <p:cNvPr id="440" name="Google Shape;440;p47"/>
          <p:cNvGrpSpPr/>
          <p:nvPr/>
        </p:nvGrpSpPr>
        <p:grpSpPr>
          <a:xfrm>
            <a:off x="487034" y="2713246"/>
            <a:ext cx="1873113" cy="1027551"/>
            <a:chOff x="720000" y="2636085"/>
            <a:chExt cx="2120585" cy="1148487"/>
          </a:xfrm>
        </p:grpSpPr>
        <p:sp>
          <p:nvSpPr>
            <p:cNvPr id="441" name="Google Shape;441;p47"/>
            <p:cNvSpPr/>
            <p:nvPr/>
          </p:nvSpPr>
          <p:spPr>
            <a:xfrm>
              <a:off x="720000" y="2898672"/>
              <a:ext cx="885900" cy="8859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42" name="Google Shape;442;p47"/>
            <p:cNvCxnSpPr/>
            <p:nvPr/>
          </p:nvCxnSpPr>
          <p:spPr>
            <a:xfrm>
              <a:off x="1143010" y="3361375"/>
              <a:ext cx="1695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47"/>
            <p:cNvCxnSpPr>
              <a:cxnSpLocks/>
            </p:cNvCxnSpPr>
            <p:nvPr/>
          </p:nvCxnSpPr>
          <p:spPr>
            <a:xfrm flipH="1" flipV="1">
              <a:off x="2838911" y="2636085"/>
              <a:ext cx="1674" cy="72865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4" name="Google Shape;444;p47"/>
          <p:cNvGrpSpPr/>
          <p:nvPr/>
        </p:nvGrpSpPr>
        <p:grpSpPr>
          <a:xfrm rot="10800000" flipH="1">
            <a:off x="1938435" y="2037547"/>
            <a:ext cx="1873113" cy="1304427"/>
            <a:chOff x="720000" y="2341741"/>
            <a:chExt cx="2120585" cy="1457949"/>
          </a:xfrm>
        </p:grpSpPr>
        <p:sp>
          <p:nvSpPr>
            <p:cNvPr id="445" name="Google Shape;445;p47"/>
            <p:cNvSpPr/>
            <p:nvPr/>
          </p:nvSpPr>
          <p:spPr>
            <a:xfrm>
              <a:off x="720000" y="2913790"/>
              <a:ext cx="885900" cy="8859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46" name="Google Shape;446;p47"/>
            <p:cNvCxnSpPr/>
            <p:nvPr/>
          </p:nvCxnSpPr>
          <p:spPr>
            <a:xfrm>
              <a:off x="1143010" y="3361375"/>
              <a:ext cx="1695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47"/>
            <p:cNvCxnSpPr/>
            <p:nvPr/>
          </p:nvCxnSpPr>
          <p:spPr>
            <a:xfrm rot="10800000">
              <a:off x="2840585" y="2341741"/>
              <a:ext cx="0" cy="102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8" name="Google Shape;448;p47"/>
          <p:cNvGrpSpPr/>
          <p:nvPr/>
        </p:nvGrpSpPr>
        <p:grpSpPr>
          <a:xfrm>
            <a:off x="3477715" y="2487328"/>
            <a:ext cx="1873113" cy="1290901"/>
            <a:chOff x="720000" y="2341741"/>
            <a:chExt cx="2120585" cy="1442831"/>
          </a:xfrm>
        </p:grpSpPr>
        <p:sp>
          <p:nvSpPr>
            <p:cNvPr id="449" name="Google Shape;449;p47"/>
            <p:cNvSpPr/>
            <p:nvPr/>
          </p:nvSpPr>
          <p:spPr>
            <a:xfrm>
              <a:off x="720000" y="2898672"/>
              <a:ext cx="885900" cy="8859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50" name="Google Shape;450;p47"/>
            <p:cNvCxnSpPr/>
            <p:nvPr/>
          </p:nvCxnSpPr>
          <p:spPr>
            <a:xfrm>
              <a:off x="1143010" y="3361375"/>
              <a:ext cx="1695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47"/>
            <p:cNvCxnSpPr/>
            <p:nvPr/>
          </p:nvCxnSpPr>
          <p:spPr>
            <a:xfrm rot="10800000">
              <a:off x="2840585" y="2341741"/>
              <a:ext cx="0" cy="102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58" name="Google Shape;458;p47"/>
          <p:cNvSpPr txBox="1"/>
          <p:nvPr/>
        </p:nvSpPr>
        <p:spPr>
          <a:xfrm>
            <a:off x="-15406" y="3894165"/>
            <a:ext cx="1931335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latin typeface="Exo 2"/>
                <a:sym typeface="Exo 2"/>
              </a:rPr>
              <a:t>Главная операционная функция</a:t>
            </a:r>
          </a:p>
        </p:txBody>
      </p:sp>
      <p:sp>
        <p:nvSpPr>
          <p:cNvPr id="466" name="Google Shape;466;p47"/>
          <p:cNvSpPr txBox="1"/>
          <p:nvPr/>
        </p:nvSpPr>
        <p:spPr>
          <a:xfrm>
            <a:off x="350130" y="1071615"/>
            <a:ext cx="1728192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latin typeface="Exo 2"/>
              </a:rPr>
              <a:t>Размещение производственных мощностей</a:t>
            </a:r>
            <a:endParaRPr b="1" dirty="0">
              <a:solidFill>
                <a:schemeClr val="dk1"/>
              </a:solidFill>
              <a:latin typeface="Exo 2"/>
              <a:sym typeface="Roboto Condensed Light"/>
            </a:endParaRPr>
          </a:p>
        </p:txBody>
      </p:sp>
      <p:grpSp>
        <p:nvGrpSpPr>
          <p:cNvPr id="25" name="Google Shape;4605;p58">
            <a:extLst>
              <a:ext uri="{FF2B5EF4-FFF2-40B4-BE49-F238E27FC236}">
                <a16:creationId xmlns="" xmlns:a16="http://schemas.microsoft.com/office/drawing/2014/main" id="{4D6A34F6-4184-4C34-A8E8-9B56F26C710F}"/>
              </a:ext>
            </a:extLst>
          </p:cNvPr>
          <p:cNvGrpSpPr/>
          <p:nvPr/>
        </p:nvGrpSpPr>
        <p:grpSpPr>
          <a:xfrm>
            <a:off x="720498" y="3186585"/>
            <a:ext cx="347715" cy="351155"/>
            <a:chOff x="-59100700" y="1911950"/>
            <a:chExt cx="315875" cy="319000"/>
          </a:xfrm>
          <a:solidFill>
            <a:schemeClr val="bg1"/>
          </a:solidFill>
        </p:grpSpPr>
        <p:sp>
          <p:nvSpPr>
            <p:cNvPr id="26" name="Google Shape;4606;p58">
              <a:extLst>
                <a:ext uri="{FF2B5EF4-FFF2-40B4-BE49-F238E27FC236}">
                  <a16:creationId xmlns="" xmlns:a16="http://schemas.microsoft.com/office/drawing/2014/main" id="{597927F7-98E0-42DB-B0D6-040F70BF4764}"/>
                </a:ext>
              </a:extLst>
            </p:cNvPr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07;p58">
              <a:extLst>
                <a:ext uri="{FF2B5EF4-FFF2-40B4-BE49-F238E27FC236}">
                  <a16:creationId xmlns="" xmlns:a16="http://schemas.microsoft.com/office/drawing/2014/main" id="{FD4CA66D-21E1-44AD-9A18-6DAE1751C4FB}"/>
                </a:ext>
              </a:extLst>
            </p:cNvPr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08;p58">
              <a:extLst>
                <a:ext uri="{FF2B5EF4-FFF2-40B4-BE49-F238E27FC236}">
                  <a16:creationId xmlns="" xmlns:a16="http://schemas.microsoft.com/office/drawing/2014/main" id="{76D1484C-1271-40E7-86F0-C98A0DF8EDE1}"/>
                </a:ext>
              </a:extLst>
            </p:cNvPr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09;p58">
              <a:extLst>
                <a:ext uri="{FF2B5EF4-FFF2-40B4-BE49-F238E27FC236}">
                  <a16:creationId xmlns="" xmlns:a16="http://schemas.microsoft.com/office/drawing/2014/main" id="{50E9DF3D-DBA9-4F0E-8DA5-587A56305383}"/>
                </a:ext>
              </a:extLst>
            </p:cNvPr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610;p58">
              <a:extLst>
                <a:ext uri="{FF2B5EF4-FFF2-40B4-BE49-F238E27FC236}">
                  <a16:creationId xmlns="" xmlns:a16="http://schemas.microsoft.com/office/drawing/2014/main" id="{E8224F1B-6A85-4B09-B934-2DC78011DC7B}"/>
                </a:ext>
              </a:extLst>
            </p:cNvPr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611;p58">
              <a:extLst>
                <a:ext uri="{FF2B5EF4-FFF2-40B4-BE49-F238E27FC236}">
                  <a16:creationId xmlns="" xmlns:a16="http://schemas.microsoft.com/office/drawing/2014/main" id="{B66D7269-C07F-4E30-93B6-6E517C2BA616}"/>
                </a:ext>
              </a:extLst>
            </p:cNvPr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612;p58">
              <a:extLst>
                <a:ext uri="{FF2B5EF4-FFF2-40B4-BE49-F238E27FC236}">
                  <a16:creationId xmlns="" xmlns:a16="http://schemas.microsoft.com/office/drawing/2014/main" id="{B0E78C3E-8715-4FE8-A717-A221C713BADE}"/>
                </a:ext>
              </a:extLst>
            </p:cNvPr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613;p58">
              <a:extLst>
                <a:ext uri="{FF2B5EF4-FFF2-40B4-BE49-F238E27FC236}">
                  <a16:creationId xmlns="" xmlns:a16="http://schemas.microsoft.com/office/drawing/2014/main" id="{D006E19A-F4F7-4B46-BA6B-1050513281FC}"/>
                </a:ext>
              </a:extLst>
            </p:cNvPr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614;p58">
              <a:extLst>
                <a:ext uri="{FF2B5EF4-FFF2-40B4-BE49-F238E27FC236}">
                  <a16:creationId xmlns="" xmlns:a16="http://schemas.microsoft.com/office/drawing/2014/main" id="{FAF27205-2E18-4810-A5CF-86CADA760AC7}"/>
                </a:ext>
              </a:extLst>
            </p:cNvPr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615;p58">
              <a:extLst>
                <a:ext uri="{FF2B5EF4-FFF2-40B4-BE49-F238E27FC236}">
                  <a16:creationId xmlns="" xmlns:a16="http://schemas.microsoft.com/office/drawing/2014/main" id="{E85A5081-209A-4361-9368-E84FD13DAB87}"/>
                </a:ext>
              </a:extLst>
            </p:cNvPr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4494;p58">
            <a:extLst>
              <a:ext uri="{FF2B5EF4-FFF2-40B4-BE49-F238E27FC236}">
                <a16:creationId xmlns="" xmlns:a16="http://schemas.microsoft.com/office/drawing/2014/main" id="{3BC44967-CB0E-4497-BF64-D50D5DBCE766}"/>
              </a:ext>
            </a:extLst>
          </p:cNvPr>
          <p:cNvGrpSpPr/>
          <p:nvPr/>
        </p:nvGrpSpPr>
        <p:grpSpPr>
          <a:xfrm>
            <a:off x="2132463" y="2233274"/>
            <a:ext cx="351155" cy="351706"/>
            <a:chOff x="-59502375" y="1904375"/>
            <a:chExt cx="319000" cy="319500"/>
          </a:xfrm>
          <a:solidFill>
            <a:schemeClr val="bg1"/>
          </a:solidFill>
        </p:grpSpPr>
        <p:sp>
          <p:nvSpPr>
            <p:cNvPr id="37" name="Google Shape;4495;p58">
              <a:extLst>
                <a:ext uri="{FF2B5EF4-FFF2-40B4-BE49-F238E27FC236}">
                  <a16:creationId xmlns="" xmlns:a16="http://schemas.microsoft.com/office/drawing/2014/main" id="{19A669AB-D98E-400D-AF70-0D743025D4EC}"/>
                </a:ext>
              </a:extLst>
            </p:cNvPr>
            <p:cNvSpPr/>
            <p:nvPr/>
          </p:nvSpPr>
          <p:spPr>
            <a:xfrm>
              <a:off x="-59455125" y="2097050"/>
              <a:ext cx="227650" cy="62225"/>
            </a:xfrm>
            <a:custGeom>
              <a:avLst/>
              <a:gdLst/>
              <a:ahLst/>
              <a:cxnLst/>
              <a:rect l="l" t="t" r="r" b="b"/>
              <a:pathLst>
                <a:path w="9106" h="2489" extrusionOk="0">
                  <a:moveTo>
                    <a:pt x="1670" y="819"/>
                  </a:moveTo>
                  <a:lnTo>
                    <a:pt x="1670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3309" y="819"/>
                  </a:moveTo>
                  <a:lnTo>
                    <a:pt x="3309" y="1670"/>
                  </a:lnTo>
                  <a:lnTo>
                    <a:pt x="2489" y="1670"/>
                  </a:lnTo>
                  <a:lnTo>
                    <a:pt x="2489" y="819"/>
                  </a:lnTo>
                  <a:close/>
                  <a:moveTo>
                    <a:pt x="4978" y="819"/>
                  </a:moveTo>
                  <a:lnTo>
                    <a:pt x="4978" y="1670"/>
                  </a:lnTo>
                  <a:lnTo>
                    <a:pt x="4128" y="1670"/>
                  </a:lnTo>
                  <a:lnTo>
                    <a:pt x="4128" y="819"/>
                  </a:lnTo>
                  <a:close/>
                  <a:moveTo>
                    <a:pt x="6617" y="819"/>
                  </a:moveTo>
                  <a:lnTo>
                    <a:pt x="6617" y="1670"/>
                  </a:lnTo>
                  <a:lnTo>
                    <a:pt x="5798" y="1670"/>
                  </a:lnTo>
                  <a:lnTo>
                    <a:pt x="5798" y="819"/>
                  </a:lnTo>
                  <a:close/>
                  <a:moveTo>
                    <a:pt x="8286" y="819"/>
                  </a:moveTo>
                  <a:lnTo>
                    <a:pt x="8286" y="1670"/>
                  </a:lnTo>
                  <a:lnTo>
                    <a:pt x="7436" y="1670"/>
                  </a:lnTo>
                  <a:lnTo>
                    <a:pt x="7436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89"/>
                    <a:pt x="410" y="2489"/>
                  </a:cubicBezTo>
                  <a:lnTo>
                    <a:pt x="8664" y="2489"/>
                  </a:lnTo>
                  <a:cubicBezTo>
                    <a:pt x="8917" y="2489"/>
                    <a:pt x="9106" y="2300"/>
                    <a:pt x="9106" y="2048"/>
                  </a:cubicBezTo>
                  <a:lnTo>
                    <a:pt x="9106" y="410"/>
                  </a:lnTo>
                  <a:cubicBezTo>
                    <a:pt x="9106" y="158"/>
                    <a:pt x="8917" y="0"/>
                    <a:pt x="866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96;p58">
              <a:extLst>
                <a:ext uri="{FF2B5EF4-FFF2-40B4-BE49-F238E27FC236}">
                  <a16:creationId xmlns="" xmlns:a16="http://schemas.microsoft.com/office/drawing/2014/main" id="{A3F3AEAE-4959-4823-8958-DC326F3EC60A}"/>
                </a:ext>
              </a:extLst>
            </p:cNvPr>
            <p:cNvSpPr/>
            <p:nvPr/>
          </p:nvSpPr>
          <p:spPr>
            <a:xfrm>
              <a:off x="-59502375" y="1966300"/>
              <a:ext cx="319000" cy="257575"/>
            </a:xfrm>
            <a:custGeom>
              <a:avLst/>
              <a:gdLst/>
              <a:ahLst/>
              <a:cxnLst/>
              <a:rect l="l" t="t" r="r" b="b"/>
              <a:pathLst>
                <a:path w="12760" h="10303" extrusionOk="0">
                  <a:moveTo>
                    <a:pt x="8633" y="1639"/>
                  </a:moveTo>
                  <a:lnTo>
                    <a:pt x="8633" y="3592"/>
                  </a:lnTo>
                  <a:lnTo>
                    <a:pt x="7814" y="3592"/>
                  </a:lnTo>
                  <a:lnTo>
                    <a:pt x="7814" y="1639"/>
                  </a:lnTo>
                  <a:close/>
                  <a:moveTo>
                    <a:pt x="11941" y="819"/>
                  </a:moveTo>
                  <a:lnTo>
                    <a:pt x="11941" y="3592"/>
                  </a:lnTo>
                  <a:lnTo>
                    <a:pt x="11122" y="3592"/>
                  </a:lnTo>
                  <a:lnTo>
                    <a:pt x="11122" y="819"/>
                  </a:lnTo>
                  <a:close/>
                  <a:moveTo>
                    <a:pt x="5041" y="3119"/>
                  </a:moveTo>
                  <a:lnTo>
                    <a:pt x="5041" y="3970"/>
                  </a:lnTo>
                  <a:cubicBezTo>
                    <a:pt x="5041" y="4222"/>
                    <a:pt x="5230" y="4411"/>
                    <a:pt x="5482" y="4411"/>
                  </a:cubicBezTo>
                  <a:lnTo>
                    <a:pt x="11941" y="4411"/>
                  </a:lnTo>
                  <a:lnTo>
                    <a:pt x="11941" y="9357"/>
                  </a:lnTo>
                  <a:lnTo>
                    <a:pt x="914" y="9357"/>
                  </a:lnTo>
                  <a:lnTo>
                    <a:pt x="914" y="4222"/>
                  </a:lnTo>
                  <a:lnTo>
                    <a:pt x="2552" y="3119"/>
                  </a:lnTo>
                  <a:lnTo>
                    <a:pt x="2552" y="3970"/>
                  </a:lnTo>
                  <a:cubicBezTo>
                    <a:pt x="2552" y="4207"/>
                    <a:pt x="2767" y="4373"/>
                    <a:pt x="2980" y="4373"/>
                  </a:cubicBezTo>
                  <a:cubicBezTo>
                    <a:pt x="3050" y="4373"/>
                    <a:pt x="3120" y="4355"/>
                    <a:pt x="3182" y="4316"/>
                  </a:cubicBezTo>
                  <a:lnTo>
                    <a:pt x="5041" y="3119"/>
                  </a:lnTo>
                  <a:close/>
                  <a:moveTo>
                    <a:pt x="10712" y="0"/>
                  </a:moveTo>
                  <a:cubicBezTo>
                    <a:pt x="10491" y="0"/>
                    <a:pt x="10334" y="189"/>
                    <a:pt x="10334" y="441"/>
                  </a:cubicBezTo>
                  <a:lnTo>
                    <a:pt x="10334" y="3592"/>
                  </a:lnTo>
                  <a:lnTo>
                    <a:pt x="9483" y="3592"/>
                  </a:lnTo>
                  <a:lnTo>
                    <a:pt x="9483" y="1261"/>
                  </a:lnTo>
                  <a:cubicBezTo>
                    <a:pt x="9483" y="1008"/>
                    <a:pt x="9294" y="819"/>
                    <a:pt x="9074" y="819"/>
                  </a:cubicBezTo>
                  <a:lnTo>
                    <a:pt x="7404" y="819"/>
                  </a:lnTo>
                  <a:cubicBezTo>
                    <a:pt x="7183" y="819"/>
                    <a:pt x="6963" y="1008"/>
                    <a:pt x="6963" y="1261"/>
                  </a:cubicBezTo>
                  <a:lnTo>
                    <a:pt x="6963" y="3592"/>
                  </a:lnTo>
                  <a:lnTo>
                    <a:pt x="5860" y="3592"/>
                  </a:lnTo>
                  <a:lnTo>
                    <a:pt x="5860" y="2363"/>
                  </a:lnTo>
                  <a:cubicBezTo>
                    <a:pt x="5860" y="2206"/>
                    <a:pt x="5797" y="2080"/>
                    <a:pt x="5640" y="2017"/>
                  </a:cubicBezTo>
                  <a:cubicBezTo>
                    <a:pt x="5581" y="1973"/>
                    <a:pt x="5509" y="1949"/>
                    <a:pt x="5436" y="1949"/>
                  </a:cubicBezTo>
                  <a:cubicBezTo>
                    <a:pt x="5352" y="1949"/>
                    <a:pt x="5266" y="1981"/>
                    <a:pt x="5199" y="2048"/>
                  </a:cubicBezTo>
                  <a:lnTo>
                    <a:pt x="3340" y="3245"/>
                  </a:lnTo>
                  <a:lnTo>
                    <a:pt x="3340" y="2395"/>
                  </a:lnTo>
                  <a:cubicBezTo>
                    <a:pt x="3340" y="2237"/>
                    <a:pt x="3277" y="2111"/>
                    <a:pt x="3119" y="2048"/>
                  </a:cubicBezTo>
                  <a:cubicBezTo>
                    <a:pt x="3061" y="2004"/>
                    <a:pt x="2989" y="1981"/>
                    <a:pt x="2916" y="1981"/>
                  </a:cubicBezTo>
                  <a:cubicBezTo>
                    <a:pt x="2831" y="1981"/>
                    <a:pt x="2746" y="2012"/>
                    <a:pt x="2678" y="2080"/>
                  </a:cubicBezTo>
                  <a:lnTo>
                    <a:pt x="189" y="3718"/>
                  </a:lnTo>
                  <a:cubicBezTo>
                    <a:pt x="95" y="3812"/>
                    <a:pt x="0" y="3938"/>
                    <a:pt x="0" y="4096"/>
                  </a:cubicBezTo>
                  <a:lnTo>
                    <a:pt x="0" y="9861"/>
                  </a:lnTo>
                  <a:cubicBezTo>
                    <a:pt x="0" y="10113"/>
                    <a:pt x="189" y="10302"/>
                    <a:pt x="441" y="10302"/>
                  </a:cubicBezTo>
                  <a:lnTo>
                    <a:pt x="12287" y="10302"/>
                  </a:lnTo>
                  <a:cubicBezTo>
                    <a:pt x="12539" y="10302"/>
                    <a:pt x="12697" y="10113"/>
                    <a:pt x="12697" y="9861"/>
                  </a:cubicBezTo>
                  <a:lnTo>
                    <a:pt x="12697" y="504"/>
                  </a:lnTo>
                  <a:cubicBezTo>
                    <a:pt x="12760" y="158"/>
                    <a:pt x="12602" y="0"/>
                    <a:pt x="12382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97;p58">
              <a:extLst>
                <a:ext uri="{FF2B5EF4-FFF2-40B4-BE49-F238E27FC236}">
                  <a16:creationId xmlns="" xmlns:a16="http://schemas.microsoft.com/office/drawing/2014/main" id="{04BC8C24-215A-414B-80E2-56F9B4CADE28}"/>
                </a:ext>
              </a:extLst>
            </p:cNvPr>
            <p:cNvSpPr/>
            <p:nvPr/>
          </p:nvSpPr>
          <p:spPr>
            <a:xfrm>
              <a:off x="-59322800" y="1904375"/>
              <a:ext cx="106350" cy="41175"/>
            </a:xfrm>
            <a:custGeom>
              <a:avLst/>
              <a:gdLst/>
              <a:ahLst/>
              <a:cxnLst/>
              <a:rect l="l" t="t" r="r" b="b"/>
              <a:pathLst>
                <a:path w="4254" h="1647" extrusionOk="0">
                  <a:moveTo>
                    <a:pt x="1291" y="0"/>
                  </a:moveTo>
                  <a:cubicBezTo>
                    <a:pt x="890" y="0"/>
                    <a:pt x="485" y="181"/>
                    <a:pt x="158" y="556"/>
                  </a:cubicBezTo>
                  <a:cubicBezTo>
                    <a:pt x="0" y="713"/>
                    <a:pt x="32" y="965"/>
                    <a:pt x="189" y="1123"/>
                  </a:cubicBezTo>
                  <a:cubicBezTo>
                    <a:pt x="265" y="1198"/>
                    <a:pt x="369" y="1237"/>
                    <a:pt x="474" y="1237"/>
                  </a:cubicBezTo>
                  <a:cubicBezTo>
                    <a:pt x="589" y="1237"/>
                    <a:pt x="706" y="1190"/>
                    <a:pt x="788" y="1091"/>
                  </a:cubicBezTo>
                  <a:cubicBezTo>
                    <a:pt x="946" y="918"/>
                    <a:pt x="1119" y="831"/>
                    <a:pt x="1292" y="831"/>
                  </a:cubicBezTo>
                  <a:cubicBezTo>
                    <a:pt x="1465" y="831"/>
                    <a:pt x="1639" y="918"/>
                    <a:pt x="1796" y="1091"/>
                  </a:cubicBezTo>
                  <a:cubicBezTo>
                    <a:pt x="2115" y="1457"/>
                    <a:pt x="2530" y="1646"/>
                    <a:pt x="2948" y="1646"/>
                  </a:cubicBezTo>
                  <a:cubicBezTo>
                    <a:pt x="3357" y="1646"/>
                    <a:pt x="3769" y="1465"/>
                    <a:pt x="4096" y="1091"/>
                  </a:cubicBezTo>
                  <a:cubicBezTo>
                    <a:pt x="4254" y="902"/>
                    <a:pt x="4191" y="650"/>
                    <a:pt x="4033" y="493"/>
                  </a:cubicBezTo>
                  <a:cubicBezTo>
                    <a:pt x="3975" y="420"/>
                    <a:pt x="3885" y="381"/>
                    <a:pt x="3788" y="381"/>
                  </a:cubicBezTo>
                  <a:cubicBezTo>
                    <a:pt x="3674" y="381"/>
                    <a:pt x="3551" y="436"/>
                    <a:pt x="3466" y="556"/>
                  </a:cubicBezTo>
                  <a:cubicBezTo>
                    <a:pt x="3308" y="729"/>
                    <a:pt x="3127" y="815"/>
                    <a:pt x="2946" y="815"/>
                  </a:cubicBezTo>
                  <a:cubicBezTo>
                    <a:pt x="2765" y="815"/>
                    <a:pt x="2584" y="729"/>
                    <a:pt x="2426" y="556"/>
                  </a:cubicBezTo>
                  <a:cubicBezTo>
                    <a:pt x="2108" y="189"/>
                    <a:pt x="1701" y="0"/>
                    <a:pt x="129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576;p58">
            <a:extLst>
              <a:ext uri="{FF2B5EF4-FFF2-40B4-BE49-F238E27FC236}">
                <a16:creationId xmlns="" xmlns:a16="http://schemas.microsoft.com/office/drawing/2014/main" id="{860AF377-AA95-4F3D-8678-E475C7180CD7}"/>
              </a:ext>
            </a:extLst>
          </p:cNvPr>
          <p:cNvGrpSpPr/>
          <p:nvPr/>
        </p:nvGrpSpPr>
        <p:grpSpPr>
          <a:xfrm>
            <a:off x="3707240" y="3209537"/>
            <a:ext cx="345954" cy="347715"/>
            <a:chOff x="-62150375" y="2297875"/>
            <a:chExt cx="314275" cy="315875"/>
          </a:xfrm>
          <a:solidFill>
            <a:schemeClr val="bg1"/>
          </a:solidFill>
        </p:grpSpPr>
        <p:sp>
          <p:nvSpPr>
            <p:cNvPr id="41" name="Google Shape;4577;p58">
              <a:extLst>
                <a:ext uri="{FF2B5EF4-FFF2-40B4-BE49-F238E27FC236}">
                  <a16:creationId xmlns="" xmlns:a16="http://schemas.microsoft.com/office/drawing/2014/main" id="{267222B3-5337-4498-80F9-B39DC525B3DD}"/>
                </a:ext>
              </a:extLst>
            </p:cNvPr>
            <p:cNvSpPr/>
            <p:nvPr/>
          </p:nvSpPr>
          <p:spPr>
            <a:xfrm>
              <a:off x="-61994425" y="2297875"/>
              <a:ext cx="64600" cy="69925"/>
            </a:xfrm>
            <a:custGeom>
              <a:avLst/>
              <a:gdLst/>
              <a:ahLst/>
              <a:cxnLst/>
              <a:rect l="l" t="t" r="r" b="b"/>
              <a:pathLst>
                <a:path w="2584" h="2797" extrusionOk="0">
                  <a:moveTo>
                    <a:pt x="1324" y="1"/>
                  </a:moveTo>
                  <a:cubicBezTo>
                    <a:pt x="1072" y="1"/>
                    <a:pt x="883" y="190"/>
                    <a:pt x="883" y="442"/>
                  </a:cubicBezTo>
                  <a:lnTo>
                    <a:pt x="883" y="1387"/>
                  </a:lnTo>
                  <a:lnTo>
                    <a:pt x="757" y="1261"/>
                  </a:lnTo>
                  <a:cubicBezTo>
                    <a:pt x="678" y="1182"/>
                    <a:pt x="568" y="1143"/>
                    <a:pt x="457" y="1143"/>
                  </a:cubicBezTo>
                  <a:cubicBezTo>
                    <a:pt x="347" y="1143"/>
                    <a:pt x="237" y="1182"/>
                    <a:pt x="158" y="1261"/>
                  </a:cubicBezTo>
                  <a:cubicBezTo>
                    <a:pt x="1" y="1419"/>
                    <a:pt x="1" y="1702"/>
                    <a:pt x="158" y="1860"/>
                  </a:cubicBezTo>
                  <a:lnTo>
                    <a:pt x="1009" y="2679"/>
                  </a:lnTo>
                  <a:cubicBezTo>
                    <a:pt x="1088" y="2758"/>
                    <a:pt x="1190" y="2797"/>
                    <a:pt x="1292" y="2797"/>
                  </a:cubicBezTo>
                  <a:cubicBezTo>
                    <a:pt x="1395" y="2797"/>
                    <a:pt x="1497" y="2758"/>
                    <a:pt x="1576" y="2679"/>
                  </a:cubicBezTo>
                  <a:lnTo>
                    <a:pt x="2426" y="1860"/>
                  </a:lnTo>
                  <a:cubicBezTo>
                    <a:pt x="2584" y="1702"/>
                    <a:pt x="2584" y="1419"/>
                    <a:pt x="2426" y="1261"/>
                  </a:cubicBezTo>
                  <a:cubicBezTo>
                    <a:pt x="2348" y="1182"/>
                    <a:pt x="2237" y="1143"/>
                    <a:pt x="2127" y="1143"/>
                  </a:cubicBezTo>
                  <a:cubicBezTo>
                    <a:pt x="2017" y="1143"/>
                    <a:pt x="1907" y="1182"/>
                    <a:pt x="1828" y="1261"/>
                  </a:cubicBezTo>
                  <a:lnTo>
                    <a:pt x="1702" y="1387"/>
                  </a:lnTo>
                  <a:lnTo>
                    <a:pt x="1702" y="442"/>
                  </a:lnTo>
                  <a:cubicBezTo>
                    <a:pt x="1733" y="190"/>
                    <a:pt x="1544" y="1"/>
                    <a:pt x="132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78;p58">
              <a:extLst>
                <a:ext uri="{FF2B5EF4-FFF2-40B4-BE49-F238E27FC236}">
                  <a16:creationId xmlns="" xmlns:a16="http://schemas.microsoft.com/office/drawing/2014/main" id="{5A933134-4B3E-48EF-B587-F6165C042770}"/>
                </a:ext>
              </a:extLst>
            </p:cNvPr>
            <p:cNvSpPr/>
            <p:nvPr/>
          </p:nvSpPr>
          <p:spPr>
            <a:xfrm>
              <a:off x="-62150375" y="2338050"/>
              <a:ext cx="314275" cy="275700"/>
            </a:xfrm>
            <a:custGeom>
              <a:avLst/>
              <a:gdLst/>
              <a:ahLst/>
              <a:cxnLst/>
              <a:rect l="l" t="t" r="r" b="b"/>
              <a:pathLst>
                <a:path w="12571" h="11028" extrusionOk="0">
                  <a:moveTo>
                    <a:pt x="11752" y="2805"/>
                  </a:moveTo>
                  <a:lnTo>
                    <a:pt x="11059" y="6932"/>
                  </a:lnTo>
                  <a:lnTo>
                    <a:pt x="3970" y="6932"/>
                  </a:lnTo>
                  <a:lnTo>
                    <a:pt x="3183" y="2805"/>
                  </a:lnTo>
                  <a:close/>
                  <a:moveTo>
                    <a:pt x="5199" y="9421"/>
                  </a:moveTo>
                  <a:cubicBezTo>
                    <a:pt x="5388" y="9452"/>
                    <a:pt x="5514" y="9610"/>
                    <a:pt x="5514" y="9830"/>
                  </a:cubicBezTo>
                  <a:cubicBezTo>
                    <a:pt x="5514" y="10051"/>
                    <a:pt x="5293" y="10240"/>
                    <a:pt x="5073" y="10240"/>
                  </a:cubicBezTo>
                  <a:cubicBezTo>
                    <a:pt x="4821" y="10240"/>
                    <a:pt x="4663" y="10051"/>
                    <a:pt x="4663" y="9830"/>
                  </a:cubicBezTo>
                  <a:cubicBezTo>
                    <a:pt x="4663" y="9610"/>
                    <a:pt x="4789" y="9452"/>
                    <a:pt x="4978" y="9421"/>
                  </a:cubicBezTo>
                  <a:close/>
                  <a:moveTo>
                    <a:pt x="9830" y="9421"/>
                  </a:moveTo>
                  <a:cubicBezTo>
                    <a:pt x="10019" y="9452"/>
                    <a:pt x="10145" y="9610"/>
                    <a:pt x="10145" y="9830"/>
                  </a:cubicBezTo>
                  <a:cubicBezTo>
                    <a:pt x="10145" y="10051"/>
                    <a:pt x="9956" y="10240"/>
                    <a:pt x="9704" y="10240"/>
                  </a:cubicBezTo>
                  <a:cubicBezTo>
                    <a:pt x="9484" y="10240"/>
                    <a:pt x="9326" y="10051"/>
                    <a:pt x="9326" y="9830"/>
                  </a:cubicBezTo>
                  <a:cubicBezTo>
                    <a:pt x="9358" y="9610"/>
                    <a:pt x="9484" y="9452"/>
                    <a:pt x="9673" y="9421"/>
                  </a:cubicBezTo>
                  <a:close/>
                  <a:moveTo>
                    <a:pt x="284" y="1"/>
                  </a:moveTo>
                  <a:cubicBezTo>
                    <a:pt x="190" y="64"/>
                    <a:pt x="1" y="253"/>
                    <a:pt x="1" y="473"/>
                  </a:cubicBezTo>
                  <a:cubicBezTo>
                    <a:pt x="1" y="725"/>
                    <a:pt x="190" y="883"/>
                    <a:pt x="379" y="883"/>
                  </a:cubicBezTo>
                  <a:lnTo>
                    <a:pt x="1954" y="883"/>
                  </a:lnTo>
                  <a:lnTo>
                    <a:pt x="3151" y="7058"/>
                  </a:lnTo>
                  <a:cubicBezTo>
                    <a:pt x="2710" y="7247"/>
                    <a:pt x="2427" y="7688"/>
                    <a:pt x="2427" y="8192"/>
                  </a:cubicBezTo>
                  <a:cubicBezTo>
                    <a:pt x="2427" y="8885"/>
                    <a:pt x="2994" y="9421"/>
                    <a:pt x="3655" y="9421"/>
                  </a:cubicBezTo>
                  <a:lnTo>
                    <a:pt x="3844" y="9421"/>
                  </a:lnTo>
                  <a:cubicBezTo>
                    <a:pt x="3813" y="9547"/>
                    <a:pt x="3781" y="9704"/>
                    <a:pt x="3781" y="9830"/>
                  </a:cubicBezTo>
                  <a:cubicBezTo>
                    <a:pt x="3781" y="10492"/>
                    <a:pt x="4317" y="11027"/>
                    <a:pt x="5010" y="11027"/>
                  </a:cubicBezTo>
                  <a:cubicBezTo>
                    <a:pt x="5672" y="11027"/>
                    <a:pt x="6207" y="10492"/>
                    <a:pt x="6207" y="9830"/>
                  </a:cubicBezTo>
                  <a:cubicBezTo>
                    <a:pt x="6207" y="9673"/>
                    <a:pt x="6176" y="9547"/>
                    <a:pt x="6144" y="9421"/>
                  </a:cubicBezTo>
                  <a:lnTo>
                    <a:pt x="8475" y="9421"/>
                  </a:lnTo>
                  <a:cubicBezTo>
                    <a:pt x="8412" y="9547"/>
                    <a:pt x="8381" y="9704"/>
                    <a:pt x="8381" y="9830"/>
                  </a:cubicBezTo>
                  <a:cubicBezTo>
                    <a:pt x="8381" y="10492"/>
                    <a:pt x="8948" y="11027"/>
                    <a:pt x="9610" y="11027"/>
                  </a:cubicBezTo>
                  <a:cubicBezTo>
                    <a:pt x="10271" y="11027"/>
                    <a:pt x="10870" y="10492"/>
                    <a:pt x="10870" y="9830"/>
                  </a:cubicBezTo>
                  <a:cubicBezTo>
                    <a:pt x="10870" y="9673"/>
                    <a:pt x="10838" y="9547"/>
                    <a:pt x="10775" y="9421"/>
                  </a:cubicBezTo>
                  <a:lnTo>
                    <a:pt x="11405" y="9421"/>
                  </a:lnTo>
                  <a:cubicBezTo>
                    <a:pt x="11657" y="9421"/>
                    <a:pt x="11815" y="9231"/>
                    <a:pt x="11815" y="9042"/>
                  </a:cubicBezTo>
                  <a:cubicBezTo>
                    <a:pt x="11815" y="8822"/>
                    <a:pt x="11626" y="8601"/>
                    <a:pt x="11405" y="8601"/>
                  </a:cubicBezTo>
                  <a:lnTo>
                    <a:pt x="3529" y="8601"/>
                  </a:lnTo>
                  <a:cubicBezTo>
                    <a:pt x="3309" y="8601"/>
                    <a:pt x="3151" y="8412"/>
                    <a:pt x="3151" y="8160"/>
                  </a:cubicBezTo>
                  <a:cubicBezTo>
                    <a:pt x="3151" y="7940"/>
                    <a:pt x="3340" y="7719"/>
                    <a:pt x="3529" y="7719"/>
                  </a:cubicBezTo>
                  <a:lnTo>
                    <a:pt x="11311" y="7719"/>
                  </a:lnTo>
                  <a:cubicBezTo>
                    <a:pt x="11500" y="7719"/>
                    <a:pt x="11689" y="7562"/>
                    <a:pt x="11689" y="7373"/>
                  </a:cubicBezTo>
                  <a:lnTo>
                    <a:pt x="12508" y="2426"/>
                  </a:lnTo>
                  <a:cubicBezTo>
                    <a:pt x="12571" y="2174"/>
                    <a:pt x="12351" y="1954"/>
                    <a:pt x="12130" y="1954"/>
                  </a:cubicBezTo>
                  <a:lnTo>
                    <a:pt x="2899" y="1954"/>
                  </a:lnTo>
                  <a:lnTo>
                    <a:pt x="2584" y="379"/>
                  </a:lnTo>
                  <a:cubicBezTo>
                    <a:pt x="2553" y="158"/>
                    <a:pt x="2395" y="1"/>
                    <a:pt x="220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79;p58">
              <a:extLst>
                <a:ext uri="{FF2B5EF4-FFF2-40B4-BE49-F238E27FC236}">
                  <a16:creationId xmlns="" xmlns:a16="http://schemas.microsoft.com/office/drawing/2014/main" id="{EA2FEED2-D10C-4855-8203-C7A2CB7CB0F2}"/>
                </a:ext>
              </a:extLst>
            </p:cNvPr>
            <p:cNvSpPr/>
            <p:nvPr/>
          </p:nvSpPr>
          <p:spPr>
            <a:xfrm>
              <a:off x="-61972375" y="2430200"/>
              <a:ext cx="20500" cy="60675"/>
            </a:xfrm>
            <a:custGeom>
              <a:avLst/>
              <a:gdLst/>
              <a:ahLst/>
              <a:cxnLst/>
              <a:rect l="l" t="t" r="r" b="b"/>
              <a:pathLst>
                <a:path w="820" h="2427" extrusionOk="0"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2048"/>
                  </a:lnTo>
                  <a:cubicBezTo>
                    <a:pt x="32" y="2269"/>
                    <a:pt x="221" y="2427"/>
                    <a:pt x="442" y="2427"/>
                  </a:cubicBezTo>
                  <a:cubicBezTo>
                    <a:pt x="662" y="2427"/>
                    <a:pt x="820" y="2237"/>
                    <a:pt x="820" y="2048"/>
                  </a:cubicBezTo>
                  <a:lnTo>
                    <a:pt x="820" y="379"/>
                  </a:lnTo>
                  <a:cubicBezTo>
                    <a:pt x="820" y="158"/>
                    <a:pt x="631" y="1"/>
                    <a:pt x="442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80;p58">
              <a:extLst>
                <a:ext uri="{FF2B5EF4-FFF2-40B4-BE49-F238E27FC236}">
                  <a16:creationId xmlns="" xmlns:a16="http://schemas.microsoft.com/office/drawing/2014/main" id="{2CFDDBD7-BD2B-4DEA-B72B-9CA516A81CA0}"/>
                </a:ext>
              </a:extLst>
            </p:cNvPr>
            <p:cNvSpPr/>
            <p:nvPr/>
          </p:nvSpPr>
          <p:spPr>
            <a:xfrm>
              <a:off x="-61909350" y="2430200"/>
              <a:ext cx="19700" cy="60675"/>
            </a:xfrm>
            <a:custGeom>
              <a:avLst/>
              <a:gdLst/>
              <a:ahLst/>
              <a:cxnLst/>
              <a:rect l="l" t="t" r="r" b="b"/>
              <a:pathLst>
                <a:path w="788" h="2427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cubicBezTo>
                    <a:pt x="630" y="2427"/>
                    <a:pt x="788" y="2237"/>
                    <a:pt x="788" y="2048"/>
                  </a:cubicBezTo>
                  <a:lnTo>
                    <a:pt x="788" y="379"/>
                  </a:ln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81;p58">
              <a:extLst>
                <a:ext uri="{FF2B5EF4-FFF2-40B4-BE49-F238E27FC236}">
                  <a16:creationId xmlns="" xmlns:a16="http://schemas.microsoft.com/office/drawing/2014/main" id="{321651EE-80B6-49AE-8138-5BEB32DF27E5}"/>
                </a:ext>
              </a:extLst>
            </p:cNvPr>
            <p:cNvSpPr/>
            <p:nvPr/>
          </p:nvSpPr>
          <p:spPr>
            <a:xfrm>
              <a:off x="-62033800" y="2430200"/>
              <a:ext cx="21275" cy="60675"/>
            </a:xfrm>
            <a:custGeom>
              <a:avLst/>
              <a:gdLst/>
              <a:ahLst/>
              <a:cxnLst/>
              <a:rect l="l" t="t" r="r" b="b"/>
              <a:pathLst>
                <a:path w="851" h="2427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221" y="2427"/>
                    <a:pt x="410" y="2427"/>
                  </a:cubicBezTo>
                  <a:cubicBezTo>
                    <a:pt x="630" y="2427"/>
                    <a:pt x="851" y="2237"/>
                    <a:pt x="851" y="2048"/>
                  </a:cubicBezTo>
                  <a:lnTo>
                    <a:pt x="851" y="379"/>
                  </a:lnTo>
                  <a:cubicBezTo>
                    <a:pt x="851" y="158"/>
                    <a:pt x="630" y="1"/>
                    <a:pt x="41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466;p47">
            <a:extLst>
              <a:ext uri="{FF2B5EF4-FFF2-40B4-BE49-F238E27FC236}">
                <a16:creationId xmlns="" xmlns:a16="http://schemas.microsoft.com/office/drawing/2014/main" id="{0E6551B8-DC80-4D08-B239-DBDBD7E7A6B1}"/>
              </a:ext>
            </a:extLst>
          </p:cNvPr>
          <p:cNvSpPr txBox="1"/>
          <p:nvPr/>
        </p:nvSpPr>
        <p:spPr>
          <a:xfrm>
            <a:off x="3108464" y="1179496"/>
            <a:ext cx="1728192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latin typeface="Exo 2"/>
                <a:sym typeface="Roboto Condensed Light"/>
              </a:rPr>
              <a:t>Проектирование продукта</a:t>
            </a:r>
            <a:endParaRPr b="1" dirty="0">
              <a:solidFill>
                <a:schemeClr val="dk1"/>
              </a:solidFill>
              <a:latin typeface="Exo 2"/>
              <a:sym typeface="Roboto Condensed Light"/>
            </a:endParaRPr>
          </a:p>
        </p:txBody>
      </p:sp>
      <p:sp>
        <p:nvSpPr>
          <p:cNvPr id="51" name="Google Shape;466;p47">
            <a:extLst>
              <a:ext uri="{FF2B5EF4-FFF2-40B4-BE49-F238E27FC236}">
                <a16:creationId xmlns="" xmlns:a16="http://schemas.microsoft.com/office/drawing/2014/main" id="{4F8CF167-02C3-4019-9DC9-604F24803E64}"/>
              </a:ext>
            </a:extLst>
          </p:cNvPr>
          <p:cNvSpPr txBox="1"/>
          <p:nvPr/>
        </p:nvSpPr>
        <p:spPr>
          <a:xfrm>
            <a:off x="2067290" y="3913038"/>
            <a:ext cx="1728192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latin typeface="Exo 2"/>
                <a:sym typeface="Roboto Condensed Light"/>
              </a:rPr>
              <a:t>Баланс производства и услуг</a:t>
            </a:r>
            <a:endParaRPr b="1" dirty="0">
              <a:solidFill>
                <a:schemeClr val="dk1"/>
              </a:solidFill>
              <a:latin typeface="Exo 2"/>
              <a:sym typeface="Roboto Condensed Light"/>
            </a:endParaRPr>
          </a:p>
        </p:txBody>
      </p:sp>
      <p:sp>
        <p:nvSpPr>
          <p:cNvPr id="53" name="Google Shape;466;p47">
            <a:extLst>
              <a:ext uri="{FF2B5EF4-FFF2-40B4-BE49-F238E27FC236}">
                <a16:creationId xmlns="" xmlns:a16="http://schemas.microsoft.com/office/drawing/2014/main" id="{258C8C9D-E1AD-4D24-9B07-3E1CCBF46D3A}"/>
              </a:ext>
            </a:extLst>
          </p:cNvPr>
          <p:cNvSpPr txBox="1"/>
          <p:nvPr/>
        </p:nvSpPr>
        <p:spPr>
          <a:xfrm>
            <a:off x="4326160" y="3923332"/>
            <a:ext cx="2044719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latin typeface="Exo 2"/>
                <a:sym typeface="Roboto Condensed Light"/>
              </a:rPr>
              <a:t>Номенклатура и объемы выпускаемой продукции</a:t>
            </a:r>
            <a:endParaRPr b="1" dirty="0">
              <a:solidFill>
                <a:schemeClr val="dk1"/>
              </a:solidFill>
              <a:latin typeface="Exo 2"/>
              <a:sym typeface="Roboto Condensed Light"/>
            </a:endParaRPr>
          </a:p>
        </p:txBody>
      </p:sp>
      <p:sp>
        <p:nvSpPr>
          <p:cNvPr id="54" name="Google Shape;466;p47">
            <a:extLst>
              <a:ext uri="{FF2B5EF4-FFF2-40B4-BE49-F238E27FC236}">
                <a16:creationId xmlns="" xmlns:a16="http://schemas.microsoft.com/office/drawing/2014/main" id="{2703141B-502F-46EE-BBED-8CA40BB70875}"/>
              </a:ext>
            </a:extLst>
          </p:cNvPr>
          <p:cNvSpPr txBox="1"/>
          <p:nvPr/>
        </p:nvSpPr>
        <p:spPr>
          <a:xfrm>
            <a:off x="7001978" y="3963788"/>
            <a:ext cx="1728192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latin typeface="Exo 2"/>
                <a:sym typeface="Roboto Condensed Light"/>
              </a:rPr>
              <a:t>Качество бизнес-процессов</a:t>
            </a:r>
            <a:endParaRPr b="1" dirty="0">
              <a:solidFill>
                <a:schemeClr val="dk1"/>
              </a:solidFill>
              <a:latin typeface="Exo 2"/>
              <a:sym typeface="Roboto Condensed Light"/>
            </a:endParaRPr>
          </a:p>
        </p:txBody>
      </p:sp>
      <p:sp>
        <p:nvSpPr>
          <p:cNvPr id="55" name="Google Shape;466;p47">
            <a:extLst>
              <a:ext uri="{FF2B5EF4-FFF2-40B4-BE49-F238E27FC236}">
                <a16:creationId xmlns="" xmlns:a16="http://schemas.microsoft.com/office/drawing/2014/main" id="{DF17A4F8-0A67-4DF4-A13D-8C1B6991E0A7}"/>
              </a:ext>
            </a:extLst>
          </p:cNvPr>
          <p:cNvSpPr txBox="1"/>
          <p:nvPr/>
        </p:nvSpPr>
        <p:spPr>
          <a:xfrm>
            <a:off x="7431883" y="1171837"/>
            <a:ext cx="1728192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latin typeface="Exo 2"/>
                <a:sym typeface="Roboto Condensed Light"/>
              </a:rPr>
              <a:t>Цена</a:t>
            </a:r>
            <a:endParaRPr b="1" dirty="0">
              <a:solidFill>
                <a:schemeClr val="dk1"/>
              </a:solidFill>
              <a:latin typeface="Exo 2"/>
              <a:sym typeface="Roboto Condensed Light"/>
            </a:endParaRPr>
          </a:p>
        </p:txBody>
      </p:sp>
      <p:sp>
        <p:nvSpPr>
          <p:cNvPr id="56" name="Google Shape;466;p47">
            <a:extLst>
              <a:ext uri="{FF2B5EF4-FFF2-40B4-BE49-F238E27FC236}">
                <a16:creationId xmlns="" xmlns:a16="http://schemas.microsoft.com/office/drawing/2014/main" id="{337F79D6-9A5D-48BA-B8F3-02CEE7C549F1}"/>
              </a:ext>
            </a:extLst>
          </p:cNvPr>
          <p:cNvSpPr txBox="1"/>
          <p:nvPr/>
        </p:nvSpPr>
        <p:spPr>
          <a:xfrm>
            <a:off x="5724128" y="1264135"/>
            <a:ext cx="1728192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latin typeface="Exo 2"/>
                <a:sym typeface="Roboto Condensed Light"/>
              </a:rPr>
              <a:t>Автоматизация</a:t>
            </a:r>
            <a:endParaRPr b="1" dirty="0">
              <a:solidFill>
                <a:schemeClr val="dk1"/>
              </a:solidFill>
              <a:latin typeface="Exo 2"/>
              <a:sym typeface="Roboto Condensed Light"/>
            </a:endParaRPr>
          </a:p>
        </p:txBody>
      </p:sp>
      <p:grpSp>
        <p:nvGrpSpPr>
          <p:cNvPr id="57" name="Google Shape;444;p47">
            <a:extLst>
              <a:ext uri="{FF2B5EF4-FFF2-40B4-BE49-F238E27FC236}">
                <a16:creationId xmlns="" xmlns:a16="http://schemas.microsoft.com/office/drawing/2014/main" id="{A105F861-5980-4A68-8A67-5AC6A4D8FAFC}"/>
              </a:ext>
            </a:extLst>
          </p:cNvPr>
          <p:cNvGrpSpPr/>
          <p:nvPr/>
        </p:nvGrpSpPr>
        <p:grpSpPr>
          <a:xfrm rot="10800000" flipH="1">
            <a:off x="5023027" y="2021088"/>
            <a:ext cx="1781221" cy="1311586"/>
            <a:chOff x="-137499" y="2794631"/>
            <a:chExt cx="2016553" cy="1465951"/>
          </a:xfrm>
        </p:grpSpPr>
        <p:sp>
          <p:nvSpPr>
            <p:cNvPr id="58" name="Google Shape;445;p47">
              <a:extLst>
                <a:ext uri="{FF2B5EF4-FFF2-40B4-BE49-F238E27FC236}">
                  <a16:creationId xmlns="" xmlns:a16="http://schemas.microsoft.com/office/drawing/2014/main" id="{B0BE58B5-F59D-44D2-921F-FE0054B7767B}"/>
                </a:ext>
              </a:extLst>
            </p:cNvPr>
            <p:cNvSpPr/>
            <p:nvPr/>
          </p:nvSpPr>
          <p:spPr>
            <a:xfrm>
              <a:off x="-137499" y="3374681"/>
              <a:ext cx="885901" cy="885901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9" name="Google Shape;446;p47">
              <a:extLst>
                <a:ext uri="{FF2B5EF4-FFF2-40B4-BE49-F238E27FC236}">
                  <a16:creationId xmlns="" xmlns:a16="http://schemas.microsoft.com/office/drawing/2014/main" id="{5074557D-242A-41A6-A7ED-910C70D469E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48402" y="3817631"/>
              <a:ext cx="1130652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447;p47">
              <a:extLst>
                <a:ext uri="{FF2B5EF4-FFF2-40B4-BE49-F238E27FC236}">
                  <a16:creationId xmlns="" xmlns:a16="http://schemas.microsoft.com/office/drawing/2014/main" id="{41B97EA2-94D3-4C52-A17F-CF7B7F731A3A}"/>
                </a:ext>
              </a:extLst>
            </p:cNvPr>
            <p:cNvCxnSpPr/>
            <p:nvPr/>
          </p:nvCxnSpPr>
          <p:spPr>
            <a:xfrm rot="10800000">
              <a:off x="1879054" y="2794631"/>
              <a:ext cx="0" cy="102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" name="Google Shape;4533;p58">
            <a:extLst>
              <a:ext uri="{FF2B5EF4-FFF2-40B4-BE49-F238E27FC236}">
                <a16:creationId xmlns="" xmlns:a16="http://schemas.microsoft.com/office/drawing/2014/main" id="{D3763145-EA42-4638-A685-EAAB3B4410DD}"/>
              </a:ext>
            </a:extLst>
          </p:cNvPr>
          <p:cNvGrpSpPr/>
          <p:nvPr/>
        </p:nvGrpSpPr>
        <p:grpSpPr>
          <a:xfrm>
            <a:off x="5238707" y="2222493"/>
            <a:ext cx="351155" cy="349256"/>
            <a:chOff x="-64401400" y="1914475"/>
            <a:chExt cx="319000" cy="317275"/>
          </a:xfrm>
          <a:solidFill>
            <a:schemeClr val="bg1"/>
          </a:solidFill>
        </p:grpSpPr>
        <p:sp>
          <p:nvSpPr>
            <p:cNvPr id="47" name="Google Shape;4534;p58">
              <a:extLst>
                <a:ext uri="{FF2B5EF4-FFF2-40B4-BE49-F238E27FC236}">
                  <a16:creationId xmlns="" xmlns:a16="http://schemas.microsoft.com/office/drawing/2014/main" id="{D82B9BF4-6496-45DB-9ACB-46C2BC6C1A4C}"/>
                </a:ext>
              </a:extLst>
            </p:cNvPr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35;p58">
              <a:extLst>
                <a:ext uri="{FF2B5EF4-FFF2-40B4-BE49-F238E27FC236}">
                  <a16:creationId xmlns="" xmlns:a16="http://schemas.microsoft.com/office/drawing/2014/main" id="{2421B2D0-65F9-4A30-87B1-F9040CE0850C}"/>
                </a:ext>
              </a:extLst>
            </p:cNvPr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36;p58">
              <a:extLst>
                <a:ext uri="{FF2B5EF4-FFF2-40B4-BE49-F238E27FC236}">
                  <a16:creationId xmlns="" xmlns:a16="http://schemas.microsoft.com/office/drawing/2014/main" id="{6D62D583-5E52-4550-8C54-1AA558E484ED}"/>
                </a:ext>
              </a:extLst>
            </p:cNvPr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440;p47">
            <a:extLst>
              <a:ext uri="{FF2B5EF4-FFF2-40B4-BE49-F238E27FC236}">
                <a16:creationId xmlns="" xmlns:a16="http://schemas.microsoft.com/office/drawing/2014/main" id="{32269B2F-52C3-4208-B129-0AB10038B49C}"/>
              </a:ext>
            </a:extLst>
          </p:cNvPr>
          <p:cNvGrpSpPr/>
          <p:nvPr/>
        </p:nvGrpSpPr>
        <p:grpSpPr>
          <a:xfrm>
            <a:off x="6436863" y="2757774"/>
            <a:ext cx="1873113" cy="1027551"/>
            <a:chOff x="720000" y="2636085"/>
            <a:chExt cx="2120585" cy="1148487"/>
          </a:xfrm>
        </p:grpSpPr>
        <p:sp>
          <p:nvSpPr>
            <p:cNvPr id="74" name="Google Shape;441;p47">
              <a:extLst>
                <a:ext uri="{FF2B5EF4-FFF2-40B4-BE49-F238E27FC236}">
                  <a16:creationId xmlns="" xmlns:a16="http://schemas.microsoft.com/office/drawing/2014/main" id="{08AF2583-8C82-4E80-96EB-506549B3AD68}"/>
                </a:ext>
              </a:extLst>
            </p:cNvPr>
            <p:cNvSpPr/>
            <p:nvPr/>
          </p:nvSpPr>
          <p:spPr>
            <a:xfrm>
              <a:off x="720000" y="2898672"/>
              <a:ext cx="885900" cy="8859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5" name="Google Shape;442;p47">
              <a:extLst>
                <a:ext uri="{FF2B5EF4-FFF2-40B4-BE49-F238E27FC236}">
                  <a16:creationId xmlns="" xmlns:a16="http://schemas.microsoft.com/office/drawing/2014/main" id="{18324A2E-176E-433F-821A-61E2936FD0B1}"/>
                </a:ext>
              </a:extLst>
            </p:cNvPr>
            <p:cNvCxnSpPr/>
            <p:nvPr/>
          </p:nvCxnSpPr>
          <p:spPr>
            <a:xfrm>
              <a:off x="1143010" y="3361375"/>
              <a:ext cx="1695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443;p47">
              <a:extLst>
                <a:ext uri="{FF2B5EF4-FFF2-40B4-BE49-F238E27FC236}">
                  <a16:creationId xmlns="" xmlns:a16="http://schemas.microsoft.com/office/drawing/2014/main" id="{F4CBC819-9210-4B3C-8FB3-635EF835CD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38911" y="2636085"/>
              <a:ext cx="1674" cy="72865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7" name="Google Shape;445;p47">
            <a:extLst>
              <a:ext uri="{FF2B5EF4-FFF2-40B4-BE49-F238E27FC236}">
                <a16:creationId xmlns="" xmlns:a16="http://schemas.microsoft.com/office/drawing/2014/main" id="{436D1AD3-9CF4-4C67-BD16-66C9308A088E}"/>
              </a:ext>
            </a:extLst>
          </p:cNvPr>
          <p:cNvSpPr/>
          <p:nvPr/>
        </p:nvSpPr>
        <p:spPr>
          <a:xfrm rot="10800000" flipH="1">
            <a:off x="7875973" y="1984022"/>
            <a:ext cx="782516" cy="79261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4605;p58">
            <a:extLst>
              <a:ext uri="{FF2B5EF4-FFF2-40B4-BE49-F238E27FC236}">
                <a16:creationId xmlns="" xmlns:a16="http://schemas.microsoft.com/office/drawing/2014/main" id="{6101D83C-FA30-4AAD-BCD2-EC3D13965F61}"/>
              </a:ext>
            </a:extLst>
          </p:cNvPr>
          <p:cNvGrpSpPr/>
          <p:nvPr/>
        </p:nvGrpSpPr>
        <p:grpSpPr>
          <a:xfrm>
            <a:off x="6654263" y="3228228"/>
            <a:ext cx="347715" cy="351155"/>
            <a:chOff x="-59100700" y="1911950"/>
            <a:chExt cx="315875" cy="319000"/>
          </a:xfrm>
          <a:solidFill>
            <a:schemeClr val="bg1"/>
          </a:solidFill>
        </p:grpSpPr>
        <p:sp>
          <p:nvSpPr>
            <p:cNvPr id="63" name="Google Shape;4606;p58">
              <a:extLst>
                <a:ext uri="{FF2B5EF4-FFF2-40B4-BE49-F238E27FC236}">
                  <a16:creationId xmlns="" xmlns:a16="http://schemas.microsoft.com/office/drawing/2014/main" id="{2932D28F-EC76-431F-94A8-F93540B66729}"/>
                </a:ext>
              </a:extLst>
            </p:cNvPr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607;p58">
              <a:extLst>
                <a:ext uri="{FF2B5EF4-FFF2-40B4-BE49-F238E27FC236}">
                  <a16:creationId xmlns="" xmlns:a16="http://schemas.microsoft.com/office/drawing/2014/main" id="{E6744EE4-38DE-4A45-8F20-B6FD4F9D9E80}"/>
                </a:ext>
              </a:extLst>
            </p:cNvPr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608;p58">
              <a:extLst>
                <a:ext uri="{FF2B5EF4-FFF2-40B4-BE49-F238E27FC236}">
                  <a16:creationId xmlns="" xmlns:a16="http://schemas.microsoft.com/office/drawing/2014/main" id="{DB8609CE-A6C0-4603-879A-BF6BE2BC1020}"/>
                </a:ext>
              </a:extLst>
            </p:cNvPr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609;p58">
              <a:extLst>
                <a:ext uri="{FF2B5EF4-FFF2-40B4-BE49-F238E27FC236}">
                  <a16:creationId xmlns="" xmlns:a16="http://schemas.microsoft.com/office/drawing/2014/main" id="{A1E13452-31D2-4B09-80BF-9FF37D784119}"/>
                </a:ext>
              </a:extLst>
            </p:cNvPr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610;p58">
              <a:extLst>
                <a:ext uri="{FF2B5EF4-FFF2-40B4-BE49-F238E27FC236}">
                  <a16:creationId xmlns="" xmlns:a16="http://schemas.microsoft.com/office/drawing/2014/main" id="{C1DD9C33-5514-4D05-90B1-5BB038F0F74E}"/>
                </a:ext>
              </a:extLst>
            </p:cNvPr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611;p58">
              <a:extLst>
                <a:ext uri="{FF2B5EF4-FFF2-40B4-BE49-F238E27FC236}">
                  <a16:creationId xmlns="" xmlns:a16="http://schemas.microsoft.com/office/drawing/2014/main" id="{25CFBF39-9384-42F4-9506-F16FC0DC6473}"/>
                </a:ext>
              </a:extLst>
            </p:cNvPr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612;p58">
              <a:extLst>
                <a:ext uri="{FF2B5EF4-FFF2-40B4-BE49-F238E27FC236}">
                  <a16:creationId xmlns="" xmlns:a16="http://schemas.microsoft.com/office/drawing/2014/main" id="{D6AD3649-7867-4FAA-BD9A-7ED364061618}"/>
                </a:ext>
              </a:extLst>
            </p:cNvPr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613;p58">
              <a:extLst>
                <a:ext uri="{FF2B5EF4-FFF2-40B4-BE49-F238E27FC236}">
                  <a16:creationId xmlns="" xmlns:a16="http://schemas.microsoft.com/office/drawing/2014/main" id="{EC103D19-D5A4-4778-BFA4-62BC4120B2AC}"/>
                </a:ext>
              </a:extLst>
            </p:cNvPr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614;p58">
              <a:extLst>
                <a:ext uri="{FF2B5EF4-FFF2-40B4-BE49-F238E27FC236}">
                  <a16:creationId xmlns="" xmlns:a16="http://schemas.microsoft.com/office/drawing/2014/main" id="{B5B63072-2FC8-45EF-AA33-32B1662469E2}"/>
                </a:ext>
              </a:extLst>
            </p:cNvPr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615;p58">
              <a:extLst>
                <a:ext uri="{FF2B5EF4-FFF2-40B4-BE49-F238E27FC236}">
                  <a16:creationId xmlns="" xmlns:a16="http://schemas.microsoft.com/office/drawing/2014/main" id="{7CB6B64A-1B17-436E-95FC-AF80E48C3400}"/>
                </a:ext>
              </a:extLst>
            </p:cNvPr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339;p40">
            <a:extLst>
              <a:ext uri="{FF2B5EF4-FFF2-40B4-BE49-F238E27FC236}">
                <a16:creationId xmlns="" xmlns:a16="http://schemas.microsoft.com/office/drawing/2014/main" id="{C30A21FD-640D-4446-A9CB-42E9F4C2F294}"/>
              </a:ext>
            </a:extLst>
          </p:cNvPr>
          <p:cNvGrpSpPr/>
          <p:nvPr/>
        </p:nvGrpSpPr>
        <p:grpSpPr>
          <a:xfrm>
            <a:off x="8092199" y="2163143"/>
            <a:ext cx="330936" cy="330743"/>
            <a:chOff x="-49764975" y="3183375"/>
            <a:chExt cx="299300" cy="299125"/>
          </a:xfrm>
          <a:solidFill>
            <a:schemeClr val="bg1"/>
          </a:solidFill>
        </p:grpSpPr>
        <p:sp>
          <p:nvSpPr>
            <p:cNvPr id="79" name="Google Shape;340;p40">
              <a:extLst>
                <a:ext uri="{FF2B5EF4-FFF2-40B4-BE49-F238E27FC236}">
                  <a16:creationId xmlns="" xmlns:a16="http://schemas.microsoft.com/office/drawing/2014/main" id="{E2EB0CD3-1B4E-46C1-8661-3489C7441ABB}"/>
                </a:ext>
              </a:extLst>
            </p:cNvPr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1;p40">
              <a:extLst>
                <a:ext uri="{FF2B5EF4-FFF2-40B4-BE49-F238E27FC236}">
                  <a16:creationId xmlns="" xmlns:a16="http://schemas.microsoft.com/office/drawing/2014/main" id="{B25463B7-FA9C-4D94-8E41-080570AE5AC3}"/>
                </a:ext>
              </a:extLst>
            </p:cNvPr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2;p40">
              <a:extLst>
                <a:ext uri="{FF2B5EF4-FFF2-40B4-BE49-F238E27FC236}">
                  <a16:creationId xmlns="" xmlns:a16="http://schemas.microsoft.com/office/drawing/2014/main" id="{FE2E7488-2456-4734-BA15-24324E7E0BD2}"/>
                </a:ext>
              </a:extLst>
            </p:cNvPr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3;p40">
              <a:extLst>
                <a:ext uri="{FF2B5EF4-FFF2-40B4-BE49-F238E27FC236}">
                  <a16:creationId xmlns="" xmlns:a16="http://schemas.microsoft.com/office/drawing/2014/main" id="{5221DD9B-26D1-4720-B5A3-8723F805DFF1}"/>
                </a:ext>
              </a:extLst>
            </p:cNvPr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4;p40">
              <a:extLst>
                <a:ext uri="{FF2B5EF4-FFF2-40B4-BE49-F238E27FC236}">
                  <a16:creationId xmlns="" xmlns:a16="http://schemas.microsoft.com/office/drawing/2014/main" id="{65FEBBCC-243E-463E-A277-21446798E764}"/>
                </a:ext>
              </a:extLst>
            </p:cNvPr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5;p40">
              <a:extLst>
                <a:ext uri="{FF2B5EF4-FFF2-40B4-BE49-F238E27FC236}">
                  <a16:creationId xmlns="" xmlns:a16="http://schemas.microsoft.com/office/drawing/2014/main" id="{799AEE6C-5994-4D4F-B587-D2DD392AFEBB}"/>
                </a:ext>
              </a:extLst>
            </p:cNvPr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6;p40">
              <a:extLst>
                <a:ext uri="{FF2B5EF4-FFF2-40B4-BE49-F238E27FC236}">
                  <a16:creationId xmlns="" xmlns:a16="http://schemas.microsoft.com/office/drawing/2014/main" id="{9FAFD109-B86F-4B57-A85E-D6290F9D553A}"/>
                </a:ext>
              </a:extLst>
            </p:cNvPr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7;p40">
              <a:extLst>
                <a:ext uri="{FF2B5EF4-FFF2-40B4-BE49-F238E27FC236}">
                  <a16:creationId xmlns="" xmlns:a16="http://schemas.microsoft.com/office/drawing/2014/main" id="{1BF8655B-8AB9-41C8-801B-D05F003A8394}"/>
                </a:ext>
              </a:extLst>
            </p:cNvPr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8;p40">
              <a:extLst>
                <a:ext uri="{FF2B5EF4-FFF2-40B4-BE49-F238E27FC236}">
                  <a16:creationId xmlns="" xmlns:a16="http://schemas.microsoft.com/office/drawing/2014/main" id="{E07EE5B1-B97C-4429-95FF-E1A0C8E58B31}"/>
                </a:ext>
              </a:extLst>
            </p:cNvPr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1"/>
          <p:cNvSpPr txBox="1">
            <a:spLocks noGrp="1"/>
          </p:cNvSpPr>
          <p:nvPr>
            <p:ph type="ctrTitle"/>
          </p:nvPr>
        </p:nvSpPr>
        <p:spPr>
          <a:xfrm>
            <a:off x="2465758" y="319682"/>
            <a:ext cx="6426722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Структура производственной стратегии: от потребностей клиентов к выполнению заказа</a:t>
            </a:r>
            <a:endParaRPr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A6761F4-D3EB-41B9-A54F-36E54756CF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78" t="9279" r="22117" b="5001"/>
          <a:stretch/>
        </p:blipFill>
        <p:spPr>
          <a:xfrm>
            <a:off x="989593" y="1531718"/>
            <a:ext cx="3438391" cy="32921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F41B59F-D4AF-47D5-94B4-E8B59E6D76E0}"/>
              </a:ext>
            </a:extLst>
          </p:cNvPr>
          <p:cNvSpPr txBox="1"/>
          <p:nvPr/>
        </p:nvSpPr>
        <p:spPr>
          <a:xfrm>
            <a:off x="4559571" y="1804086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latin typeface="Exo 2"/>
              </a:rPr>
              <a:t>Производственная стратегия не может реализовываться изолированно, она должна быть связана:</a:t>
            </a:r>
          </a:p>
          <a:p>
            <a:pPr algn="ctr"/>
            <a:endParaRPr lang="ru-RU" b="1" dirty="0">
              <a:solidFill>
                <a:schemeClr val="dk1"/>
              </a:solidFill>
              <a:latin typeface="Exo 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dk1"/>
                </a:solidFill>
                <a:latin typeface="Exo 2"/>
              </a:rPr>
              <a:t> с потребителями (по вертикали)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dk1"/>
                </a:solidFill>
                <a:latin typeface="Exo 2"/>
              </a:rPr>
              <a:t> с остальными элементами структуры предприятия (по горизонтали). </a:t>
            </a:r>
          </a:p>
        </p:txBody>
      </p:sp>
    </p:spTree>
    <p:extLst>
      <p:ext uri="{BB962C8B-B14F-4D97-AF65-F5344CB8AC3E}">
        <p14:creationId xmlns="" xmlns:p14="http://schemas.microsoft.com/office/powerpoint/2010/main" val="134855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>
            <a:spLocks noGrp="1"/>
          </p:cNvSpPr>
          <p:nvPr>
            <p:ph type="ctrTitle"/>
          </p:nvPr>
        </p:nvSpPr>
        <p:spPr>
          <a:xfrm flipH="1">
            <a:off x="2483768" y="1090139"/>
            <a:ext cx="6192688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Влияние внутренней и внешней среды на выбор производственной стратегии</a:t>
            </a:r>
            <a:endParaRPr dirty="0"/>
          </a:p>
        </p:txBody>
      </p:sp>
      <p:sp>
        <p:nvSpPr>
          <p:cNvPr id="313" name="Google Shape;313;p39"/>
          <p:cNvSpPr txBox="1">
            <a:spLocks noGrp="1"/>
          </p:cNvSpPr>
          <p:nvPr>
            <p:ph type="title" idx="2"/>
          </p:nvPr>
        </p:nvSpPr>
        <p:spPr>
          <a:xfrm flipH="1">
            <a:off x="4997419" y="446251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cxnSp>
        <p:nvCxnSpPr>
          <p:cNvPr id="314" name="Google Shape;314;p39"/>
          <p:cNvCxnSpPr/>
          <p:nvPr/>
        </p:nvCxnSpPr>
        <p:spPr>
          <a:xfrm>
            <a:off x="7583400" y="3291830"/>
            <a:ext cx="156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/>
          <p:nvPr/>
        </p:nvSpPr>
        <p:spPr>
          <a:xfrm rot="-5400000" flipH="1">
            <a:off x="5575200" y="1536905"/>
            <a:ext cx="1457015" cy="26289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3" name="Google Shape;373;p41"/>
          <p:cNvCxnSpPr>
            <a:cxnSpLocks/>
          </p:cNvCxnSpPr>
          <p:nvPr/>
        </p:nvCxnSpPr>
        <p:spPr>
          <a:xfrm flipH="1">
            <a:off x="6682358" y="2949500"/>
            <a:ext cx="246164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41"/>
          <p:cNvSpPr txBox="1">
            <a:spLocks noGrp="1"/>
          </p:cNvSpPr>
          <p:nvPr>
            <p:ph type="ctrTitle"/>
          </p:nvPr>
        </p:nvSpPr>
        <p:spPr>
          <a:xfrm>
            <a:off x="1964850" y="352850"/>
            <a:ext cx="6207549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ym typeface="Roboto Condensed Light"/>
              </a:rPr>
              <a:t>Основные задачи производственной стратегии</a:t>
            </a:r>
            <a:endParaRPr dirty="0">
              <a:sym typeface="Roboto Condensed Light"/>
            </a:endParaRPr>
          </a:p>
        </p:txBody>
      </p:sp>
      <p:sp>
        <p:nvSpPr>
          <p:cNvPr id="375" name="Google Shape;375;p41"/>
          <p:cNvSpPr/>
          <p:nvPr/>
        </p:nvSpPr>
        <p:spPr>
          <a:xfrm rot="5400000">
            <a:off x="2182710" y="972415"/>
            <a:ext cx="1275781" cy="26310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6" name="Google Shape;376;p41"/>
          <p:cNvCxnSpPr/>
          <p:nvPr/>
        </p:nvCxnSpPr>
        <p:spPr>
          <a:xfrm rot="10800000">
            <a:off x="-21400" y="2148175"/>
            <a:ext cx="2441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8" name="Google Shape;378;p41"/>
          <p:cNvSpPr txBox="1">
            <a:spLocks noGrp="1"/>
          </p:cNvSpPr>
          <p:nvPr>
            <p:ph type="subTitle" idx="1"/>
          </p:nvPr>
        </p:nvSpPr>
        <p:spPr>
          <a:xfrm>
            <a:off x="1741950" y="1650025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rgbClr val="000000"/>
              </a:buClr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latin typeface="Exo 2"/>
                <a:cs typeface="Arial"/>
                <a:sym typeface="Arial"/>
              </a:rPr>
              <a:t>обеспечение адаптации к внешним условиям и конкурентоспособности организации</a:t>
            </a:r>
            <a:endParaRPr sz="1400" b="1" dirty="0">
              <a:solidFill>
                <a:schemeClr val="bg1"/>
              </a:solidFill>
              <a:latin typeface="Exo 2"/>
              <a:cs typeface="Arial"/>
              <a:sym typeface="Arial"/>
            </a:endParaRPr>
          </a:p>
        </p:txBody>
      </p:sp>
      <p:sp>
        <p:nvSpPr>
          <p:cNvPr id="380" name="Google Shape;380;p41"/>
          <p:cNvSpPr txBox="1">
            <a:spLocks noGrp="1"/>
          </p:cNvSpPr>
          <p:nvPr>
            <p:ph type="subTitle" idx="4"/>
          </p:nvPr>
        </p:nvSpPr>
        <p:spPr>
          <a:xfrm>
            <a:off x="5209108" y="2148175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ru-RU" sz="1400" b="1" dirty="0">
                <a:solidFill>
                  <a:schemeClr val="bg1"/>
                </a:solidFill>
                <a:latin typeface="Exo 2"/>
                <a:cs typeface="Arial"/>
              </a:rPr>
              <a:t>координация взаимодействий участников в целях рационального использования ресурсов</a:t>
            </a:r>
            <a:endParaRPr sz="1400" b="1" dirty="0">
              <a:solidFill>
                <a:schemeClr val="bg1"/>
              </a:solidFill>
              <a:latin typeface="Exo 2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Факторы, оказывающие влияние на выбор производственной стратегии</a:t>
            </a:r>
            <a:endParaRPr dirty="0"/>
          </a:p>
        </p:txBody>
      </p:sp>
      <p:sp>
        <p:nvSpPr>
          <p:cNvPr id="269" name="Google Shape;269;p38"/>
          <p:cNvSpPr txBox="1">
            <a:spLocks noGrp="1"/>
          </p:cNvSpPr>
          <p:nvPr>
            <p:ph type="ctrTitle" idx="2"/>
          </p:nvPr>
        </p:nvSpPr>
        <p:spPr>
          <a:xfrm>
            <a:off x="304224" y="2887006"/>
            <a:ext cx="2983674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Внешние факторы</a:t>
            </a:r>
            <a:endParaRPr dirty="0"/>
          </a:p>
        </p:txBody>
      </p:sp>
      <p:sp>
        <p:nvSpPr>
          <p:cNvPr id="270" name="Google Shape;270;p38"/>
          <p:cNvSpPr txBox="1">
            <a:spLocks noGrp="1"/>
          </p:cNvSpPr>
          <p:nvPr>
            <p:ph type="subTitle" idx="1"/>
          </p:nvPr>
        </p:nvSpPr>
        <p:spPr>
          <a:xfrm>
            <a:off x="691065" y="3337299"/>
            <a:ext cx="230304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Наиболее существенное влияние оказывают поставщики, потребители и конкуренты. Обобщающим фактором их воздействия является рынок</a:t>
            </a:r>
            <a:endParaRPr dirty="0"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4"/>
          </p:nvPr>
        </p:nvSpPr>
        <p:spPr>
          <a:xfrm>
            <a:off x="3489249" y="1960084"/>
            <a:ext cx="221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r>
              <a:rPr lang="ru-RU" sz="1800" b="1" dirty="0">
                <a:solidFill>
                  <a:schemeClr val="dk1"/>
                </a:solidFill>
                <a:latin typeface="Exo 2"/>
                <a:sym typeface="Exo 2"/>
              </a:rPr>
              <a:t>степень воздействия ВНУТРЕННИХ факторов организации значительно ВЫШЕ, ЧЕМ ВНЕШНИХ</a:t>
            </a:r>
            <a:endParaRPr sz="1800" b="1" dirty="0">
              <a:solidFill>
                <a:schemeClr val="dk1"/>
              </a:solidFill>
              <a:latin typeface="Exo 2"/>
              <a:sym typeface="Exo 2"/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ctrTitle" idx="5"/>
          </p:nvPr>
        </p:nvSpPr>
        <p:spPr>
          <a:xfrm>
            <a:off x="5961497" y="2963284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Внутренние факторы</a:t>
            </a:r>
            <a:endParaRPr dirty="0"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6"/>
          </p:nvPr>
        </p:nvSpPr>
        <p:spPr>
          <a:xfrm>
            <a:off x="6149897" y="3455607"/>
            <a:ext cx="23511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/>
              <a:t>Представлены четырьмя основными взаимосвязанными группами факторов </a:t>
            </a:r>
            <a:endParaRPr dirty="0"/>
          </a:p>
        </p:txBody>
      </p:sp>
      <p:cxnSp>
        <p:nvCxnSpPr>
          <p:cNvPr id="275" name="Google Shape;275;p38"/>
          <p:cNvCxnSpPr/>
          <p:nvPr/>
        </p:nvCxnSpPr>
        <p:spPr>
          <a:xfrm>
            <a:off x="3235200" y="2186175"/>
            <a:ext cx="0" cy="16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38"/>
          <p:cNvCxnSpPr/>
          <p:nvPr/>
        </p:nvCxnSpPr>
        <p:spPr>
          <a:xfrm>
            <a:off x="5908800" y="2186175"/>
            <a:ext cx="0" cy="16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38"/>
          <p:cNvSpPr/>
          <p:nvPr/>
        </p:nvSpPr>
        <p:spPr>
          <a:xfrm>
            <a:off x="1576050" y="1853650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8"/>
          <p:cNvSpPr/>
          <p:nvPr/>
        </p:nvSpPr>
        <p:spPr>
          <a:xfrm>
            <a:off x="6923250" y="1855160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38"/>
          <p:cNvGrpSpPr/>
          <p:nvPr/>
        </p:nvGrpSpPr>
        <p:grpSpPr>
          <a:xfrm>
            <a:off x="1733606" y="2012194"/>
            <a:ext cx="329595" cy="327598"/>
            <a:chOff x="-6689825" y="3992050"/>
            <a:chExt cx="293025" cy="291250"/>
          </a:xfrm>
        </p:grpSpPr>
        <p:sp>
          <p:nvSpPr>
            <p:cNvPr id="281" name="Google Shape;281;p38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38"/>
          <p:cNvGrpSpPr/>
          <p:nvPr/>
        </p:nvGrpSpPr>
        <p:grpSpPr>
          <a:xfrm>
            <a:off x="7080796" y="2013156"/>
            <a:ext cx="330494" cy="328723"/>
            <a:chOff x="-3031325" y="3597450"/>
            <a:chExt cx="293825" cy="292250"/>
          </a:xfrm>
        </p:grpSpPr>
        <p:sp>
          <p:nvSpPr>
            <p:cNvPr id="294" name="Google Shape;294;p38"/>
            <p:cNvSpPr/>
            <p:nvPr/>
          </p:nvSpPr>
          <p:spPr>
            <a:xfrm>
              <a:off x="-3029750" y="3597450"/>
              <a:ext cx="292250" cy="67775"/>
            </a:xfrm>
            <a:custGeom>
              <a:avLst/>
              <a:gdLst/>
              <a:ahLst/>
              <a:cxnLst/>
              <a:rect l="l" t="t" r="r" b="b"/>
              <a:pathLst>
                <a:path w="11690" h="2711" extrusionOk="0">
                  <a:moveTo>
                    <a:pt x="1702" y="1387"/>
                  </a:moveTo>
                  <a:cubicBezTo>
                    <a:pt x="1891" y="1387"/>
                    <a:pt x="2049" y="1545"/>
                    <a:pt x="2049" y="1734"/>
                  </a:cubicBezTo>
                  <a:cubicBezTo>
                    <a:pt x="2049" y="1923"/>
                    <a:pt x="1891" y="2080"/>
                    <a:pt x="1702" y="2080"/>
                  </a:cubicBezTo>
                  <a:cubicBezTo>
                    <a:pt x="1513" y="2080"/>
                    <a:pt x="1356" y="1923"/>
                    <a:pt x="1356" y="1734"/>
                  </a:cubicBezTo>
                  <a:cubicBezTo>
                    <a:pt x="1356" y="1545"/>
                    <a:pt x="1513" y="1387"/>
                    <a:pt x="1702" y="1387"/>
                  </a:cubicBezTo>
                  <a:close/>
                  <a:moveTo>
                    <a:pt x="3120" y="1387"/>
                  </a:moveTo>
                  <a:cubicBezTo>
                    <a:pt x="3309" y="1387"/>
                    <a:pt x="3466" y="1545"/>
                    <a:pt x="3466" y="1734"/>
                  </a:cubicBezTo>
                  <a:cubicBezTo>
                    <a:pt x="3466" y="1923"/>
                    <a:pt x="3309" y="2080"/>
                    <a:pt x="3120" y="2080"/>
                  </a:cubicBezTo>
                  <a:cubicBezTo>
                    <a:pt x="2931" y="2080"/>
                    <a:pt x="2773" y="1923"/>
                    <a:pt x="2773" y="1734"/>
                  </a:cubicBezTo>
                  <a:cubicBezTo>
                    <a:pt x="2773" y="1545"/>
                    <a:pt x="2931" y="1387"/>
                    <a:pt x="3120" y="1387"/>
                  </a:cubicBezTo>
                  <a:close/>
                  <a:moveTo>
                    <a:pt x="9985" y="1417"/>
                  </a:moveTo>
                  <a:cubicBezTo>
                    <a:pt x="10400" y="1417"/>
                    <a:pt x="10449" y="2080"/>
                    <a:pt x="9956" y="2080"/>
                  </a:cubicBezTo>
                  <a:lnTo>
                    <a:pt x="5861" y="2080"/>
                  </a:lnTo>
                  <a:cubicBezTo>
                    <a:pt x="5451" y="2080"/>
                    <a:pt x="5388" y="1418"/>
                    <a:pt x="5861" y="1418"/>
                  </a:cubicBezTo>
                  <a:lnTo>
                    <a:pt x="9956" y="1418"/>
                  </a:lnTo>
                  <a:cubicBezTo>
                    <a:pt x="9966" y="1418"/>
                    <a:pt x="9976" y="1417"/>
                    <a:pt x="9985" y="141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10"/>
                  </a:lnTo>
                  <a:lnTo>
                    <a:pt x="11689" y="2710"/>
                  </a:lnTo>
                  <a:lnTo>
                    <a:pt x="11689" y="1040"/>
                  </a:lnTo>
                  <a:cubicBezTo>
                    <a:pt x="11658" y="473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-3031325" y="3687250"/>
              <a:ext cx="292250" cy="153600"/>
            </a:xfrm>
            <a:custGeom>
              <a:avLst/>
              <a:gdLst/>
              <a:ahLst/>
              <a:cxnLst/>
              <a:rect l="l" t="t" r="r" b="b"/>
              <a:pathLst>
                <a:path w="11690" h="6144" extrusionOk="0">
                  <a:moveTo>
                    <a:pt x="1" y="0"/>
                  </a:moveTo>
                  <a:lnTo>
                    <a:pt x="1" y="5104"/>
                  </a:lnTo>
                  <a:lnTo>
                    <a:pt x="64" y="5104"/>
                  </a:lnTo>
                  <a:cubicBezTo>
                    <a:pt x="64" y="5671"/>
                    <a:pt x="536" y="6144"/>
                    <a:pt x="1104" y="6144"/>
                  </a:cubicBezTo>
                  <a:lnTo>
                    <a:pt x="4475" y="6144"/>
                  </a:lnTo>
                  <a:cubicBezTo>
                    <a:pt x="4317" y="5671"/>
                    <a:pt x="4223" y="5199"/>
                    <a:pt x="4223" y="4695"/>
                  </a:cubicBezTo>
                  <a:lnTo>
                    <a:pt x="4223" y="2395"/>
                  </a:lnTo>
                  <a:cubicBezTo>
                    <a:pt x="4223" y="1790"/>
                    <a:pt x="4686" y="1366"/>
                    <a:pt x="5227" y="1366"/>
                  </a:cubicBezTo>
                  <a:cubicBezTo>
                    <a:pt x="5362" y="1366"/>
                    <a:pt x="5502" y="1393"/>
                    <a:pt x="5640" y="1450"/>
                  </a:cubicBezTo>
                  <a:cubicBezTo>
                    <a:pt x="5735" y="1481"/>
                    <a:pt x="5861" y="1544"/>
                    <a:pt x="5987" y="1544"/>
                  </a:cubicBezTo>
                  <a:cubicBezTo>
                    <a:pt x="6144" y="1544"/>
                    <a:pt x="6365" y="1450"/>
                    <a:pt x="6900" y="977"/>
                  </a:cubicBezTo>
                  <a:cubicBezTo>
                    <a:pt x="7090" y="788"/>
                    <a:pt x="7349" y="693"/>
                    <a:pt x="7613" y="693"/>
                  </a:cubicBezTo>
                  <a:cubicBezTo>
                    <a:pt x="7877" y="693"/>
                    <a:pt x="8145" y="788"/>
                    <a:pt x="8350" y="977"/>
                  </a:cubicBezTo>
                  <a:cubicBezTo>
                    <a:pt x="8822" y="1450"/>
                    <a:pt x="9106" y="1544"/>
                    <a:pt x="9263" y="1544"/>
                  </a:cubicBezTo>
                  <a:cubicBezTo>
                    <a:pt x="9358" y="1544"/>
                    <a:pt x="9484" y="1481"/>
                    <a:pt x="9610" y="1450"/>
                  </a:cubicBezTo>
                  <a:cubicBezTo>
                    <a:pt x="9742" y="1393"/>
                    <a:pt x="9878" y="1366"/>
                    <a:pt x="10011" y="1366"/>
                  </a:cubicBezTo>
                  <a:cubicBezTo>
                    <a:pt x="10544" y="1366"/>
                    <a:pt x="11028" y="1790"/>
                    <a:pt x="11028" y="2395"/>
                  </a:cubicBezTo>
                  <a:lnTo>
                    <a:pt x="11028" y="4695"/>
                  </a:lnTo>
                  <a:cubicBezTo>
                    <a:pt x="11028" y="5199"/>
                    <a:pt x="10933" y="5671"/>
                    <a:pt x="10744" y="6144"/>
                  </a:cubicBezTo>
                  <a:cubicBezTo>
                    <a:pt x="11248" y="6112"/>
                    <a:pt x="11689" y="5671"/>
                    <a:pt x="11689" y="5104"/>
                  </a:cubicBezTo>
                  <a:lnTo>
                    <a:pt x="116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-2908450" y="3724275"/>
              <a:ext cx="59900" cy="164625"/>
            </a:xfrm>
            <a:custGeom>
              <a:avLst/>
              <a:gdLst/>
              <a:ahLst/>
              <a:cxnLst/>
              <a:rect l="l" t="t" r="r" b="b"/>
              <a:pathLst>
                <a:path w="2396" h="6585" extrusionOk="0">
                  <a:moveTo>
                    <a:pt x="2395" y="0"/>
                  </a:moveTo>
                  <a:cubicBezTo>
                    <a:pt x="1904" y="491"/>
                    <a:pt x="1500" y="721"/>
                    <a:pt x="1085" y="721"/>
                  </a:cubicBezTo>
                  <a:cubicBezTo>
                    <a:pt x="887" y="721"/>
                    <a:pt x="687" y="669"/>
                    <a:pt x="473" y="567"/>
                  </a:cubicBezTo>
                  <a:cubicBezTo>
                    <a:pt x="423" y="548"/>
                    <a:pt x="374" y="539"/>
                    <a:pt x="327" y="539"/>
                  </a:cubicBezTo>
                  <a:cubicBezTo>
                    <a:pt x="142" y="539"/>
                    <a:pt x="1" y="681"/>
                    <a:pt x="1" y="882"/>
                  </a:cubicBezTo>
                  <a:lnTo>
                    <a:pt x="1" y="3214"/>
                  </a:lnTo>
                  <a:cubicBezTo>
                    <a:pt x="1" y="3718"/>
                    <a:pt x="127" y="4222"/>
                    <a:pt x="316" y="4663"/>
                  </a:cubicBezTo>
                  <a:cubicBezTo>
                    <a:pt x="725" y="5513"/>
                    <a:pt x="1387" y="6238"/>
                    <a:pt x="2395" y="6585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-2831250" y="3725850"/>
              <a:ext cx="59875" cy="163850"/>
            </a:xfrm>
            <a:custGeom>
              <a:avLst/>
              <a:gdLst/>
              <a:ahLst/>
              <a:cxnLst/>
              <a:rect l="l" t="t" r="r" b="b"/>
              <a:pathLst>
                <a:path w="2395" h="6554" extrusionOk="0">
                  <a:moveTo>
                    <a:pt x="0" y="0"/>
                  </a:moveTo>
                  <a:lnTo>
                    <a:pt x="0" y="6553"/>
                  </a:lnTo>
                  <a:cubicBezTo>
                    <a:pt x="1008" y="6175"/>
                    <a:pt x="1670" y="5450"/>
                    <a:pt x="2079" y="4631"/>
                  </a:cubicBezTo>
                  <a:cubicBezTo>
                    <a:pt x="2269" y="4159"/>
                    <a:pt x="2395" y="3686"/>
                    <a:pt x="2395" y="3182"/>
                  </a:cubicBezTo>
                  <a:lnTo>
                    <a:pt x="2395" y="851"/>
                  </a:lnTo>
                  <a:cubicBezTo>
                    <a:pt x="2395" y="623"/>
                    <a:pt x="2212" y="477"/>
                    <a:pt x="2042" y="477"/>
                  </a:cubicBezTo>
                  <a:cubicBezTo>
                    <a:pt x="2000" y="477"/>
                    <a:pt x="1959" y="485"/>
                    <a:pt x="1922" y="504"/>
                  </a:cubicBezTo>
                  <a:cubicBezTo>
                    <a:pt x="1704" y="598"/>
                    <a:pt x="1496" y="647"/>
                    <a:pt x="1291" y="647"/>
                  </a:cubicBezTo>
                  <a:cubicBezTo>
                    <a:pt x="873" y="647"/>
                    <a:pt x="465" y="44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Стрелка: вправо 1">
            <a:extLst>
              <a:ext uri="{FF2B5EF4-FFF2-40B4-BE49-F238E27FC236}">
                <a16:creationId xmlns="" xmlns:a16="http://schemas.microsoft.com/office/drawing/2014/main" id="{5CC466DC-7069-468B-B7EF-12C9B53624F2}"/>
              </a:ext>
            </a:extLst>
          </p:cNvPr>
          <p:cNvSpPr/>
          <p:nvPr/>
        </p:nvSpPr>
        <p:spPr>
          <a:xfrm rot="8622805">
            <a:off x="2483768" y="2180520"/>
            <a:ext cx="591963" cy="3912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право 2">
            <a:extLst>
              <a:ext uri="{FF2B5EF4-FFF2-40B4-BE49-F238E27FC236}">
                <a16:creationId xmlns="" xmlns:a16="http://schemas.microsoft.com/office/drawing/2014/main" id="{930EBDB7-0BA5-4E18-87CB-BA560077FD13}"/>
              </a:ext>
            </a:extLst>
          </p:cNvPr>
          <p:cNvSpPr/>
          <p:nvPr/>
        </p:nvSpPr>
        <p:spPr>
          <a:xfrm rot="1192083">
            <a:off x="6036811" y="2101141"/>
            <a:ext cx="591963" cy="3912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>
            <a:spLocks noGrp="1"/>
          </p:cNvSpPr>
          <p:nvPr>
            <p:ph type="subTitle" idx="1"/>
          </p:nvPr>
        </p:nvSpPr>
        <p:spPr>
          <a:xfrm>
            <a:off x="107504" y="1890332"/>
            <a:ext cx="2495166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Exo 2"/>
                <a:sym typeface="Exo 2"/>
              </a:rPr>
              <a:t>РАЗНООБРАЗИЕ РЫНКА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Exo 2"/>
              </a:rPr>
              <a:t>Насколько широк и изменчив ассортимент продуктов на рынке.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Exo 2"/>
                <a:sym typeface="Exo 2"/>
              </a:rPr>
              <a:t>На рынках с малым разнообразием продукты варьируются актуальна стратегия минимизации затрат. Если же рынки имеют широкий ассортимент то главная операционная функция организации должна меняться вместе с ним</a:t>
            </a:r>
            <a:endParaRPr sz="1200" dirty="0">
              <a:latin typeface="Exo 2"/>
              <a:sym typeface="Exo 2"/>
            </a:endParaRPr>
          </a:p>
        </p:txBody>
      </p:sp>
      <p:sp>
        <p:nvSpPr>
          <p:cNvPr id="326" name="Google Shape;326;p40"/>
          <p:cNvSpPr txBox="1">
            <a:spLocks noGrp="1"/>
          </p:cNvSpPr>
          <p:nvPr>
            <p:ph type="subTitle" idx="6"/>
          </p:nvPr>
        </p:nvSpPr>
        <p:spPr>
          <a:xfrm>
            <a:off x="2649387" y="1804527"/>
            <a:ext cx="235115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b="1" dirty="0">
                <a:latin typeface="Exo 2"/>
              </a:rPr>
              <a:t>ОБЪЕМ РЫНКА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lvl="0" indent="0"/>
            <a:r>
              <a:rPr lang="ru-RU" sz="1200" dirty="0">
                <a:latin typeface="Exo 2"/>
              </a:rPr>
              <a:t>Рынок с малым разнообразием, как правило, имеет большой объем и наоборот, т.е. объем рынка – обратная сторона разнообразия </a:t>
            </a:r>
            <a:endParaRPr sz="1200" dirty="0">
              <a:latin typeface="Exo 2"/>
            </a:endParaRPr>
          </a:p>
        </p:txBody>
      </p:sp>
      <p:sp>
        <p:nvSpPr>
          <p:cNvPr id="327" name="Google Shape;327;p40"/>
          <p:cNvSpPr txBox="1">
            <a:spLocks noGrp="1"/>
          </p:cNvSpPr>
          <p:nvPr>
            <p:ph type="ctrTitle" idx="7"/>
          </p:nvPr>
        </p:nvSpPr>
        <p:spPr>
          <a:xfrm>
            <a:off x="6276205" y="4684485"/>
            <a:ext cx="2942576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1200" dirty="0">
                <a:ea typeface="Roboto Condensed Light"/>
                <a:sym typeface="Roboto Condensed Light"/>
              </a:rPr>
              <a:t>КАЧЕСТВО НА РЫНКЕ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b="0" dirty="0">
                <a:ea typeface="Roboto Condensed Light"/>
                <a:sym typeface="Roboto Condensed Light"/>
              </a:rPr>
              <a:t>Качество должно быть адекватным требованиям рынка. </a:t>
            </a:r>
            <a:r>
              <a:rPr lang="ru-RU" sz="1200" b="0" dirty="0">
                <a:ea typeface="Roboto Condensed Light"/>
              </a:rPr>
              <a:t>Обеспечение качества, выше требуемого, может неоправданно увеличить затраты и цену, а низкое качество, подорвать имидж организации и сделать предприятие неконкурентоспособным</a:t>
            </a:r>
            <a:r>
              <a:rPr lang="ru-RU" sz="1200" b="0" dirty="0">
                <a:ea typeface="Roboto Condensed Light"/>
                <a:sym typeface="Roboto Condensed Light"/>
              </a:rPr>
              <a:t> </a:t>
            </a:r>
            <a:endParaRPr sz="1200" b="0" dirty="0">
              <a:ea typeface="Roboto Condensed Light"/>
              <a:sym typeface="Roboto Condensed Light"/>
            </a:endParaRPr>
          </a:p>
        </p:txBody>
      </p:sp>
      <p:sp>
        <p:nvSpPr>
          <p:cNvPr id="329" name="Google Shape;329;p40"/>
          <p:cNvSpPr txBox="1">
            <a:spLocks noGrp="1"/>
          </p:cNvSpPr>
          <p:nvPr>
            <p:ph type="ctrTitle" idx="9"/>
          </p:nvPr>
        </p:nvSpPr>
        <p:spPr>
          <a:xfrm>
            <a:off x="2703713" y="4546525"/>
            <a:ext cx="3656271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sz="1200" dirty="0">
                <a:ea typeface="Roboto Condensed Light"/>
              </a:rPr>
              <a:t>ЦЕНА НА РЫНКЕ </a:t>
            </a:r>
            <a:br>
              <a:rPr lang="ru-RU" sz="1200" dirty="0">
                <a:ea typeface="Roboto Condensed Light"/>
              </a:rPr>
            </a:br>
            <a:r>
              <a:rPr lang="ru-RU" sz="1200" b="0" dirty="0">
                <a:ea typeface="Roboto Condensed Light"/>
              </a:rPr>
              <a:t>Рынок с высокой ценовой конкуренцией будет требовать минимизации затрат, возможно в ущерб качеству и гибкости, а рынок с низкой ценовой конкуренцией позволяет сконцентрировать внимание на качестве, ассортименте и скорости реакции на изменения</a:t>
            </a:r>
            <a:endParaRPr sz="1200" b="0" dirty="0">
              <a:ea typeface="Roboto Condensed Light"/>
            </a:endParaRPr>
          </a:p>
        </p:txBody>
      </p:sp>
      <p:cxnSp>
        <p:nvCxnSpPr>
          <p:cNvPr id="333" name="Google Shape;333;p40"/>
          <p:cNvCxnSpPr/>
          <p:nvPr/>
        </p:nvCxnSpPr>
        <p:spPr>
          <a:xfrm rot="10800000">
            <a:off x="-49600" y="1722725"/>
            <a:ext cx="533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40"/>
          <p:cNvCxnSpPr/>
          <p:nvPr/>
        </p:nvCxnSpPr>
        <p:spPr>
          <a:xfrm rot="10800000">
            <a:off x="3886250" y="3461525"/>
            <a:ext cx="52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9" name="Google Shape;339;p40"/>
          <p:cNvGrpSpPr/>
          <p:nvPr/>
        </p:nvGrpSpPr>
        <p:grpSpPr>
          <a:xfrm>
            <a:off x="1189260" y="1308215"/>
            <a:ext cx="330936" cy="330743"/>
            <a:chOff x="-49764975" y="3183375"/>
            <a:chExt cx="299300" cy="299125"/>
          </a:xfrm>
        </p:grpSpPr>
        <p:sp>
          <p:nvSpPr>
            <p:cNvPr id="340" name="Google Shape;340;p40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40"/>
          <p:cNvGrpSpPr/>
          <p:nvPr/>
        </p:nvGrpSpPr>
        <p:grpSpPr>
          <a:xfrm>
            <a:off x="3719911" y="1349878"/>
            <a:ext cx="332677" cy="330964"/>
            <a:chOff x="-47155575" y="3200500"/>
            <a:chExt cx="300875" cy="299325"/>
          </a:xfrm>
        </p:grpSpPr>
        <p:sp>
          <p:nvSpPr>
            <p:cNvPr id="350" name="Google Shape;350;p40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40"/>
          <p:cNvGrpSpPr/>
          <p:nvPr/>
        </p:nvGrpSpPr>
        <p:grpSpPr>
          <a:xfrm>
            <a:off x="4435625" y="3087248"/>
            <a:ext cx="330936" cy="330107"/>
            <a:chOff x="-47154000" y="3939275"/>
            <a:chExt cx="299300" cy="298550"/>
          </a:xfrm>
        </p:grpSpPr>
        <p:sp>
          <p:nvSpPr>
            <p:cNvPr id="357" name="Google Shape;357;p40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40"/>
          <p:cNvGrpSpPr/>
          <p:nvPr/>
        </p:nvGrpSpPr>
        <p:grpSpPr>
          <a:xfrm>
            <a:off x="7668344" y="3038367"/>
            <a:ext cx="334924" cy="334820"/>
            <a:chOff x="5642475" y="1435075"/>
            <a:chExt cx="481975" cy="481825"/>
          </a:xfrm>
        </p:grpSpPr>
        <p:sp>
          <p:nvSpPr>
            <p:cNvPr id="365" name="Google Shape;365;p40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2" name="Google Shape;268;p38">
            <a:extLst>
              <a:ext uri="{FF2B5EF4-FFF2-40B4-BE49-F238E27FC236}">
                <a16:creationId xmlns="" xmlns:a16="http://schemas.microsoft.com/office/drawing/2014/main" id="{F1371D63-3634-4904-A3D0-98B2CA860E7B}"/>
              </a:ext>
            </a:extLst>
          </p:cNvPr>
          <p:cNvSpPr txBox="1">
            <a:spLocks/>
          </p:cNvSpPr>
          <p:nvPr/>
        </p:nvSpPr>
        <p:spPr>
          <a:xfrm>
            <a:off x="1186299" y="94692"/>
            <a:ext cx="52143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ru-RU" dirty="0"/>
              <a:t>Внешние факторы, воздействующие на производственную стратегию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>
            <a:spLocks noGrp="1"/>
          </p:cNvSpPr>
          <p:nvPr>
            <p:ph type="subTitle" idx="1"/>
          </p:nvPr>
        </p:nvSpPr>
        <p:spPr>
          <a:xfrm>
            <a:off x="107504" y="1890332"/>
            <a:ext cx="2495166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Exo 2"/>
              </a:rPr>
              <a:t>ФАКТОРЫ, СВЯЗАННЫЕ С ЧЕЛОВЕЧЕСКИМИ РЕСУРСАМИ</a:t>
            </a:r>
          </a:p>
          <a:p>
            <a:pPr marL="0" lvl="0" indent="0"/>
            <a:r>
              <a:rPr lang="ru-RU" sz="1200" dirty="0">
                <a:latin typeface="Exo 2"/>
                <a:sym typeface="Exo 2"/>
              </a:rPr>
              <a:t>(квалификация персонала, в том числе: уровень образования; профессиональные навыки и опыт; индивидуальные способности, в том числе способность к творчеству; отношение персонала к работе и организации)</a:t>
            </a:r>
          </a:p>
        </p:txBody>
      </p:sp>
      <p:sp>
        <p:nvSpPr>
          <p:cNvPr id="326" name="Google Shape;326;p40"/>
          <p:cNvSpPr txBox="1">
            <a:spLocks noGrp="1"/>
          </p:cNvSpPr>
          <p:nvPr>
            <p:ph type="subTitle" idx="6"/>
          </p:nvPr>
        </p:nvSpPr>
        <p:spPr>
          <a:xfrm>
            <a:off x="2649387" y="1804527"/>
            <a:ext cx="235115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200" b="1" dirty="0">
                <a:latin typeface="Exo 2"/>
              </a:rPr>
              <a:t>ТЕХНОЛОГИЧЕСКИЕ ФАКТОРЫ </a:t>
            </a:r>
            <a:r>
              <a:rPr lang="ru-RU" sz="1200" dirty="0">
                <a:latin typeface="Exo 2"/>
              </a:rPr>
              <a:t>включают уровень (конкурентоспособность) используемой технологии, а также способность организации к внедрению более прогрессивных технологий.</a:t>
            </a:r>
          </a:p>
        </p:txBody>
      </p:sp>
      <p:sp>
        <p:nvSpPr>
          <p:cNvPr id="327" name="Google Shape;327;p40"/>
          <p:cNvSpPr txBox="1">
            <a:spLocks noGrp="1"/>
          </p:cNvSpPr>
          <p:nvPr>
            <p:ph type="ctrTitle" idx="7"/>
          </p:nvPr>
        </p:nvSpPr>
        <p:spPr>
          <a:xfrm>
            <a:off x="5796136" y="4684485"/>
            <a:ext cx="3422645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1200" b="0" dirty="0">
                <a:ea typeface="Roboto Condensed Light"/>
                <a:sym typeface="Roboto Condensed Light"/>
              </a:rPr>
              <a:t/>
            </a:r>
            <a:br>
              <a:rPr lang="ru-RU" sz="1200" b="0" dirty="0">
                <a:ea typeface="Roboto Condensed Light"/>
                <a:sym typeface="Roboto Condensed Light"/>
              </a:rPr>
            </a:br>
            <a:r>
              <a:rPr lang="ru-RU" sz="1200" b="0" dirty="0">
                <a:ea typeface="Roboto Condensed Light"/>
                <a:sym typeface="Roboto Condensed Light"/>
              </a:rPr>
              <a:t/>
            </a:r>
            <a:br>
              <a:rPr lang="ru-RU" sz="1200" b="0" dirty="0">
                <a:ea typeface="Roboto Condensed Light"/>
                <a:sym typeface="Roboto Condensed Light"/>
              </a:rPr>
            </a:br>
            <a:r>
              <a:rPr lang="ru-RU" sz="1200" dirty="0">
                <a:ea typeface="Roboto Condensed Light"/>
                <a:sym typeface="Roboto Condensed Light"/>
              </a:rPr>
              <a:t>ОРГАНИЗАЦИОННАЯ КУЛЬТУРА</a:t>
            </a:r>
            <a:r>
              <a:rPr lang="ru-RU" sz="1200" b="0" dirty="0">
                <a:ea typeface="Roboto Condensed Light"/>
                <a:sym typeface="Roboto Condensed Light"/>
              </a:rPr>
              <a:t/>
            </a:r>
            <a:br>
              <a:rPr lang="ru-RU" sz="1200" b="0" dirty="0">
                <a:ea typeface="Roboto Condensed Light"/>
                <a:sym typeface="Roboto Condensed Light"/>
              </a:rPr>
            </a:br>
            <a:r>
              <a:rPr lang="ru-RU" sz="1200" b="0" dirty="0">
                <a:ea typeface="Roboto Condensed Light"/>
                <a:sym typeface="Roboto Condensed Light"/>
              </a:rPr>
              <a:t>Чем сильнее организационная культура, тем стабильнее поведение исполнителей и требуется меньше усилий руководства для обеспечения качественного выполнения процессов и операций. В организационной культуре фиксируются производственные ценности : затраты, качество, гибкость и время. </a:t>
            </a:r>
            <a:endParaRPr sz="1200" b="0" dirty="0">
              <a:ea typeface="Roboto Condensed Light"/>
              <a:sym typeface="Roboto Condensed Light"/>
            </a:endParaRPr>
          </a:p>
        </p:txBody>
      </p:sp>
      <p:sp>
        <p:nvSpPr>
          <p:cNvPr id="329" name="Google Shape;329;p40"/>
          <p:cNvSpPr txBox="1">
            <a:spLocks noGrp="1"/>
          </p:cNvSpPr>
          <p:nvPr>
            <p:ph type="ctrTitle" idx="9"/>
          </p:nvPr>
        </p:nvSpPr>
        <p:spPr>
          <a:xfrm>
            <a:off x="2402511" y="4829261"/>
            <a:ext cx="3300153" cy="1379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sz="1200" dirty="0">
                <a:ea typeface="Roboto Condensed Light"/>
                <a:sym typeface="Roboto Condensed Light"/>
              </a:rPr>
              <a:t>ФИНАНСОВЫЕ ФАКТОРЫ</a:t>
            </a:r>
            <a:br>
              <a:rPr lang="ru-RU" sz="1200" dirty="0">
                <a:ea typeface="Roboto Condensed Light"/>
                <a:sym typeface="Roboto Condensed Light"/>
              </a:rPr>
            </a:br>
            <a:r>
              <a:rPr lang="ru-RU" sz="1200" b="0" dirty="0">
                <a:ea typeface="Roboto Condensed Light"/>
                <a:sym typeface="Roboto Condensed Light"/>
              </a:rPr>
              <a:t>Процессы производства продуктов, человеческий труд и автоматизация требуют наличия финансовых средств, а также готовности организации вкладывать эти средства в </a:t>
            </a:r>
            <a:r>
              <a:rPr lang="ru-RU" sz="1200" b="0">
                <a:ea typeface="Roboto Condensed Light"/>
                <a:sym typeface="Roboto Condensed Light"/>
              </a:rPr>
              <a:t>развитие производственной </a:t>
            </a:r>
            <a:r>
              <a:rPr lang="ru-RU" sz="1200" b="0" dirty="0">
                <a:ea typeface="Roboto Condensed Light"/>
                <a:sym typeface="Roboto Condensed Light"/>
              </a:rPr>
              <a:t>системы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sz="1200" b="0" dirty="0">
              <a:ea typeface="Roboto Condensed Light"/>
            </a:endParaRPr>
          </a:p>
        </p:txBody>
      </p:sp>
      <p:cxnSp>
        <p:nvCxnSpPr>
          <p:cNvPr id="333" name="Google Shape;333;p40"/>
          <p:cNvCxnSpPr/>
          <p:nvPr/>
        </p:nvCxnSpPr>
        <p:spPr>
          <a:xfrm rot="10800000">
            <a:off x="-49600" y="1722725"/>
            <a:ext cx="533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40"/>
          <p:cNvCxnSpPr/>
          <p:nvPr/>
        </p:nvCxnSpPr>
        <p:spPr>
          <a:xfrm rot="10800000">
            <a:off x="4435625" y="3530890"/>
            <a:ext cx="52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9" name="Google Shape;339;p40"/>
          <p:cNvGrpSpPr/>
          <p:nvPr/>
        </p:nvGrpSpPr>
        <p:grpSpPr>
          <a:xfrm>
            <a:off x="1189260" y="1308215"/>
            <a:ext cx="330936" cy="330743"/>
            <a:chOff x="-49764975" y="3183375"/>
            <a:chExt cx="299300" cy="299125"/>
          </a:xfrm>
        </p:grpSpPr>
        <p:sp>
          <p:nvSpPr>
            <p:cNvPr id="340" name="Google Shape;340;p40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40"/>
          <p:cNvGrpSpPr/>
          <p:nvPr/>
        </p:nvGrpSpPr>
        <p:grpSpPr>
          <a:xfrm>
            <a:off x="3719911" y="1349878"/>
            <a:ext cx="332677" cy="330964"/>
            <a:chOff x="-47155575" y="3200500"/>
            <a:chExt cx="300875" cy="299325"/>
          </a:xfrm>
        </p:grpSpPr>
        <p:sp>
          <p:nvSpPr>
            <p:cNvPr id="350" name="Google Shape;350;p40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40"/>
          <p:cNvGrpSpPr/>
          <p:nvPr/>
        </p:nvGrpSpPr>
        <p:grpSpPr>
          <a:xfrm>
            <a:off x="4435625" y="3087248"/>
            <a:ext cx="330936" cy="330107"/>
            <a:chOff x="-47154000" y="3939275"/>
            <a:chExt cx="299300" cy="298550"/>
          </a:xfrm>
        </p:grpSpPr>
        <p:sp>
          <p:nvSpPr>
            <p:cNvPr id="357" name="Google Shape;357;p40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40"/>
          <p:cNvGrpSpPr/>
          <p:nvPr/>
        </p:nvGrpSpPr>
        <p:grpSpPr>
          <a:xfrm>
            <a:off x="7668344" y="3038367"/>
            <a:ext cx="334924" cy="334820"/>
            <a:chOff x="5642475" y="1435075"/>
            <a:chExt cx="481975" cy="481825"/>
          </a:xfrm>
        </p:grpSpPr>
        <p:sp>
          <p:nvSpPr>
            <p:cNvPr id="365" name="Google Shape;365;p40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2" name="Google Shape;268;p38">
            <a:extLst>
              <a:ext uri="{FF2B5EF4-FFF2-40B4-BE49-F238E27FC236}">
                <a16:creationId xmlns="" xmlns:a16="http://schemas.microsoft.com/office/drawing/2014/main" id="{F1371D63-3634-4904-A3D0-98B2CA860E7B}"/>
              </a:ext>
            </a:extLst>
          </p:cNvPr>
          <p:cNvSpPr txBox="1">
            <a:spLocks/>
          </p:cNvSpPr>
          <p:nvPr/>
        </p:nvSpPr>
        <p:spPr>
          <a:xfrm>
            <a:off x="755576" y="94692"/>
            <a:ext cx="5645023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ru-RU" dirty="0"/>
              <a:t>Внутренние факторы, воздействующие на производственную стратегию</a:t>
            </a:r>
          </a:p>
        </p:txBody>
      </p:sp>
    </p:spTree>
    <p:extLst>
      <p:ext uri="{BB962C8B-B14F-4D97-AF65-F5344CB8AC3E}">
        <p14:creationId xmlns="" xmlns:p14="http://schemas.microsoft.com/office/powerpoint/2010/main" val="271541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 idx="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 idx="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ctrTitle" idx="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1" y="20460"/>
            <a:ext cx="7056784" cy="49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5" y="0"/>
            <a:ext cx="686026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9E0079C3-F3C2-4681-A879-74BD3D6A5D9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189117465"/>
              </p:ext>
            </p:extLst>
          </p:nvPr>
        </p:nvGraphicFramePr>
        <p:xfrm>
          <a:off x="323528" y="483518"/>
          <a:ext cx="73448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ctrTitle"/>
          </p:nvPr>
        </p:nvSpPr>
        <p:spPr>
          <a:xfrm flipH="1">
            <a:off x="179512" y="2504901"/>
            <a:ext cx="5898903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Понятие производственной стратегии и её разновидности</a:t>
            </a:r>
            <a:endParaRPr dirty="0"/>
          </a:p>
        </p:txBody>
      </p:sp>
      <p:sp>
        <p:nvSpPr>
          <p:cNvPr id="176" name="Google Shape;176;p31"/>
          <p:cNvSpPr txBox="1">
            <a:spLocks noGrp="1"/>
          </p:cNvSpPr>
          <p:nvPr>
            <p:ph type="title" idx="2"/>
          </p:nvPr>
        </p:nvSpPr>
        <p:spPr>
          <a:xfrm flipH="1">
            <a:off x="899592" y="13730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cxnSp>
        <p:nvCxnSpPr>
          <p:cNvPr id="177" name="Google Shape;177;p31"/>
          <p:cNvCxnSpPr/>
          <p:nvPr/>
        </p:nvCxnSpPr>
        <p:spPr>
          <a:xfrm>
            <a:off x="0" y="4028275"/>
            <a:ext cx="156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179512" y="1679550"/>
            <a:ext cx="792088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 algn="just"/>
            <a:r>
              <a:rPr lang="ru-RU" sz="2400" b="1" dirty="0">
                <a:latin typeface="Exo 2"/>
                <a:sym typeface="Exo 2"/>
              </a:rPr>
              <a:t>Производственная стратегия - </a:t>
            </a:r>
            <a:r>
              <a:rPr lang="ru-RU" sz="2400" dirty="0">
                <a:latin typeface="Exo 2"/>
                <a:sym typeface="Exo 2"/>
              </a:rPr>
              <a:t>это разработка общей политики, приоритетов, планов и мероприятий, направленных на эффективное использование ресурсов организации для производства конкурентоспособных продуктов и услуг. </a:t>
            </a:r>
          </a:p>
        </p:txBody>
      </p:sp>
      <p:cxnSp>
        <p:nvCxnSpPr>
          <p:cNvPr id="185" name="Google Shape;185;p32"/>
          <p:cNvCxnSpPr>
            <a:cxnSpLocks/>
          </p:cNvCxnSpPr>
          <p:nvPr/>
        </p:nvCxnSpPr>
        <p:spPr>
          <a:xfrm>
            <a:off x="6300192" y="1494500"/>
            <a:ext cx="284380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0" y="3867894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Приоритеты производственной стратегии</a:t>
            </a:r>
            <a:endParaRPr sz="2000" dirty="0"/>
          </a:p>
        </p:txBody>
      </p:sp>
      <p:sp>
        <p:nvSpPr>
          <p:cNvPr id="151" name="Google Shape;151;p30"/>
          <p:cNvSpPr txBox="1">
            <a:spLocks noGrp="1"/>
          </p:cNvSpPr>
          <p:nvPr>
            <p:ph type="ctrTitle" idx="2"/>
          </p:nvPr>
        </p:nvSpPr>
        <p:spPr>
          <a:xfrm>
            <a:off x="525679" y="12033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/>
              <a:t>Издержки производства</a:t>
            </a:r>
            <a:endParaRPr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ctrTitle" idx="9"/>
          </p:nvPr>
        </p:nvSpPr>
        <p:spPr>
          <a:xfrm>
            <a:off x="254913" y="793103"/>
            <a:ext cx="224506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/>
              <a:t>Качество и надежность продукции</a:t>
            </a:r>
            <a:endParaRPr dirty="0"/>
          </a:p>
        </p:txBody>
      </p:sp>
      <p:sp>
        <p:nvSpPr>
          <p:cNvPr id="155" name="Google Shape;155;p30"/>
          <p:cNvSpPr txBox="1">
            <a:spLocks noGrp="1"/>
          </p:cNvSpPr>
          <p:nvPr>
            <p:ph type="title" idx="3"/>
          </p:nvPr>
        </p:nvSpPr>
        <p:spPr>
          <a:xfrm>
            <a:off x="2147516" y="117691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56" name="Google Shape;156;p30"/>
          <p:cNvSpPr txBox="1">
            <a:spLocks noGrp="1"/>
          </p:cNvSpPr>
          <p:nvPr>
            <p:ph type="title" idx="5"/>
          </p:nvPr>
        </p:nvSpPr>
        <p:spPr>
          <a:xfrm>
            <a:off x="2120080" y="1520850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 idx="4"/>
          </p:nvPr>
        </p:nvSpPr>
        <p:spPr>
          <a:xfrm>
            <a:off x="2121309" y="764167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158" name="Google Shape;158;p30"/>
          <p:cNvCxnSpPr/>
          <p:nvPr/>
        </p:nvCxnSpPr>
        <p:spPr>
          <a:xfrm>
            <a:off x="3297225" y="0"/>
            <a:ext cx="0" cy="239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30"/>
          <p:cNvCxnSpPr/>
          <p:nvPr/>
        </p:nvCxnSpPr>
        <p:spPr>
          <a:xfrm>
            <a:off x="5861950" y="3131400"/>
            <a:ext cx="0" cy="203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30"/>
          <p:cNvSpPr txBox="1">
            <a:spLocks noGrp="1"/>
          </p:cNvSpPr>
          <p:nvPr>
            <p:ph type="title" idx="6"/>
          </p:nvPr>
        </p:nvSpPr>
        <p:spPr>
          <a:xfrm>
            <a:off x="5846776" y="163564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5</a:t>
            </a:r>
            <a:endParaRPr dirty="0"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7"/>
          </p:nvPr>
        </p:nvSpPr>
        <p:spPr>
          <a:xfrm>
            <a:off x="5846776" y="2467050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6</a:t>
            </a:r>
            <a:endParaRPr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ctrTitle" idx="14"/>
          </p:nvPr>
        </p:nvSpPr>
        <p:spPr>
          <a:xfrm>
            <a:off x="467544" y="1487325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dirty="0"/>
              <a:t>Срок выполнения заказа</a:t>
            </a:r>
            <a:endParaRPr dirty="0"/>
          </a:p>
        </p:txBody>
      </p:sp>
      <p:sp>
        <p:nvSpPr>
          <p:cNvPr id="165" name="Google Shape;165;p30"/>
          <p:cNvSpPr txBox="1">
            <a:spLocks noGrp="1"/>
          </p:cNvSpPr>
          <p:nvPr>
            <p:ph type="ctrTitle" idx="16"/>
          </p:nvPr>
        </p:nvSpPr>
        <p:spPr>
          <a:xfrm>
            <a:off x="6548260" y="16096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Надежность поставок</a:t>
            </a:r>
            <a:endParaRPr dirty="0"/>
          </a:p>
        </p:txBody>
      </p:sp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BB06B3AF-8A99-4241-A025-CB92F999C62C}"/>
              </a:ext>
            </a:extLst>
          </p:cNvPr>
          <p:cNvSpPr>
            <a:spLocks noGrp="1"/>
          </p:cNvSpPr>
          <p:nvPr>
            <p:ph type="ctrTitle" idx="18"/>
          </p:nvPr>
        </p:nvSpPr>
        <p:spPr>
          <a:xfrm>
            <a:off x="6548260" y="2571750"/>
            <a:ext cx="1974300" cy="577800"/>
          </a:xfrm>
        </p:spPr>
        <p:txBody>
          <a:bodyPr/>
          <a:lstStyle/>
          <a:p>
            <a:r>
              <a:rPr lang="ru-RU" dirty="0"/>
              <a:t>Гибкость и скорость освоения новой продукции</a:t>
            </a:r>
          </a:p>
        </p:txBody>
      </p:sp>
      <p:sp>
        <p:nvSpPr>
          <p:cNvPr id="15" name="Google Shape;165;p30">
            <a:extLst>
              <a:ext uri="{FF2B5EF4-FFF2-40B4-BE49-F238E27FC236}">
                <a16:creationId xmlns="" xmlns:a16="http://schemas.microsoft.com/office/drawing/2014/main" id="{7C48F4CD-0D8D-4343-B028-6705183CE654}"/>
              </a:ext>
            </a:extLst>
          </p:cNvPr>
          <p:cNvSpPr txBox="1">
            <a:spLocks/>
          </p:cNvSpPr>
          <p:nvPr/>
        </p:nvSpPr>
        <p:spPr>
          <a:xfrm>
            <a:off x="498696" y="2376335"/>
            <a:ext cx="1974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r"/>
            <a:r>
              <a:rPr lang="ru-RU" dirty="0"/>
              <a:t>Способность реагировать на изменения спроса</a:t>
            </a:r>
          </a:p>
        </p:txBody>
      </p:sp>
      <p:sp>
        <p:nvSpPr>
          <p:cNvPr id="16" name="Google Shape;165;p30">
            <a:extLst>
              <a:ext uri="{FF2B5EF4-FFF2-40B4-BE49-F238E27FC236}">
                <a16:creationId xmlns="" xmlns:a16="http://schemas.microsoft.com/office/drawing/2014/main" id="{74E12453-FD20-47CC-BD35-D806A2786355}"/>
              </a:ext>
            </a:extLst>
          </p:cNvPr>
          <p:cNvSpPr txBox="1">
            <a:spLocks/>
          </p:cNvSpPr>
          <p:nvPr/>
        </p:nvSpPr>
        <p:spPr>
          <a:xfrm>
            <a:off x="6588224" y="3866158"/>
            <a:ext cx="1974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ru-RU" dirty="0"/>
              <a:t>Прочие критерии </a:t>
            </a:r>
            <a:r>
              <a:rPr lang="ru-RU" sz="1200" dirty="0"/>
              <a:t>(ускорение выхода на рынок, тех поддержка, послепродажная поддержка)</a:t>
            </a:r>
          </a:p>
        </p:txBody>
      </p:sp>
      <p:sp>
        <p:nvSpPr>
          <p:cNvPr id="17" name="Google Shape;156;p30">
            <a:extLst>
              <a:ext uri="{FF2B5EF4-FFF2-40B4-BE49-F238E27FC236}">
                <a16:creationId xmlns="" xmlns:a16="http://schemas.microsoft.com/office/drawing/2014/main" id="{042E9199-40F2-4AEE-AE74-18CA26E05018}"/>
              </a:ext>
            </a:extLst>
          </p:cNvPr>
          <p:cNvSpPr txBox="1">
            <a:spLocks/>
          </p:cNvSpPr>
          <p:nvPr/>
        </p:nvSpPr>
        <p:spPr>
          <a:xfrm>
            <a:off x="2100976" y="2245381"/>
            <a:ext cx="1107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xo 2"/>
              <a:buNone/>
              <a:defRPr sz="36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/>
              <a:t>0</a:t>
            </a:r>
            <a:r>
              <a:rPr lang="ru-RU" dirty="0"/>
              <a:t>4</a:t>
            </a:r>
            <a:endParaRPr lang="en" dirty="0"/>
          </a:p>
        </p:txBody>
      </p:sp>
      <p:sp>
        <p:nvSpPr>
          <p:cNvPr id="18" name="Google Shape;161;p30">
            <a:extLst>
              <a:ext uri="{FF2B5EF4-FFF2-40B4-BE49-F238E27FC236}">
                <a16:creationId xmlns="" xmlns:a16="http://schemas.microsoft.com/office/drawing/2014/main" id="{DB26EBBE-2A93-44AE-9E6A-198B9BC5AF94}"/>
              </a:ext>
            </a:extLst>
          </p:cNvPr>
          <p:cNvSpPr txBox="1">
            <a:spLocks/>
          </p:cNvSpPr>
          <p:nvPr/>
        </p:nvSpPr>
        <p:spPr>
          <a:xfrm>
            <a:off x="5881482" y="3507854"/>
            <a:ext cx="1072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xo 2"/>
              <a:buNone/>
              <a:defRPr sz="36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/>
              <a:t>0</a:t>
            </a:r>
            <a:r>
              <a:rPr lang="ru-RU" dirty="0"/>
              <a:t>7</a:t>
            </a:r>
            <a:endParaRPr lang="e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>
            <a:spLocks noGrp="1"/>
          </p:cNvSpPr>
          <p:nvPr>
            <p:ph type="ctrTitle"/>
          </p:nvPr>
        </p:nvSpPr>
        <p:spPr>
          <a:xfrm>
            <a:off x="1869926" y="232627"/>
            <a:ext cx="5214300" cy="659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Типы производственных стратегий</a:t>
            </a:r>
            <a:endParaRPr dirty="0"/>
          </a:p>
        </p:txBody>
      </p:sp>
      <p:sp>
        <p:nvSpPr>
          <p:cNvPr id="321" name="Google Shape;321;p40"/>
          <p:cNvSpPr txBox="1">
            <a:spLocks noGrp="1"/>
          </p:cNvSpPr>
          <p:nvPr>
            <p:ph type="ctrTitle" idx="2"/>
          </p:nvPr>
        </p:nvSpPr>
        <p:spPr>
          <a:xfrm>
            <a:off x="162922" y="1217989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ЗАТРАТЫ</a:t>
            </a:r>
            <a:endParaRPr dirty="0"/>
          </a:p>
        </p:txBody>
      </p:sp>
      <p:sp>
        <p:nvSpPr>
          <p:cNvPr id="322" name="Google Shape;322;p40"/>
          <p:cNvSpPr txBox="1">
            <a:spLocks noGrp="1"/>
          </p:cNvSpPr>
          <p:nvPr>
            <p:ph type="subTitle" idx="1"/>
          </p:nvPr>
        </p:nvSpPr>
        <p:spPr>
          <a:xfrm>
            <a:off x="303369" y="1638944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Основной фокус – поиск путей и способов снижения затрат</a:t>
            </a: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40"/>
          <p:cNvSpPr txBox="1">
            <a:spLocks noGrp="1"/>
          </p:cNvSpPr>
          <p:nvPr>
            <p:ph type="ctrTitle" idx="3"/>
          </p:nvPr>
        </p:nvSpPr>
        <p:spPr>
          <a:xfrm>
            <a:off x="2506462" y="1248978"/>
            <a:ext cx="1808824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ГИБКОСТЬ</a:t>
            </a:r>
            <a:endParaRPr dirty="0"/>
          </a:p>
        </p:txBody>
      </p:sp>
      <p:sp>
        <p:nvSpPr>
          <p:cNvPr id="324" name="Google Shape;324;p40"/>
          <p:cNvSpPr txBox="1">
            <a:spLocks noGrp="1"/>
          </p:cNvSpPr>
          <p:nvPr>
            <p:ph type="subTitle" idx="4"/>
          </p:nvPr>
        </p:nvSpPr>
        <p:spPr>
          <a:xfrm>
            <a:off x="2097425" y="1638944"/>
            <a:ext cx="2457847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200" dirty="0"/>
              <a:t>Основной фокус –оперативность в обновлении ассортимента и изменении объема выпуска</a:t>
            </a:r>
            <a:endParaRPr sz="1200" dirty="0"/>
          </a:p>
        </p:txBody>
      </p:sp>
      <p:sp>
        <p:nvSpPr>
          <p:cNvPr id="325" name="Google Shape;325;p40"/>
          <p:cNvSpPr txBox="1">
            <a:spLocks noGrp="1"/>
          </p:cNvSpPr>
          <p:nvPr>
            <p:ph type="ctrTitle" idx="5"/>
          </p:nvPr>
        </p:nvSpPr>
        <p:spPr>
          <a:xfrm>
            <a:off x="3858353" y="314877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КАЧЕСТВО</a:t>
            </a:r>
            <a:endParaRPr dirty="0"/>
          </a:p>
        </p:txBody>
      </p:sp>
      <p:sp>
        <p:nvSpPr>
          <p:cNvPr id="326" name="Google Shape;326;p40"/>
          <p:cNvSpPr txBox="1">
            <a:spLocks noGrp="1"/>
          </p:cNvSpPr>
          <p:nvPr>
            <p:ph type="subTitle" idx="6"/>
          </p:nvPr>
        </p:nvSpPr>
        <p:spPr>
          <a:xfrm>
            <a:off x="3932494" y="3550600"/>
            <a:ext cx="17805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Основной фокус – улучшение качества продуктов и процессов</a:t>
            </a:r>
            <a:endParaRPr sz="1200" dirty="0"/>
          </a:p>
        </p:txBody>
      </p:sp>
      <p:sp>
        <p:nvSpPr>
          <p:cNvPr id="327" name="Google Shape;327;p40"/>
          <p:cNvSpPr txBox="1">
            <a:spLocks noGrp="1"/>
          </p:cNvSpPr>
          <p:nvPr>
            <p:ph type="ctrTitle" idx="7"/>
          </p:nvPr>
        </p:nvSpPr>
        <p:spPr>
          <a:xfrm>
            <a:off x="6447402" y="3164217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ВРЕМЯ / СКОРОСТЬ</a:t>
            </a:r>
          </a:p>
        </p:txBody>
      </p:sp>
      <p:sp>
        <p:nvSpPr>
          <p:cNvPr id="328" name="Google Shape;328;p40"/>
          <p:cNvSpPr txBox="1">
            <a:spLocks noGrp="1"/>
          </p:cNvSpPr>
          <p:nvPr>
            <p:ph type="subTitle" idx="8"/>
          </p:nvPr>
        </p:nvSpPr>
        <p:spPr>
          <a:xfrm>
            <a:off x="6156176" y="3550600"/>
            <a:ext cx="2570024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200" dirty="0"/>
              <a:t>Основной фокус – сокращение времени на производство и обслуживание</a:t>
            </a:r>
            <a:endParaRPr sz="1200" dirty="0"/>
          </a:p>
        </p:txBody>
      </p:sp>
      <p:cxnSp>
        <p:nvCxnSpPr>
          <p:cNvPr id="333" name="Google Shape;333;p40"/>
          <p:cNvCxnSpPr/>
          <p:nvPr/>
        </p:nvCxnSpPr>
        <p:spPr>
          <a:xfrm rot="10800000">
            <a:off x="8919" y="1236905"/>
            <a:ext cx="533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40"/>
          <p:cNvCxnSpPr/>
          <p:nvPr/>
        </p:nvCxnSpPr>
        <p:spPr>
          <a:xfrm rot="10800000">
            <a:off x="3816248" y="3149629"/>
            <a:ext cx="52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5" name="Google Shape;335;p40"/>
          <p:cNvGrpSpPr/>
          <p:nvPr/>
        </p:nvGrpSpPr>
        <p:grpSpPr>
          <a:xfrm>
            <a:off x="3271528" y="855640"/>
            <a:ext cx="278692" cy="331130"/>
            <a:chOff x="-48233050" y="3569725"/>
            <a:chExt cx="252050" cy="299475"/>
          </a:xfrm>
        </p:grpSpPr>
        <p:sp>
          <p:nvSpPr>
            <p:cNvPr id="336" name="Google Shape;336;p40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40"/>
          <p:cNvGrpSpPr/>
          <p:nvPr/>
        </p:nvGrpSpPr>
        <p:grpSpPr>
          <a:xfrm>
            <a:off x="838189" y="820183"/>
            <a:ext cx="330936" cy="330743"/>
            <a:chOff x="-49764975" y="3183375"/>
            <a:chExt cx="299300" cy="299125"/>
          </a:xfrm>
        </p:grpSpPr>
        <p:sp>
          <p:nvSpPr>
            <p:cNvPr id="340" name="Google Shape;340;p40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40"/>
          <p:cNvGrpSpPr/>
          <p:nvPr/>
        </p:nvGrpSpPr>
        <p:grpSpPr>
          <a:xfrm>
            <a:off x="4514361" y="2674316"/>
            <a:ext cx="332677" cy="330964"/>
            <a:chOff x="-47155575" y="3200500"/>
            <a:chExt cx="300875" cy="299325"/>
          </a:xfrm>
        </p:grpSpPr>
        <p:sp>
          <p:nvSpPr>
            <p:cNvPr id="350" name="Google Shape;350;p40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40"/>
          <p:cNvGrpSpPr/>
          <p:nvPr/>
        </p:nvGrpSpPr>
        <p:grpSpPr>
          <a:xfrm>
            <a:off x="7084226" y="2674316"/>
            <a:ext cx="330936" cy="330107"/>
            <a:chOff x="-47154000" y="3939275"/>
            <a:chExt cx="299300" cy="298550"/>
          </a:xfrm>
        </p:grpSpPr>
        <p:sp>
          <p:nvSpPr>
            <p:cNvPr id="357" name="Google Shape;357;p40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15749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 flipH="1">
            <a:off x="2987824" y="2342205"/>
            <a:ext cx="5699756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Формирование и реализация производственной  стратегии</a:t>
            </a:r>
            <a:endParaRPr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 idx="2"/>
          </p:nvPr>
        </p:nvSpPr>
        <p:spPr>
          <a:xfrm flipH="1">
            <a:off x="5220072" y="1791607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cxnSp>
        <p:nvCxnSpPr>
          <p:cNvPr id="217" name="Google Shape;217;p34"/>
          <p:cNvCxnSpPr/>
          <p:nvPr/>
        </p:nvCxnSpPr>
        <p:spPr>
          <a:xfrm>
            <a:off x="7578300" y="4240412"/>
            <a:ext cx="156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254;p37">
            <a:extLst>
              <a:ext uri="{FF2B5EF4-FFF2-40B4-BE49-F238E27FC236}">
                <a16:creationId xmlns="" xmlns:a16="http://schemas.microsoft.com/office/drawing/2014/main" id="{BF7CA03A-6115-483C-89AD-6DBC0812B6FA}"/>
              </a:ext>
            </a:extLst>
          </p:cNvPr>
          <p:cNvCxnSpPr>
            <a:cxnSpLocks/>
          </p:cNvCxnSpPr>
          <p:nvPr/>
        </p:nvCxnSpPr>
        <p:spPr>
          <a:xfrm flipH="1">
            <a:off x="5868144" y="4372218"/>
            <a:ext cx="3257511" cy="1391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Google Shape;251;p37"/>
          <p:cNvSpPr txBox="1">
            <a:spLocks noGrp="1"/>
          </p:cNvSpPr>
          <p:nvPr>
            <p:ph type="ctrTitle"/>
          </p:nvPr>
        </p:nvSpPr>
        <p:spPr>
          <a:xfrm>
            <a:off x="179512" y="195490"/>
            <a:ext cx="8784975" cy="7648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sym typeface="Roboto Condensed Light"/>
              </a:rPr>
              <a:t>Ключевые вопросы при формировании производственной стратегии</a:t>
            </a:r>
            <a:endParaRPr sz="1800" dirty="0">
              <a:solidFill>
                <a:schemeClr val="tx1"/>
              </a:solidFill>
              <a:sym typeface="Roboto Condensed Light"/>
            </a:endParaRPr>
          </a:p>
        </p:txBody>
      </p:sp>
      <p:cxnSp>
        <p:nvCxnSpPr>
          <p:cNvPr id="252" name="Google Shape;252;p37"/>
          <p:cNvCxnSpPr/>
          <p:nvPr/>
        </p:nvCxnSpPr>
        <p:spPr>
          <a:xfrm rot="10800000">
            <a:off x="3110698" y="1503138"/>
            <a:ext cx="603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37"/>
          <p:cNvCxnSpPr/>
          <p:nvPr/>
        </p:nvCxnSpPr>
        <p:spPr>
          <a:xfrm rot="10800000">
            <a:off x="4280100" y="2264021"/>
            <a:ext cx="486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37"/>
          <p:cNvCxnSpPr>
            <a:cxnSpLocks/>
          </p:cNvCxnSpPr>
          <p:nvPr/>
        </p:nvCxnSpPr>
        <p:spPr>
          <a:xfrm flipH="1">
            <a:off x="5156711" y="3350613"/>
            <a:ext cx="396296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8" name="Google Shape;258;p37"/>
          <p:cNvSpPr/>
          <p:nvPr/>
        </p:nvSpPr>
        <p:spPr>
          <a:xfrm>
            <a:off x="3481677" y="1113983"/>
            <a:ext cx="3398712" cy="618335"/>
          </a:xfrm>
          <a:prstGeom prst="snip2DiagRect">
            <a:avLst>
              <a:gd name="adj1" fmla="val 9302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 flipH="1">
            <a:off x="3548583" y="1254700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Clr>
                <a:srgbClr val="000000"/>
              </a:buClr>
              <a:buFont typeface="Arial"/>
              <a:buNone/>
            </a:pPr>
            <a:r>
              <a:rPr lang="ru-RU" sz="1600" b="1" dirty="0">
                <a:solidFill>
                  <a:schemeClr val="bg1"/>
                </a:solidFill>
                <a:latin typeface="Exo 2"/>
                <a:sym typeface="Exo 2"/>
              </a:rPr>
              <a:t>Покупать или производить? </a:t>
            </a:r>
            <a:endParaRPr sz="1600" b="1" dirty="0">
              <a:solidFill>
                <a:schemeClr val="bg1"/>
              </a:solidFill>
              <a:latin typeface="Exo 2"/>
              <a:sym typeface="Arial"/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4494898" y="2079221"/>
            <a:ext cx="3189023" cy="62143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7"/>
          <p:cNvSpPr/>
          <p:nvPr/>
        </p:nvSpPr>
        <p:spPr>
          <a:xfrm>
            <a:off x="5580112" y="3044883"/>
            <a:ext cx="3264899" cy="629864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subTitle" idx="4"/>
          </p:nvPr>
        </p:nvSpPr>
        <p:spPr>
          <a:xfrm flipH="1">
            <a:off x="4494898" y="2105561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rgbClr val="000000"/>
              </a:buClr>
            </a:pPr>
            <a:r>
              <a:rPr lang="ru-RU" sz="1600" b="1" dirty="0">
                <a:solidFill>
                  <a:schemeClr val="bg1"/>
                </a:solidFill>
                <a:latin typeface="Exo 2"/>
              </a:rPr>
              <a:t>Каким должен быть процесс и где его разместить? </a:t>
            </a:r>
            <a:endParaRPr sz="1600" b="1" dirty="0">
              <a:solidFill>
                <a:schemeClr val="bg1"/>
              </a:solidFill>
              <a:latin typeface="Exo 2"/>
            </a:endParaRPr>
          </a:p>
        </p:txBody>
      </p:sp>
      <p:sp>
        <p:nvSpPr>
          <p:cNvPr id="263" name="Google Shape;263;p37"/>
          <p:cNvSpPr txBox="1">
            <a:spLocks noGrp="1"/>
          </p:cNvSpPr>
          <p:nvPr>
            <p:ph type="subTitle" idx="6"/>
          </p:nvPr>
        </p:nvSpPr>
        <p:spPr>
          <a:xfrm flipH="1">
            <a:off x="5505744" y="3024902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rgbClr val="000000"/>
              </a:buClr>
            </a:pPr>
            <a:r>
              <a:rPr lang="ru-RU" sz="1600" b="1" dirty="0">
                <a:solidFill>
                  <a:schemeClr val="bg1"/>
                </a:solidFill>
                <a:latin typeface="Exo 2"/>
              </a:rPr>
              <a:t>Автоматизировать производство или нет? </a:t>
            </a:r>
            <a:endParaRPr sz="1600" b="1" dirty="0">
              <a:solidFill>
                <a:schemeClr val="bg1"/>
              </a:solidFill>
              <a:latin typeface="Exo 2"/>
            </a:endParaRPr>
          </a:p>
        </p:txBody>
      </p:sp>
      <p:sp>
        <p:nvSpPr>
          <p:cNvPr id="2" name="Google Shape;261;p37">
            <a:extLst>
              <a:ext uri="{FF2B5EF4-FFF2-40B4-BE49-F238E27FC236}">
                <a16:creationId xmlns="" xmlns:a16="http://schemas.microsoft.com/office/drawing/2014/main" id="{5FB21C29-9830-452E-A818-7AE44D3C1B3E}"/>
              </a:ext>
            </a:extLst>
          </p:cNvPr>
          <p:cNvSpPr/>
          <p:nvPr/>
        </p:nvSpPr>
        <p:spPr>
          <a:xfrm>
            <a:off x="6084168" y="4086798"/>
            <a:ext cx="3059832" cy="60995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62;p37">
            <a:extLst>
              <a:ext uri="{FF2B5EF4-FFF2-40B4-BE49-F238E27FC236}">
                <a16:creationId xmlns="" xmlns:a16="http://schemas.microsoft.com/office/drawing/2014/main" id="{C23C3375-1179-4B14-8D3F-099DCCA51707}"/>
              </a:ext>
            </a:extLst>
          </p:cNvPr>
          <p:cNvSpPr txBox="1">
            <a:spLocks/>
          </p:cNvSpPr>
          <p:nvPr/>
        </p:nvSpPr>
        <p:spPr>
          <a:xfrm flipH="1">
            <a:off x="5981634" y="4019344"/>
            <a:ext cx="32649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Clr>
                <a:srgbClr val="000000"/>
              </a:buClr>
            </a:pPr>
            <a:r>
              <a:rPr lang="ru-RU" sz="1600" b="1" dirty="0">
                <a:solidFill>
                  <a:schemeClr val="bg1"/>
                </a:solidFill>
                <a:latin typeface="Exo 2"/>
              </a:rPr>
              <a:t>Какую систему автоматизации и контроля применять?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"/>
          <p:cNvSpPr txBox="1">
            <a:spLocks noGrp="1"/>
          </p:cNvSpPr>
          <p:nvPr>
            <p:ph type="ctrTitle"/>
          </p:nvPr>
        </p:nvSpPr>
        <p:spPr>
          <a:xfrm>
            <a:off x="589910" y="339502"/>
            <a:ext cx="7179151" cy="465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Области решений производственной стратегии</a:t>
            </a:r>
            <a:endParaRPr sz="1800"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20F919C3-A893-4EAD-9D8C-A353771FD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221917"/>
              </p:ext>
            </p:extLst>
          </p:nvPr>
        </p:nvGraphicFramePr>
        <p:xfrm>
          <a:off x="589910" y="1635646"/>
          <a:ext cx="7798513" cy="2392040"/>
        </p:xfrm>
        <a:graphic>
          <a:graphicData uri="http://schemas.openxmlformats.org/drawingml/2006/table">
            <a:tbl>
              <a:tblPr firstRow="1" bandRow="1">
                <a:tableStyleId>{CC7A4482-E5F0-444F-ABBC-FFB60C856712}</a:tableStyleId>
              </a:tblPr>
              <a:tblGrid>
                <a:gridCol w="4084935">
                  <a:extLst>
                    <a:ext uri="{9D8B030D-6E8A-4147-A177-3AD203B41FA5}">
                      <a16:colId xmlns="" xmlns:a16="http://schemas.microsoft.com/office/drawing/2014/main" val="1847372001"/>
                    </a:ext>
                  </a:extLst>
                </a:gridCol>
                <a:gridCol w="3713578">
                  <a:extLst>
                    <a:ext uri="{9D8B030D-6E8A-4147-A177-3AD203B41FA5}">
                      <a16:colId xmlns="" xmlns:a16="http://schemas.microsoft.com/office/drawing/2014/main" val="22185927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Стратегические решения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Тактические решения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97737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Конструкция продукта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Технология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61842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Структура и содержание процесса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Управление качеством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8517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Выбор места расположения производства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Надежность оборудования (ремонт и обслуживание)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7920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Человеческие ресурсы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Составление производственных графиков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9803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Поставщики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Запасы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62635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6544249"/>
      </p:ext>
    </p:extLst>
  </p:cSld>
  <p:clrMapOvr>
    <a:masterClrMapping/>
  </p:clrMapOvr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3F3F3"/>
      </a:accent1>
      <a:accent2>
        <a:srgbClr val="D9D9D9"/>
      </a:accent2>
      <a:accent3>
        <a:srgbClr val="B7B7B7"/>
      </a:accent3>
      <a:accent4>
        <a:srgbClr val="999999"/>
      </a:accent4>
      <a:accent5>
        <a:srgbClr val="666666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554</Words>
  <Application>Microsoft Office PowerPoint</Application>
  <PresentationFormat>Экран (16:9)</PresentationFormat>
  <Paragraphs>105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Tech Newsletter by Slidesgo</vt:lpstr>
      <vt:lpstr>Разработка производственной стратегии</vt:lpstr>
      <vt:lpstr>Слайд 2</vt:lpstr>
      <vt:lpstr>Понятие производственной стратегии и её разновидности</vt:lpstr>
      <vt:lpstr>Слайд 4</vt:lpstr>
      <vt:lpstr>Приоритеты производственной стратегии</vt:lpstr>
      <vt:lpstr>Типы производственных стратегий</vt:lpstr>
      <vt:lpstr>Формирование и реализация производственной  стратегии</vt:lpstr>
      <vt:lpstr>Ключевые вопросы при формировании производственной стратегии</vt:lpstr>
      <vt:lpstr>Области решений производственной стратегии</vt:lpstr>
      <vt:lpstr>Объекты приложений производственной стратегии </vt:lpstr>
      <vt:lpstr>Основные разделы производственной стратегии</vt:lpstr>
      <vt:lpstr>Структура производственной стратегии: от потребностей клиентов к выполнению заказа</vt:lpstr>
      <vt:lpstr>Влияние внутренней и внешней среды на выбор производственной стратегии</vt:lpstr>
      <vt:lpstr>Основные задачи производственной стратегии</vt:lpstr>
      <vt:lpstr>Факторы, оказывающие влияние на выбор производственной стратегии</vt:lpstr>
      <vt:lpstr>КАЧЕСТВО НА РЫНКЕ  Качество должно быть адекватным требованиям рынка. Обеспечение качества, выше требуемого, может неоправданно увеличить затраты и цену, а низкое качество, подорвать имидж организации и сделать предприятие неконкурентоспособным </vt:lpstr>
      <vt:lpstr>  ОРГАНИЗАЦИОННАЯ КУЛЬТУРА Чем сильнее организационная культура, тем стабильнее поведение исполнителей и требуется меньше усилий руководства для обеспечения качественного выполнения процессов и операций. В организационной культуре фиксируются производственные ценности : затраты, качество, гибкость и время.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NEWSLETTER</dc:title>
  <dc:creator>Серикова Олеся Юрьевна</dc:creator>
  <cp:lastModifiedBy>Serikova_OY</cp:lastModifiedBy>
  <cp:revision>32</cp:revision>
  <dcterms:modified xsi:type="dcterms:W3CDTF">2022-12-05T06:35:48Z</dcterms:modified>
</cp:coreProperties>
</file>