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3" r:id="rId9"/>
    <p:sldId id="262" r:id="rId10"/>
    <p:sldId id="264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77" r:id="rId25"/>
    <p:sldId id="279" r:id="rId26"/>
    <p:sldId id="278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281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7" y="-3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65CD7-D7F8-49BC-A7E6-E2806C1B5484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C0109-1494-467A-9D44-1EA26F204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40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4CE6-D05A-41D6-8D9D-02B0C5D02CD6}" type="datetime1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3B4E-F2E5-4C6D-85FB-C2670E8CFFEE}" type="datetime1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8855-E55F-442D-BB99-7DE899D2C6FA}" type="datetime1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F4F6-50BC-4B66-B403-969454A5489E}" type="datetime1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26F4-DA6B-44AD-8E58-6BB44016C6E9}" type="datetime1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D434-12B2-4C9D-A5FC-AB4ADD9C2955}" type="datetime1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2261-8140-4DA4-A240-C076DAD38979}" type="datetime1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0359-8272-44C1-B0C1-DB6344841C19}" type="datetime1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19BD-48EB-4CA0-B311-2D56BE1CCD5C}" type="datetime1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9AB9-4133-4038-B36F-69E4D0932679}" type="datetime1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488A-8096-4747-ADFC-12EB94C212C0}" type="datetime1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F027-160C-44EE-BAE1-E0AF65AA7E76}" type="datetime1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rait.ru/bcode/56050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4968552" cy="1470025"/>
          </a:xfrm>
        </p:spPr>
        <p:txBody>
          <a:bodyPr/>
          <a:lstStyle/>
          <a:p>
            <a:pPr algn="l"/>
            <a:r>
              <a:rPr lang="ru-RU" dirty="0" smtClean="0"/>
              <a:t>Разделы </a:t>
            </a:r>
            <a:br>
              <a:rPr lang="ru-RU" dirty="0" smtClean="0"/>
            </a:br>
            <a:r>
              <a:rPr lang="ru-RU" dirty="0" smtClean="0"/>
              <a:t>бизнес-плана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852936"/>
            <a:ext cx="6480720" cy="34563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План</a:t>
            </a:r>
          </a:p>
          <a:p>
            <a:pPr marL="269875" indent="-269875" algn="l">
              <a:buFont typeface="+mj-lt"/>
              <a:buAutoNum type="arabicPeriod"/>
            </a:pPr>
            <a:r>
              <a:rPr lang="ru-RU" dirty="0" smtClean="0"/>
              <a:t>Оформление и структура разделов бизнес-плана.</a:t>
            </a:r>
          </a:p>
          <a:p>
            <a:pPr marL="269875" indent="-269875" algn="l">
              <a:buFont typeface="+mj-lt"/>
              <a:buAutoNum type="arabicPeriod"/>
            </a:pPr>
            <a:r>
              <a:rPr lang="ru-RU" dirty="0" smtClean="0"/>
              <a:t>Резюме.</a:t>
            </a:r>
          </a:p>
          <a:p>
            <a:pPr marL="269875" indent="-269875" algn="l">
              <a:buFont typeface="+mj-lt"/>
              <a:buAutoNum type="arabicPeriod"/>
            </a:pPr>
            <a:r>
              <a:rPr lang="ru-RU" dirty="0" smtClean="0"/>
              <a:t>Описание предприятия и его окружения.</a:t>
            </a:r>
          </a:p>
          <a:p>
            <a:pPr marL="269875" indent="-269875" algn="l">
              <a:buFont typeface="+mj-lt"/>
              <a:buAutoNum type="arabicPeriod"/>
            </a:pPr>
            <a:r>
              <a:rPr lang="ru-RU" dirty="0" smtClean="0"/>
              <a:t>Продукт, анализ рынка.</a:t>
            </a:r>
          </a:p>
          <a:p>
            <a:pPr marL="269875" indent="-269875" algn="l">
              <a:buFont typeface="+mj-lt"/>
              <a:buAutoNum type="arabicPeriod"/>
            </a:pPr>
            <a:r>
              <a:rPr lang="ru-RU" dirty="0" smtClean="0"/>
              <a:t>Маркетинг и сбыт.</a:t>
            </a:r>
          </a:p>
          <a:p>
            <a:pPr marL="269875" indent="-269875" algn="l">
              <a:buFont typeface="+mj-lt"/>
              <a:buAutoNum type="arabicPeriod"/>
            </a:pPr>
            <a:r>
              <a:rPr lang="ru-RU" dirty="0" smtClean="0"/>
              <a:t>Организационный и производственный план.</a:t>
            </a:r>
          </a:p>
          <a:p>
            <a:pPr marL="269875" indent="-269875" algn="l">
              <a:buFont typeface="+mj-lt"/>
              <a:buAutoNum type="arabicPeriod"/>
            </a:pPr>
            <a:r>
              <a:rPr lang="ru-RU" dirty="0" smtClean="0"/>
              <a:t>Финансовый план.</a:t>
            </a:r>
          </a:p>
          <a:p>
            <a:pPr marL="269875" indent="-269875" algn="l">
              <a:buFont typeface="+mj-lt"/>
              <a:buAutoNum type="arabicPeriod"/>
            </a:pPr>
            <a:r>
              <a:rPr lang="ru-RU" dirty="0" smtClean="0"/>
              <a:t>Эффективность проекта.</a:t>
            </a:r>
          </a:p>
          <a:p>
            <a:pPr marL="269875" indent="-269875" algn="l">
              <a:buFont typeface="+mj-lt"/>
              <a:buAutoNum type="arabicPeriod"/>
            </a:pPr>
            <a:r>
              <a:rPr lang="ru-RU" dirty="0" smtClean="0"/>
              <a:t>Риски проекта.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16961"/>
            <a:ext cx="3203847" cy="320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90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880320" cy="2506290"/>
          </a:xfrm>
        </p:spPr>
        <p:txBody>
          <a:bodyPr>
            <a:normAutofit/>
          </a:bodyPr>
          <a:lstStyle/>
          <a:p>
            <a:r>
              <a:rPr lang="ru-RU" sz="3600" dirty="0"/>
              <a:t>Описание </a:t>
            </a:r>
            <a:r>
              <a:rPr lang="ru-RU" sz="3600" dirty="0" smtClean="0"/>
              <a:t>предприятия, </a:t>
            </a:r>
            <a:r>
              <a:rPr lang="ru-RU" sz="3600" dirty="0"/>
              <a:t>его </a:t>
            </a:r>
            <a:r>
              <a:rPr lang="ru-RU" sz="3600" dirty="0" smtClean="0"/>
              <a:t>окружение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789836"/>
              </p:ext>
            </p:extLst>
          </p:nvPr>
        </p:nvGraphicFramePr>
        <p:xfrm>
          <a:off x="251520" y="332656"/>
          <a:ext cx="5652120" cy="6333547"/>
        </p:xfrm>
        <a:graphic>
          <a:graphicData uri="http://schemas.openxmlformats.org/drawingml/2006/table">
            <a:tbl>
              <a:tblPr firstRow="1" firstCol="1" bandRow="1"/>
              <a:tblGrid>
                <a:gridCol w="3795376"/>
                <a:gridCol w="966096"/>
                <a:gridCol w="890648"/>
              </a:tblGrid>
              <a:tr h="344393">
                <a:tc rowSpan="2"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Основные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данные организации (предприятия)</a:t>
                      </a:r>
                      <a:r>
                        <a:rPr lang="ru-RU" sz="1600" baseline="30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Предприятия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существу­ющие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создавае­мые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9531">
                <a:tc>
                  <a:txBody>
                    <a:bodyPr/>
                    <a:lstStyle/>
                    <a:p>
                      <a:pPr inden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Название, полное и сокращенное, дата создания, место регистрации, номер регистрационного удостоверения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99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Наличие филиалов, представительств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7588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Принадлежность предприятия к различного рода объединениям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7588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Юридический и почтовый адрес, интернет-сайт, электронный адрес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935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Месторасположение (карта), транспортные маги­страли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935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Банковские реквизиты (рублевые и валютные счета, депозиты)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74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Тип бизнеса, основные виды деятельности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935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Характеристика отрасли, роль и тенденции раз­вития предприятия внутри отрасли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7588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История развития, основные этапы, основные до­стижения и неудачи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99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Организационно-правовая форма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39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Размер уставного капитала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84168" y="3844007"/>
            <a:ext cx="2656459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Основные данные для характеристики предприятий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7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28184" y="2439784"/>
            <a:ext cx="2656459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Основные данные для характеристики предприятий (продолжение)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678692"/>
              </p:ext>
            </p:extLst>
          </p:nvPr>
        </p:nvGraphicFramePr>
        <p:xfrm>
          <a:off x="251520" y="404664"/>
          <a:ext cx="5976665" cy="5902429"/>
        </p:xfrm>
        <a:graphic>
          <a:graphicData uri="http://schemas.openxmlformats.org/drawingml/2006/table">
            <a:tbl>
              <a:tblPr firstRow="1" firstCol="1" bandRow="1"/>
              <a:tblGrid>
                <a:gridCol w="4841854"/>
                <a:gridCol w="605232"/>
                <a:gridCol w="529579"/>
              </a:tblGrid>
              <a:tr h="724778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Форма и структура собственности.</a:t>
                      </a:r>
                    </a:p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Учредители предприятия с указанием их доли в уставном капитале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1437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Руководство (ФИО, должности, квалификация, краткая характеристика)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1437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Персонал, структура численности, средняя зара­ботная плата по каждой категории работников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09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Продукт и описание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бизнес-процессов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978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Уровень технологии и производственные мощ­ности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8484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Краткие финансовые показатели за последнее время (активы, выручка, прибыль)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04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Основные средства (недвижимые и движимые)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759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Нематериальные активы, лицензии, сертификаты и пр.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837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Оборотные средства и поставщики (расположе­ние)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09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Рынки сбыта (расположение, характеристика)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04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Оценка залоговых средств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8484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Инфраструктура предприятия (связь, социальные объекты)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338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Отношения с властью, наличие государственной поддержки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19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SWOT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-анализ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20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Организационно-правовые формы хозяйствующих субъектов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Коллективные формы предпринимательства предусмотрены </a:t>
            </a:r>
            <a:r>
              <a:rPr lang="ru-RU" dirty="0" smtClean="0"/>
              <a:t>действующим </a:t>
            </a:r>
            <a:r>
              <a:rPr lang="ru-RU" dirty="0"/>
              <a:t>Гражданским кодексом РФ (ГК РФ), который регулирует порядок создания, деятельности, реорганизации и ликвидации, </a:t>
            </a:r>
            <a:r>
              <a:rPr lang="ru-RU" dirty="0" smtClean="0"/>
              <a:t>который </a:t>
            </a:r>
            <a:r>
              <a:rPr lang="ru-RU" dirty="0"/>
              <a:t>фиксируется в учредительном документе организации.</a:t>
            </a:r>
          </a:p>
          <a:p>
            <a:pPr marL="0" indent="0" algn="ctr">
              <a:buNone/>
            </a:pPr>
            <a:r>
              <a:rPr lang="ru-RU" b="1" dirty="0" smtClean="0"/>
              <a:t>Виды </a:t>
            </a:r>
            <a:r>
              <a:rPr lang="ru-RU" b="1" dirty="0"/>
              <a:t>предпринимательства</a:t>
            </a:r>
            <a:r>
              <a:rPr lang="ru-RU" dirty="0"/>
              <a:t>:</a:t>
            </a:r>
          </a:p>
          <a:p>
            <a:pPr marL="0" indent="0">
              <a:buNone/>
              <a:tabLst>
                <a:tab pos="265113" algn="l"/>
              </a:tabLst>
            </a:pPr>
            <a:r>
              <a:rPr lang="ru-RU" dirty="0"/>
              <a:t>•	индивидуальное (физическое лицо) и коллективное (</a:t>
            </a:r>
            <a:r>
              <a:rPr lang="ru-RU" dirty="0" smtClean="0"/>
              <a:t>юридическое </a:t>
            </a:r>
            <a:r>
              <a:rPr lang="ru-RU" dirty="0"/>
              <a:t>лицо);</a:t>
            </a:r>
          </a:p>
          <a:p>
            <a:pPr marL="0" indent="0">
              <a:buNone/>
              <a:tabLst>
                <a:tab pos="265113" algn="l"/>
              </a:tabLst>
            </a:pPr>
            <a:r>
              <a:rPr lang="ru-RU" dirty="0"/>
              <a:t>•	коммерческое — преследует извлечение прибыли </a:t>
            </a:r>
            <a:r>
              <a:rPr lang="ru-RU" dirty="0" smtClean="0"/>
              <a:t>и </a:t>
            </a:r>
            <a:r>
              <a:rPr lang="ru-RU" dirty="0"/>
              <a:t>некоммерческое — не связано с получением прибыли. </a:t>
            </a:r>
            <a:r>
              <a:rPr lang="ru-RU" dirty="0" smtClean="0"/>
              <a:t>К </a:t>
            </a:r>
            <a:r>
              <a:rPr lang="ru-RU" dirty="0"/>
              <a:t>ним </a:t>
            </a:r>
            <a:r>
              <a:rPr lang="ru-RU" dirty="0" smtClean="0"/>
              <a:t>относятся</a:t>
            </a:r>
            <a:r>
              <a:rPr lang="ru-RU" dirty="0"/>
              <a:t>: потребительские кооперативы (жилищные, гаражные, дачные и др.); общественные организации (политические партии, профессиональные союзы, общественные движения и др.); </a:t>
            </a:r>
            <a:r>
              <a:rPr lang="ru-RU" dirty="0" smtClean="0"/>
              <a:t>ассоциации </a:t>
            </a:r>
            <a:r>
              <a:rPr lang="ru-RU" dirty="0"/>
              <a:t>(союзы) (объединения работодателей, объединения </a:t>
            </a:r>
            <a:r>
              <a:rPr lang="ru-RU" dirty="0" smtClean="0"/>
              <a:t>профессиональных </a:t>
            </a:r>
            <a:r>
              <a:rPr lang="ru-RU" dirty="0"/>
              <a:t>союзов и др.); фонды (общественные и </a:t>
            </a:r>
            <a:r>
              <a:rPr lang="ru-RU" dirty="0" smtClean="0"/>
              <a:t>благотворительные</a:t>
            </a:r>
            <a:r>
              <a:rPr lang="ru-RU" dirty="0"/>
              <a:t>); религиозные организации и др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87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коммерческих организаций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1" y="1628800"/>
            <a:ext cx="849918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62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популярны: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Хозяйственные </a:t>
            </a:r>
            <a:r>
              <a:rPr lang="ru-RU" b="1" dirty="0"/>
              <a:t>товарищества</a:t>
            </a:r>
            <a:r>
              <a:rPr lang="ru-RU" dirty="0"/>
              <a:t>. Участники товарищества — полные товарищи, их объединяют </a:t>
            </a:r>
            <a:r>
              <a:rPr lang="ru-RU" dirty="0" smtClean="0"/>
              <a:t>денежные </a:t>
            </a:r>
            <a:r>
              <a:rPr lang="ru-RU" dirty="0"/>
              <a:t>и иные средства, </a:t>
            </a:r>
            <a:r>
              <a:rPr lang="ru-RU" dirty="0" smtClean="0"/>
              <a:t>личное </a:t>
            </a:r>
            <a:r>
              <a:rPr lang="ru-RU" dirty="0"/>
              <a:t>участие в делах </a:t>
            </a:r>
            <a:r>
              <a:rPr lang="ru-RU" dirty="0" smtClean="0"/>
              <a:t>товарищества. Каждый </a:t>
            </a:r>
            <a:r>
              <a:rPr lang="ru-RU" dirty="0"/>
              <a:t>несет полную ответственность по </a:t>
            </a:r>
            <a:r>
              <a:rPr lang="ru-RU" dirty="0" smtClean="0"/>
              <a:t>обязательствам вложенным капиталом </a:t>
            </a:r>
            <a:r>
              <a:rPr lang="ru-RU" dirty="0"/>
              <a:t>и </a:t>
            </a:r>
            <a:r>
              <a:rPr lang="ru-RU" dirty="0" smtClean="0"/>
              <a:t>личным </a:t>
            </a:r>
            <a:r>
              <a:rPr lang="ru-RU" dirty="0"/>
              <a:t>имуществом. Убытки и прибыли распределяются между участниками пропорционально доле </a:t>
            </a:r>
            <a:r>
              <a:rPr lang="ru-RU" dirty="0" smtClean="0"/>
              <a:t>каждого </a:t>
            </a:r>
            <a:r>
              <a:rPr lang="ru-RU" dirty="0"/>
              <a:t>в общем имуществе товарищества.</a:t>
            </a:r>
          </a:p>
          <a:p>
            <a:r>
              <a:rPr lang="ru-RU" b="1" dirty="0"/>
              <a:t>Производственные кооперативы</a:t>
            </a:r>
            <a:r>
              <a:rPr lang="ru-RU" dirty="0"/>
              <a:t>. Зачастую эта форма не </a:t>
            </a:r>
            <a:r>
              <a:rPr lang="ru-RU" dirty="0" smtClean="0"/>
              <a:t>подходит </a:t>
            </a:r>
            <a:r>
              <a:rPr lang="ru-RU" dirty="0"/>
              <a:t>для ведения серьезного бизнеса по </a:t>
            </a:r>
            <a:r>
              <a:rPr lang="ru-RU" dirty="0" smtClean="0"/>
              <a:t>причинам</a:t>
            </a:r>
            <a:r>
              <a:rPr lang="ru-RU" dirty="0"/>
              <a:t>: 1) ее могут создать </a:t>
            </a:r>
            <a:r>
              <a:rPr lang="ru-RU" dirty="0" smtClean="0"/>
              <a:t>не </a:t>
            </a:r>
            <a:r>
              <a:rPr lang="ru-RU" dirty="0"/>
              <a:t>меньше пяти человек; 2) каждый член </a:t>
            </a:r>
            <a:r>
              <a:rPr lang="ru-RU" dirty="0" smtClean="0"/>
              <a:t>кооператива </a:t>
            </a:r>
            <a:r>
              <a:rPr lang="ru-RU" dirty="0"/>
              <a:t>по долгам несет субсидиарную </a:t>
            </a:r>
            <a:r>
              <a:rPr lang="ru-RU" dirty="0" smtClean="0"/>
              <a:t>ответственность, </a:t>
            </a:r>
            <a:r>
              <a:rPr lang="ru-RU" dirty="0"/>
              <a:t>при его выходе выдается паевой взнос, а не доля в складочном капитале; 3) прибыль распределяется не пропорционально вложенному </a:t>
            </a:r>
            <a:r>
              <a:rPr lang="ru-RU" dirty="0" smtClean="0"/>
              <a:t>паевому </a:t>
            </a:r>
            <a:r>
              <a:rPr lang="ru-RU" dirty="0"/>
              <a:t>взносу, а по результатам личного трудового участия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b="1" dirty="0" smtClean="0"/>
              <a:t>Субсидиарная </a:t>
            </a:r>
            <a:r>
              <a:rPr lang="ru-RU" sz="2200" b="1" dirty="0"/>
              <a:t>ответственность </a:t>
            </a:r>
            <a:r>
              <a:rPr lang="ru-RU" sz="2200" dirty="0" smtClean="0"/>
              <a:t>— </a:t>
            </a:r>
            <a:r>
              <a:rPr lang="ru-RU" sz="2200" dirty="0"/>
              <a:t>1) право взыскания неполученного долга с другого обязанного лица, если первое лицо не может его внести; 2) дополнительная ответственность, возлагаемая, например, на членов полного товарищества, в условиях, когда основной ответчик не способен оплатить </a:t>
            </a:r>
            <a:r>
              <a:rPr lang="ru-RU" sz="2200" dirty="0" smtClean="0"/>
              <a:t>долг.</a:t>
            </a:r>
            <a:endParaRPr lang="ru-RU" sz="22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5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Акционерная форма </a:t>
            </a:r>
            <a:r>
              <a:rPr lang="ru-RU" dirty="0" smtClean="0"/>
              <a:t>(АО)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приемлема для средних </a:t>
            </a:r>
            <a:r>
              <a:rPr lang="ru-RU" dirty="0"/>
              <a:t>и </a:t>
            </a:r>
            <a:r>
              <a:rPr lang="ru-RU" dirty="0" smtClean="0"/>
              <a:t>крупных </a:t>
            </a:r>
            <a:r>
              <a:rPr lang="ru-RU" dirty="0"/>
              <a:t>предприятий. </a:t>
            </a:r>
            <a:r>
              <a:rPr lang="ru-RU" dirty="0" smtClean="0"/>
              <a:t>АО </a:t>
            </a:r>
            <a:r>
              <a:rPr lang="ru-RU" dirty="0"/>
              <a:t>объединяют </a:t>
            </a:r>
            <a:r>
              <a:rPr lang="ru-RU" dirty="0" smtClean="0"/>
              <a:t>капитал</a:t>
            </a:r>
            <a:r>
              <a:rPr lang="ru-RU" dirty="0"/>
              <a:t>, но не предполагает деятельности вкладчиков в обществе. АО — общество, уставный капитал которого разделен на определенное число акций, в момент учреждения он должен состоять из </a:t>
            </a:r>
            <a:r>
              <a:rPr lang="ru-RU" dirty="0" smtClean="0"/>
              <a:t>оговоренного </a:t>
            </a:r>
            <a:r>
              <a:rPr lang="ru-RU" dirty="0"/>
              <a:t>числа акций, кратного 10, с одинаковой номинальной </a:t>
            </a:r>
            <a:r>
              <a:rPr lang="ru-RU" dirty="0" smtClean="0"/>
              <a:t>стоимостью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Акционеры не отвечают по обязательствам общества и несут риск убытков, связанных с его деятельностью, в пределах стоимости принадлежащих им акций. Акции удостоверяют долю акционера в уставном капитале. Высшим органом АО является общее собрание </a:t>
            </a:r>
            <a:r>
              <a:rPr lang="ru-RU" dirty="0" smtClean="0"/>
              <a:t>акционеров</a:t>
            </a:r>
            <a:r>
              <a:rPr lang="ru-RU" dirty="0"/>
              <a:t>. В обществе с числом акционеров больше 50 </a:t>
            </a:r>
            <a:r>
              <a:rPr lang="ru-RU" dirty="0" smtClean="0"/>
              <a:t>обязательно </a:t>
            </a:r>
            <a:r>
              <a:rPr lang="ru-RU" dirty="0"/>
              <a:t>создание наблюдательного совета (совета директоров).</a:t>
            </a:r>
          </a:p>
          <a:p>
            <a:pPr marL="0" indent="0">
              <a:buNone/>
            </a:pPr>
            <a:r>
              <a:rPr lang="ru-RU" dirty="0"/>
              <a:t>АО бывают двух видов: публичное и непубличное. В </a:t>
            </a:r>
            <a:r>
              <a:rPr lang="ru-RU" b="1" dirty="0"/>
              <a:t>публичных акционерных обществах</a:t>
            </a:r>
            <a:r>
              <a:rPr lang="ru-RU" dirty="0"/>
              <a:t> (ПЛО) акции и ценные бумаги </a:t>
            </a:r>
            <a:r>
              <a:rPr lang="ru-RU" dirty="0" smtClean="0"/>
              <a:t>размещаются </a:t>
            </a:r>
            <a:r>
              <a:rPr lang="ru-RU" dirty="0"/>
              <a:t>путем открытой подписки и публично обращаются в </a:t>
            </a:r>
            <a:r>
              <a:rPr lang="ru-RU" dirty="0" smtClean="0"/>
              <a:t>соответствии </a:t>
            </a:r>
            <a:r>
              <a:rPr lang="ru-RU" dirty="0"/>
              <a:t>с законодательством о ценных бумагах. Общество </a:t>
            </a:r>
            <a:r>
              <a:rPr lang="ru-RU" dirty="0" smtClean="0"/>
              <a:t>указывает </a:t>
            </a:r>
            <a:r>
              <a:rPr lang="ru-RU" dirty="0"/>
              <a:t>в своем фирменном наименовании и в уставе, что оно является публичным. В </a:t>
            </a:r>
            <a:r>
              <a:rPr lang="ru-RU" b="1" dirty="0"/>
              <a:t>непубличных акционерных обществах </a:t>
            </a:r>
            <a:r>
              <a:rPr lang="ru-RU" dirty="0"/>
              <a:t>(НАО) акции и ценные бумаги размещаются по закрытой подписке и публично не обращаются.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57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Унитарное предприятие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- коммерческая </a:t>
            </a:r>
            <a:r>
              <a:rPr lang="ru-RU" dirty="0"/>
              <a:t>организация, не наделенная правом собственности на </a:t>
            </a:r>
            <a:r>
              <a:rPr lang="ru-RU" dirty="0" smtClean="0"/>
              <a:t>имущество</a:t>
            </a:r>
            <a:r>
              <a:rPr lang="ru-RU" dirty="0"/>
              <a:t>, закрепленное за ней собственником, и это имущество </a:t>
            </a:r>
            <a:r>
              <a:rPr lang="ru-RU" dirty="0" smtClean="0"/>
              <a:t>является </a:t>
            </a:r>
            <a:r>
              <a:rPr lang="ru-RU" dirty="0"/>
              <a:t>неделимым и не может быть распределено по вкладам (долям, паям), в том числе между работниками предприятия.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форме </a:t>
            </a:r>
            <a:r>
              <a:rPr lang="ru-RU" dirty="0" smtClean="0"/>
              <a:t>унитарного </a:t>
            </a:r>
            <a:r>
              <a:rPr lang="ru-RU" dirty="0"/>
              <a:t>предприятия могут быть созданы только государственные и муниципальные предприятия, которые могут быть организованы на праве оперативного или </a:t>
            </a:r>
            <a:r>
              <a:rPr lang="ru-RU" dirty="0" smtClean="0"/>
              <a:t>хозяйственного </a:t>
            </a:r>
            <a:r>
              <a:rPr lang="ru-RU" dirty="0"/>
              <a:t>ведения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91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Общество с ограниченной ответственностью (ООО)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Участники ООО не </a:t>
            </a:r>
            <a:r>
              <a:rPr lang="ru-RU" dirty="0"/>
              <a:t>отвечают по обязательствам общества и несут риск </a:t>
            </a:r>
            <a:r>
              <a:rPr lang="ru-RU" dirty="0" smtClean="0"/>
              <a:t>убытков </a:t>
            </a:r>
            <a:r>
              <a:rPr lang="ru-RU" dirty="0"/>
              <a:t>в пределах стоимости внесенных ими вкладов (долей, акций) в уставный капитал ООО, </a:t>
            </a:r>
            <a:r>
              <a:rPr lang="ru-RU" dirty="0" smtClean="0"/>
              <a:t>т.е. </a:t>
            </a:r>
            <a:r>
              <a:rPr lang="ru-RU" dirty="0"/>
              <a:t>они не </a:t>
            </a:r>
            <a:r>
              <a:rPr lang="ru-RU" dirty="0" smtClean="0"/>
              <a:t>теряют </a:t>
            </a:r>
            <a:r>
              <a:rPr lang="ru-RU" dirty="0"/>
              <a:t>больше, чем величина вклада, и личное имущество не </a:t>
            </a:r>
            <a:r>
              <a:rPr lang="ru-RU" dirty="0" smtClean="0"/>
              <a:t>страдает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Однако при </a:t>
            </a:r>
            <a:r>
              <a:rPr lang="ru-RU" dirty="0"/>
              <a:t>банкротстве ООО участники несут субсидиарную ответственность, что означает, что долги общества будут выплачиваться из личного имущества </a:t>
            </a:r>
            <a:r>
              <a:rPr lang="ru-RU" dirty="0" smtClean="0"/>
              <a:t>учредителей </a:t>
            </a:r>
            <a:r>
              <a:rPr lang="ru-RU" dirty="0"/>
              <a:t>(ст. 3 Федеральный закон от 08.02.1998 № 14-ФЗ «Об </a:t>
            </a:r>
            <a:r>
              <a:rPr lang="ru-RU" dirty="0" smtClean="0"/>
              <a:t>обществах </a:t>
            </a:r>
            <a:r>
              <a:rPr lang="ru-RU" dirty="0"/>
              <a:t>с ограниченной ответственностью» (ред. от 04.11.2019)). Поэтому необходимо вовремя остановить деятельность ООО, </a:t>
            </a:r>
            <a:r>
              <a:rPr lang="ru-RU" dirty="0" smtClean="0"/>
              <a:t>не доводя </a:t>
            </a:r>
            <a:r>
              <a:rPr lang="ru-RU" dirty="0"/>
              <a:t>его до банкротства или несостоятельности.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8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Индивидуальный предприниматель (ИП)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/>
              <a:t>физическое лицо, зарегистрированное в установленном законом порядке и </a:t>
            </a:r>
            <a:r>
              <a:rPr lang="ru-RU" dirty="0" smtClean="0"/>
              <a:t>осуществляющее </a:t>
            </a:r>
            <a:r>
              <a:rPr lang="ru-RU" dirty="0"/>
              <a:t>предпринимательскую деятельность без образования </a:t>
            </a:r>
            <a:r>
              <a:rPr lang="ru-RU" dirty="0" smtClean="0"/>
              <a:t>юридического </a:t>
            </a:r>
            <a:r>
              <a:rPr lang="ru-RU" dirty="0"/>
              <a:t>лица, которое ведет дело за свой счет, самостоятельно </a:t>
            </a:r>
            <a:r>
              <a:rPr lang="ru-RU" dirty="0" smtClean="0"/>
              <a:t>принимает </a:t>
            </a:r>
            <a:r>
              <a:rPr lang="ru-RU" dirty="0"/>
              <a:t>решения и несет полную финансовую ответственность по своим обязательствам.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830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Сравнительный анализ ООО и </a:t>
            </a:r>
            <a:r>
              <a:rPr lang="ru-RU" sz="3600" dirty="0" smtClean="0"/>
              <a:t>ИП (наиболее популярные формы)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246482"/>
              </p:ext>
            </p:extLst>
          </p:nvPr>
        </p:nvGraphicFramePr>
        <p:xfrm>
          <a:off x="971600" y="1484782"/>
          <a:ext cx="7344816" cy="5112356"/>
        </p:xfrm>
        <a:graphic>
          <a:graphicData uri="http://schemas.openxmlformats.org/drawingml/2006/table">
            <a:tbl>
              <a:tblPr firstRow="1" firstCol="1" bandRow="1"/>
              <a:tblGrid>
                <a:gridCol w="3668224"/>
                <a:gridCol w="3676592"/>
              </a:tblGrid>
              <a:tr h="21602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ООО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ИП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310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Госпошлина при регистрации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6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4000 руб.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800 руб.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166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48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Любое, которое не противоречит действующему законодательству РФ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По ФИО (вправе иметь коммерче­ское наименование)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310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Юридический адрес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48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Обязан иметь помещение или до­говор аренды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Можно использовать место пропи­ски ИП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310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Пакет документов для регистрации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6952">
                <a:tc>
                  <a:txBody>
                    <a:bodyPr/>
                    <a:lstStyle/>
                    <a:p>
                      <a:pPr inden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Нотариально заверенные решение об учреждении и устав, квитанция об оплате госпошлины, заявление по форме Р11001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Копию паспорта, заявление по фор­ме Р21001. квитанция об оплате ГОСПОШЛИНЫ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166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Уставный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капнтал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31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Размер не менее 10 000 руб. и более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Нет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310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Расчетный счет в банке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16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Обязателен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310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Виды деятельности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48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Любые, которые не противоречат действующему законодательству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РФ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Есть ограничения, например, про­дажа алкоголя в розницу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8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Оформление </a:t>
            </a:r>
            <a:r>
              <a:rPr lang="ru-RU" dirty="0"/>
              <a:t>и структура разделов бизнес-плана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363538">
              <a:buNone/>
            </a:pPr>
            <a:r>
              <a:rPr lang="ru-RU" dirty="0"/>
              <a:t>Объем бизнес-плана составляет обычно 20—50 страниц (без </a:t>
            </a:r>
            <a:r>
              <a:rPr lang="ru-RU" dirty="0" smtClean="0"/>
              <a:t>приложений</a:t>
            </a:r>
            <a:r>
              <a:rPr lang="ru-RU" dirty="0"/>
              <a:t>). Если решаемые задачи масштабны, то число разделов бизнес-плана может достигать 16—18, а объем доходить до 80 </a:t>
            </a:r>
            <a:r>
              <a:rPr lang="ru-RU" dirty="0" smtClean="0"/>
              <a:t>страниц</a:t>
            </a:r>
            <a:r>
              <a:rPr lang="ru-RU" dirty="0" smtClean="0"/>
              <a:t>.</a:t>
            </a:r>
          </a:p>
          <a:p>
            <a:pPr marL="0" indent="363538">
              <a:buNone/>
            </a:pPr>
            <a:endParaRPr lang="ru-RU" sz="1000" b="1" dirty="0" smtClean="0">
              <a:solidFill>
                <a:srgbClr val="FF0000"/>
              </a:solidFill>
            </a:endParaRPr>
          </a:p>
          <a:p>
            <a:pPr marL="0" indent="363538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Шаблон для разработки бизнес-плана проекта</a:t>
            </a:r>
            <a:r>
              <a:rPr lang="ru-RU" dirty="0" smtClean="0"/>
              <a:t>: </a:t>
            </a:r>
            <a:r>
              <a:rPr lang="ru-RU" dirty="0" err="1" smtClean="0"/>
              <a:t>Купцова</a:t>
            </a:r>
            <a:r>
              <a:rPr lang="ru-RU" dirty="0"/>
              <a:t>, Е. В.  Бизнес-планирование : учебник и практикум для вузов / Е. В. </a:t>
            </a:r>
            <a:r>
              <a:rPr lang="ru-RU" dirty="0" err="1"/>
              <a:t>Купцова</a:t>
            </a:r>
            <a:r>
              <a:rPr lang="ru-RU" dirty="0"/>
              <a:t> ; ответственный редактор А. А. Степанов. — Москва : Издательство </a:t>
            </a:r>
            <a:r>
              <a:rPr lang="ru-RU" dirty="0" err="1"/>
              <a:t>Юрайт</a:t>
            </a:r>
            <a:r>
              <a:rPr lang="ru-RU" dirty="0"/>
              <a:t>, 2025. — 435 с. — (Высшее образование). — ISBN 978-5-9916-8377-7. — Текст : электронный // Образовательная платформа </a:t>
            </a:r>
            <a:r>
              <a:rPr lang="ru-RU" dirty="0" err="1"/>
              <a:t>Юрайт</a:t>
            </a:r>
            <a:r>
              <a:rPr lang="ru-RU" dirty="0"/>
              <a:t> [сайт]. — URL: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urait.ru/bcode/560505</a:t>
            </a:r>
            <a:r>
              <a:rPr lang="ru-RU" dirty="0" smtClean="0"/>
              <a:t>. – </a:t>
            </a:r>
            <a:r>
              <a:rPr lang="ru-RU" dirty="0" smtClean="0">
                <a:solidFill>
                  <a:srgbClr val="FF0000"/>
                </a:solidFill>
              </a:rPr>
              <a:t>С. 390-431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701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Сравнительный анализ ООО и ИП </a:t>
            </a:r>
            <a:r>
              <a:rPr lang="ru-RU" sz="3600" dirty="0" smtClean="0"/>
              <a:t>(продолжение)</a:t>
            </a:r>
            <a:endParaRPr lang="ru-RU" sz="3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778228"/>
              </p:ext>
            </p:extLst>
          </p:nvPr>
        </p:nvGraphicFramePr>
        <p:xfrm>
          <a:off x="539552" y="3645024"/>
          <a:ext cx="7920880" cy="2348788"/>
        </p:xfrm>
        <a:graphic>
          <a:graphicData uri="http://schemas.openxmlformats.org/drawingml/2006/table">
            <a:tbl>
              <a:tblPr firstRow="1" firstCol="1" bandRow="1"/>
              <a:tblGrid>
                <a:gridCol w="3955928"/>
                <a:gridCol w="3964952"/>
              </a:tblGrid>
              <a:tr h="257020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Наличие печати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161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Обязательно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По усмотрению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020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Место налогового учета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94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По мест\</a:t>
                      </a:r>
                      <a:r>
                        <a:rPr lang="ru-RU" sz="1600" baseline="30000" dirty="0">
                          <a:effectLst/>
                          <a:latin typeface="Times New Roman"/>
                          <a:ea typeface="Times New Roman"/>
                        </a:rPr>
                        <a:t>Г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фактического нахождения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По месту прописки (вне зависимо­сти от фактического места житель­ства)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161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Times New Roman"/>
                        </a:rPr>
                        <a:t>Патентная система налогообложения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161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Нс имеет право использовать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Имеет право использовать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161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Сулема налогов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161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Больше чем у ИП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Меньше чем у ООО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454671"/>
              </p:ext>
            </p:extLst>
          </p:nvPr>
        </p:nvGraphicFramePr>
        <p:xfrm>
          <a:off x="539552" y="1628800"/>
          <a:ext cx="7920880" cy="2016225"/>
        </p:xfrm>
        <a:graphic>
          <a:graphicData uri="http://schemas.openxmlformats.org/drawingml/2006/table">
            <a:tbl>
              <a:tblPr firstRow="1" firstCol="1" bandRow="1"/>
              <a:tblGrid>
                <a:gridCol w="3955928"/>
                <a:gridCol w="3964952"/>
              </a:tblGrid>
              <a:tr h="34352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ООО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ИП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4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Плата страховых взносов* в ПФР*, ФФОМС*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0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Зависит от результатов деятельности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Фиксированная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104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Постановка на учет в ФСС*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9392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Обязаны встать на учет вне зависи­мости от того, являются они работо­дателями или нет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Встают на учет только в том случае, если они являются работодателями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20963" y="3186113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46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Сравнительный анализ ООО и ИП (продолжение)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344349"/>
              </p:ext>
            </p:extLst>
          </p:nvPr>
        </p:nvGraphicFramePr>
        <p:xfrm>
          <a:off x="755576" y="1412776"/>
          <a:ext cx="7920880" cy="4812553"/>
        </p:xfrm>
        <a:graphic>
          <a:graphicData uri="http://schemas.openxmlformats.org/drawingml/2006/table">
            <a:tbl>
              <a:tblPr firstRow="1" firstCol="1" bandRow="1"/>
              <a:tblGrid>
                <a:gridCol w="3955928"/>
                <a:gridCol w="3964952"/>
              </a:tblGrid>
              <a:tr h="298641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Бухгалтерская </a:t>
                      </a: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отчетность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455">
                <a:tc>
                  <a:txBody>
                    <a:bodyPr/>
                    <a:lstStyle/>
                    <a:p>
                      <a:pPr inden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Обязано вести полномасштабный бухгалтерский учет, ежемесячная отчетность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Нет. Достаточно вести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книгу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учета доходов и расходов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884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Times New Roman"/>
                        </a:rPr>
                        <a:t>Управление финансами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50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Любые траты денег должны быть подтверждены документально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Деньги легко выводятся на личные нужды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884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Times New Roman"/>
                        </a:rPr>
                        <a:t>Кассовая дисциплина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88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Сложнее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Проще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641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Times New Roman"/>
                        </a:rPr>
                        <a:t>Количество участников-собственников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88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Одно лицо и более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Одно лицо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641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Times New Roman"/>
                        </a:rPr>
                        <a:t>Открытие филиала в другом регионе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88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Разрешается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Запрещается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884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Суммы </a:t>
                      </a: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штрафов за одинаковые нарушения законодательства РФ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88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Более жесткие, чем ИП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Значительно ниже, чем у ООО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641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/>
                          <a:ea typeface="Times New Roman"/>
                        </a:rPr>
                        <a:t>Привлечение инвестиций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715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Проще получить кредит в банке, привлечь инвесторов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Можно привлечь только займы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3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Сравнительный анализ ООО и ИП (продолжение)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630882"/>
              </p:ext>
            </p:extLst>
          </p:nvPr>
        </p:nvGraphicFramePr>
        <p:xfrm>
          <a:off x="683568" y="1556792"/>
          <a:ext cx="7920880" cy="4468405"/>
        </p:xfrm>
        <a:graphic>
          <a:graphicData uri="http://schemas.openxmlformats.org/drawingml/2006/table">
            <a:tbl>
              <a:tblPr firstRow="1" firstCol="1" bandRow="1"/>
              <a:tblGrid>
                <a:gridCol w="3955927"/>
                <a:gridCol w="3964953"/>
              </a:tblGrid>
              <a:tr h="260270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Участие в государственных тендерах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21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Разрешено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Запрещено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270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Продажа бизнеса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459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Доли в уставном капитале можно переоформить или продать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Невозможно продать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270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Прекращение деятельности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386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Возможно только после оплаты всех задолженностей и сдачи отчета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Закрыть можно в любой момент даже при наличии задолженностей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210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Сроки ликвидации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727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Процесс занимает </a:t>
                      </a: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А—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 месяцев при отсутствии задолженностей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Процесс занимает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1—1,5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недели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270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Пределы имущественной ответственности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382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В размере своего вложения в биз­нес — доли, акции, ценные бумаги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Отвечает перед законом всем своим личным имуществом (кроме един­ственной квартиры и земельного участка)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270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Регистрация в органах статистики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28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Обязательна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Обязательна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580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Выбор </a:t>
            </a:r>
            <a:r>
              <a:rPr lang="ru-RU" dirty="0"/>
              <a:t>системы </a:t>
            </a:r>
            <a:r>
              <a:rPr lang="ru-RU" dirty="0" smtClean="0"/>
              <a:t>налогообложения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фирма не выберет систему налогообложения, то по умолчанию для нее применят ОСНО — общую систему </a:t>
            </a:r>
            <a:r>
              <a:rPr lang="ru-RU" dirty="0" smtClean="0"/>
              <a:t>налогообложения</a:t>
            </a:r>
            <a:r>
              <a:rPr lang="ru-RU" dirty="0"/>
              <a:t>. </a:t>
            </a:r>
            <a:r>
              <a:rPr lang="ru-RU" dirty="0" smtClean="0"/>
              <a:t>Т.е. ООО или </a:t>
            </a:r>
            <a:r>
              <a:rPr lang="ru-RU" dirty="0"/>
              <a:t>ИП будут платить налог на прибыль, НДС (налог на добавленную стоимость), при наличии недвижимости — налог на имущество. </a:t>
            </a:r>
            <a:r>
              <a:rPr lang="ru-RU" dirty="0" smtClean="0"/>
              <a:t>Изменить </a:t>
            </a:r>
            <a:r>
              <a:rPr lang="ru-RU" dirty="0"/>
              <a:t>ОСНО </a:t>
            </a:r>
            <a:r>
              <a:rPr lang="ru-RU" dirty="0" smtClean="0"/>
              <a:t>невозможно</a:t>
            </a:r>
            <a:r>
              <a:rPr lang="ru-RU" dirty="0"/>
              <a:t>!</a:t>
            </a:r>
          </a:p>
          <a:p>
            <a:pPr marL="0" indent="0">
              <a:buNone/>
            </a:pPr>
            <a:r>
              <a:rPr lang="ru-RU" dirty="0"/>
              <a:t>Выбор же одного из </a:t>
            </a:r>
            <a:r>
              <a:rPr lang="ru-RU" dirty="0" err="1" smtClean="0"/>
              <a:t>спецрежимов</a:t>
            </a:r>
            <a:r>
              <a:rPr lang="ru-RU" dirty="0" smtClean="0"/>
              <a:t> </a:t>
            </a:r>
            <a:r>
              <a:rPr lang="ru-RU" dirty="0"/>
              <a:t>системы налогообложения </a:t>
            </a:r>
            <a:r>
              <a:rPr lang="ru-RU" dirty="0" smtClean="0"/>
              <a:t>позволит </a:t>
            </a:r>
            <a:r>
              <a:rPr lang="ru-RU" dirty="0"/>
              <a:t>либо платить один налог, либо будет использована льготная ставка, в некоторых случаях не придется сдавать отчеты или сумма налогов может не зависеть от фактического дохода.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82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SWOT-</a:t>
            </a:r>
            <a:r>
              <a:rPr lang="ru-RU" sz="3600" dirty="0"/>
              <a:t>анализ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эффективный инструмент </a:t>
            </a:r>
            <a:r>
              <a:rPr lang="ru-RU" dirty="0"/>
              <a:t>для проведения анализа </a:t>
            </a:r>
            <a:r>
              <a:rPr lang="ru-RU" dirty="0" smtClean="0"/>
              <a:t>предприятия </a:t>
            </a:r>
            <a:r>
              <a:rPr lang="ru-RU" dirty="0"/>
              <a:t>по отношению к внешней среде.</a:t>
            </a:r>
          </a:p>
          <a:p>
            <a:pPr marL="0" indent="0">
              <a:buNone/>
            </a:pPr>
            <a:r>
              <a:rPr lang="ru-RU" dirty="0"/>
              <a:t>SWOT-анализ, от англ</a:t>
            </a:r>
            <a:r>
              <a:rPr lang="ru-RU" dirty="0" smtClean="0"/>
              <a:t>.: </a:t>
            </a:r>
            <a:r>
              <a:rPr lang="ru-RU" dirty="0" err="1"/>
              <a:t>Strength</a:t>
            </a:r>
            <a:r>
              <a:rPr lang="ru-RU" dirty="0"/>
              <a:t> — сила, </a:t>
            </a:r>
            <a:r>
              <a:rPr lang="ru-RU" dirty="0" err="1"/>
              <a:t>Weakness</a:t>
            </a:r>
            <a:r>
              <a:rPr lang="ru-RU" dirty="0"/>
              <a:t> — </a:t>
            </a:r>
            <a:r>
              <a:rPr lang="ru-RU" dirty="0" smtClean="0"/>
              <a:t>слабость</a:t>
            </a:r>
            <a:r>
              <a:rPr lang="ru-RU" dirty="0"/>
              <a:t>, </a:t>
            </a:r>
            <a:r>
              <a:rPr lang="ru-RU" dirty="0" err="1"/>
              <a:t>Opportunity</a:t>
            </a:r>
            <a:r>
              <a:rPr lang="ru-RU" dirty="0"/>
              <a:t> — возможность, </a:t>
            </a:r>
            <a:r>
              <a:rPr lang="ru-RU" dirty="0" err="1"/>
              <a:t>Threat</a:t>
            </a:r>
            <a:r>
              <a:rPr lang="ru-RU" dirty="0"/>
              <a:t> — угрозы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Матрица SWOT-анализа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034726"/>
              </p:ext>
            </p:extLst>
          </p:nvPr>
        </p:nvGraphicFramePr>
        <p:xfrm>
          <a:off x="467544" y="3933056"/>
          <a:ext cx="8064896" cy="1939671"/>
        </p:xfrm>
        <a:graphic>
          <a:graphicData uri="http://schemas.openxmlformats.org/drawingml/2006/table">
            <a:tbl>
              <a:tblPr firstRow="1" firstCol="1" bandRow="1"/>
              <a:tblGrid>
                <a:gridCol w="864096"/>
                <a:gridCol w="3990858"/>
                <a:gridCol w="3209942"/>
              </a:tblGrid>
              <a:tr h="32385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Times New Roman"/>
                        </a:rPr>
                        <a:t>Возможности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Times New Roman"/>
                        </a:rPr>
                        <a:t>Угрозы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9930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Times New Roman"/>
                        </a:rPr>
                        <a:t>Сильные стороны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Times New Roman"/>
                        </a:rPr>
                        <a:t>СИЛА </a:t>
                      </a:r>
                      <a:r>
                        <a:rPr lang="ru-RU" sz="1600" dirty="0">
                          <a:effectLst/>
                          <a:latin typeface="+mj-lt"/>
                          <a:ea typeface="Times New Roman"/>
                        </a:rPr>
                        <a:t>И ВОЗМОЖНОСТИ Фирма использует свои сильные стороны для реализации появив­шихся на рынке возможностей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Times New Roman"/>
                        </a:rPr>
                        <a:t>СИЛА И УГРОЗЫ Предприятие для устранения угроз использует свои силь­ные стороны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j-lt"/>
                          <a:ea typeface="Times New Roman"/>
                        </a:rPr>
                        <a:t>Слабые стороны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Times New Roman"/>
                        </a:rPr>
                        <a:t>СЛАБОСТЬ И </a:t>
                      </a:r>
                      <a:r>
                        <a:rPr lang="ru-RU" sz="1600" dirty="0">
                          <a:effectLst/>
                          <a:latin typeface="+mj-lt"/>
                          <a:ea typeface="Times New Roman"/>
                        </a:rPr>
                        <a:t>ВОЗМОЖНОСТИ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Times New Roman"/>
                        </a:rPr>
                        <a:t>Предприятие использует благо­приятные возможности и мини­мизирует свои слабости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Times New Roman"/>
                        </a:rPr>
                        <a:t>СЛАБОСТЬ И УГРОЗЫ Фирма стремится мини­мизировать свои слабости и угрозы внешней среды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710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SWOT-анализ прогнозирует и предусматривает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42913" algn="l"/>
              </a:tabLst>
            </a:pPr>
            <a:r>
              <a:rPr lang="ru-RU" dirty="0" smtClean="0"/>
              <a:t>1</a:t>
            </a:r>
            <a:r>
              <a:rPr lang="ru-RU" dirty="0"/>
              <a:t>)	анализ сильных сторон предприятия и разработку </a:t>
            </a:r>
            <a:r>
              <a:rPr lang="ru-RU" dirty="0" smtClean="0"/>
              <a:t>мероприятий </a:t>
            </a:r>
            <a:r>
              <a:rPr lang="ru-RU" dirty="0"/>
              <a:t>по их укреплению;</a:t>
            </a:r>
          </a:p>
          <a:p>
            <a:pPr marL="0" indent="0">
              <a:buNone/>
              <a:tabLst>
                <a:tab pos="442913" algn="l"/>
              </a:tabLst>
            </a:pPr>
            <a:r>
              <a:rPr lang="ru-RU" dirty="0"/>
              <a:t>2)	анализ слабых сторон предприятия, разработку мероприятий по «нейтрализации» угроз, компенсационных мер по </a:t>
            </a:r>
            <a:r>
              <a:rPr lang="ru-RU" dirty="0" smtClean="0"/>
              <a:t>предотвращению </a:t>
            </a:r>
            <a:r>
              <a:rPr lang="ru-RU" dirty="0"/>
              <a:t>убытков;</a:t>
            </a:r>
          </a:p>
          <a:p>
            <a:pPr marL="0" indent="0">
              <a:buNone/>
              <a:tabLst>
                <a:tab pos="442913" algn="l"/>
              </a:tabLst>
            </a:pPr>
            <a:r>
              <a:rPr lang="ru-RU" dirty="0"/>
              <a:t>3)	анализ стратегических и тактических возможностей </a:t>
            </a:r>
            <a:r>
              <a:rPr lang="ru-RU" dirty="0" smtClean="0"/>
              <a:t>предприятия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78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 необходимости описывается ситуация в </a:t>
            </a:r>
            <a:r>
              <a:rPr lang="ru-RU" dirty="0" smtClean="0"/>
              <a:t>областях: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  <a:tabLst>
                <a:tab pos="265113" algn="l"/>
              </a:tabLst>
            </a:pPr>
            <a:r>
              <a:rPr lang="ru-RU" dirty="0" smtClean="0"/>
              <a:t>•</a:t>
            </a:r>
            <a:r>
              <a:rPr lang="ru-RU" dirty="0"/>
              <a:t>	в </a:t>
            </a:r>
            <a:r>
              <a:rPr lang="ru-RU" i="1" dirty="0"/>
              <a:t>экономике</a:t>
            </a:r>
            <a:r>
              <a:rPr lang="ru-RU" dirty="0"/>
              <a:t> (цикл экономического развития, уровень </a:t>
            </a:r>
            <a:r>
              <a:rPr lang="ru-RU" dirty="0" smtClean="0"/>
              <a:t>развития </a:t>
            </a:r>
            <a:r>
              <a:rPr lang="ru-RU" dirty="0"/>
              <a:t>производства, уровень инфляции и безработицы, </a:t>
            </a:r>
            <a:r>
              <a:rPr lang="ru-RU" dirty="0" smtClean="0"/>
              <a:t>покупательская </a:t>
            </a:r>
            <a:r>
              <a:rPr lang="ru-RU" dirty="0"/>
              <a:t>способность населения, величина МРОТ, величина процентной ставки за кредит и др.);</a:t>
            </a:r>
          </a:p>
          <a:p>
            <a:pPr marL="0" indent="0">
              <a:buNone/>
              <a:tabLst>
                <a:tab pos="265113" algn="l"/>
              </a:tabLst>
            </a:pPr>
            <a:r>
              <a:rPr lang="ru-RU" dirty="0"/>
              <a:t>•	в </a:t>
            </a:r>
            <a:r>
              <a:rPr lang="ru-RU" i="1" dirty="0"/>
              <a:t>политике</a:t>
            </a:r>
            <a:r>
              <a:rPr lang="ru-RU" dirty="0"/>
              <a:t> (протестные процессы в обществе, зарубежные </a:t>
            </a:r>
            <a:r>
              <a:rPr lang="ru-RU" dirty="0" smtClean="0"/>
              <a:t>источники </a:t>
            </a:r>
            <a:r>
              <a:rPr lang="ru-RU" dirty="0"/>
              <a:t>нахождения сырья и/или рынков сбыта и пр.);</a:t>
            </a:r>
          </a:p>
          <a:p>
            <a:pPr marL="0" indent="0">
              <a:buNone/>
              <a:tabLst>
                <a:tab pos="265113" algn="l"/>
              </a:tabLst>
            </a:pPr>
            <a:r>
              <a:rPr lang="ru-RU" dirty="0"/>
              <a:t>•	в </a:t>
            </a:r>
            <a:r>
              <a:rPr lang="ru-RU" i="1" dirty="0"/>
              <a:t>социальной сфере </a:t>
            </a:r>
            <a:r>
              <a:rPr lang="ru-RU" dirty="0"/>
              <a:t>(состояние здравоохранения, просвещения, социальная защита малообеспеченных слоев населения и др.); </a:t>
            </a:r>
          </a:p>
          <a:p>
            <a:pPr marL="0" indent="0">
              <a:buNone/>
              <a:tabLst>
                <a:tab pos="265113" algn="l"/>
              </a:tabLst>
            </a:pPr>
            <a:r>
              <a:rPr lang="ru-RU" dirty="0"/>
              <a:t>•	в </a:t>
            </a:r>
            <a:r>
              <a:rPr lang="ru-RU" i="1" dirty="0"/>
              <a:t>законодательстве</a:t>
            </a:r>
            <a:r>
              <a:rPr lang="ru-RU" dirty="0"/>
              <a:t> (несовершенство законодательных актов);</a:t>
            </a:r>
          </a:p>
          <a:p>
            <a:pPr marL="0" indent="0">
              <a:buNone/>
              <a:tabLst>
                <a:tab pos="265113" algn="l"/>
              </a:tabLst>
            </a:pPr>
            <a:r>
              <a:rPr lang="ru-RU" dirty="0"/>
              <a:t>•	в </a:t>
            </a:r>
            <a:r>
              <a:rPr lang="ru-RU" i="1" dirty="0"/>
              <a:t>демографии</a:t>
            </a:r>
            <a:r>
              <a:rPr lang="ru-RU" dirty="0"/>
              <a:t> (численность населения, его динамика прироста и убыли, гендерный состав, миграционные процессы и пр.);</a:t>
            </a:r>
          </a:p>
          <a:p>
            <a:pPr marL="0" indent="0">
              <a:buNone/>
              <a:tabLst>
                <a:tab pos="265113" algn="l"/>
              </a:tabLst>
            </a:pPr>
            <a:r>
              <a:rPr lang="ru-RU" dirty="0"/>
              <a:t>•	</a:t>
            </a:r>
            <a:r>
              <a:rPr lang="ru-RU" i="1" dirty="0"/>
              <a:t>природно-климатический фактор </a:t>
            </a:r>
            <a:r>
              <a:rPr lang="ru-RU" dirty="0"/>
              <a:t>(географические и </a:t>
            </a:r>
            <a:r>
              <a:rPr lang="ru-RU" dirty="0" smtClean="0"/>
              <a:t>климатические </a:t>
            </a:r>
            <a:r>
              <a:rPr lang="ru-RU" dirty="0"/>
              <a:t>условия);</a:t>
            </a:r>
          </a:p>
          <a:p>
            <a:pPr marL="0" indent="0">
              <a:buNone/>
              <a:tabLst>
                <a:tab pos="265113" algn="l"/>
              </a:tabLst>
            </a:pPr>
            <a:r>
              <a:rPr lang="ru-RU" dirty="0"/>
              <a:t>•	в </a:t>
            </a:r>
            <a:r>
              <a:rPr lang="ru-RU" i="1" dirty="0"/>
              <a:t>экологии</a:t>
            </a:r>
            <a:r>
              <a:rPr lang="ru-RU" dirty="0"/>
              <a:t> (загрязнение окружающей среды: недр, воды, </a:t>
            </a:r>
            <a:r>
              <a:rPr lang="ru-RU" dirty="0" smtClean="0"/>
              <a:t>атмосферы</a:t>
            </a:r>
            <a:r>
              <a:rPr lang="ru-RU" dirty="0"/>
              <a:t>);</a:t>
            </a:r>
          </a:p>
          <a:p>
            <a:pPr marL="0" indent="0">
              <a:buNone/>
              <a:tabLst>
                <a:tab pos="265113" algn="l"/>
              </a:tabLst>
            </a:pPr>
            <a:r>
              <a:rPr lang="ru-RU" dirty="0"/>
              <a:t>•	в </a:t>
            </a:r>
            <a:r>
              <a:rPr lang="ru-RU" i="1" dirty="0"/>
              <a:t>научно-технической сфере </a:t>
            </a:r>
            <a:r>
              <a:rPr lang="ru-RU" dirty="0"/>
              <a:t>(доступ к инновационным </a:t>
            </a:r>
            <a:r>
              <a:rPr lang="ru-RU" dirty="0" smtClean="0"/>
              <a:t>технологиям</a:t>
            </a:r>
            <a:r>
              <a:rPr lang="ru-RU" dirty="0"/>
              <a:t>, оборудованию, инновационным продуктам и пр.).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38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Продукт, анализ рынка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363538">
              <a:buNone/>
            </a:pPr>
            <a:r>
              <a:rPr lang="ru-RU" b="1" dirty="0"/>
              <a:t>Конкурентоспособность товара </a:t>
            </a:r>
            <a:r>
              <a:rPr lang="ru-RU" dirty="0"/>
              <a:t>представляет собой </a:t>
            </a:r>
            <a:r>
              <a:rPr lang="ru-RU" dirty="0" smtClean="0"/>
              <a:t>относительную </a:t>
            </a:r>
            <a:r>
              <a:rPr lang="ru-RU" dirty="0"/>
              <a:t>интегральную оценку, которая характеризует отличие товара от товара конкурирующей фирмы и одновременно демонстрирует его привлекательность в глазах потребителя. </a:t>
            </a:r>
            <a:endParaRPr lang="ru-RU" dirty="0" smtClean="0"/>
          </a:p>
          <a:p>
            <a:pPr marL="0" indent="363538">
              <a:buNone/>
            </a:pPr>
            <a:r>
              <a:rPr lang="ru-RU" b="1" dirty="0" smtClean="0"/>
              <a:t>Прямые факторы оценки </a:t>
            </a:r>
            <a:r>
              <a:rPr lang="ru-RU" b="1" dirty="0"/>
              <a:t>конкурентоспособности товара</a:t>
            </a:r>
            <a:r>
              <a:rPr lang="ru-RU" dirty="0" smtClean="0"/>
              <a:t>: технологический </a:t>
            </a:r>
            <a:r>
              <a:rPr lang="ru-RU" dirty="0"/>
              <a:t>уровень производства, уровень </a:t>
            </a:r>
            <a:r>
              <a:rPr lang="ru-RU" dirty="0" smtClean="0"/>
              <a:t>квалификации </a:t>
            </a:r>
            <a:r>
              <a:rPr lang="ru-RU" dirty="0"/>
              <a:t>персонала, применяемый метод ценообразования, </a:t>
            </a:r>
            <a:r>
              <a:rPr lang="ru-RU" dirty="0" smtClean="0"/>
              <a:t>постановка </a:t>
            </a:r>
            <a:r>
              <a:rPr lang="ru-RU" dirty="0"/>
              <a:t>менеджмента качества и управления; к косвенным — </a:t>
            </a:r>
            <a:r>
              <a:rPr lang="ru-RU" dirty="0" smtClean="0"/>
              <a:t>используемые </a:t>
            </a:r>
            <a:r>
              <a:rPr lang="ru-RU" dirty="0"/>
              <a:t>источники финансирования, принятая стратегия маркетинга и сбыта, налоговая среда, в которой работает </a:t>
            </a:r>
            <a:r>
              <a:rPr lang="ru-RU" dirty="0" smtClean="0"/>
              <a:t>предприятие.</a:t>
            </a:r>
          </a:p>
          <a:p>
            <a:pPr marL="0" indent="363538" algn="ctr">
              <a:buNone/>
            </a:pPr>
            <a:r>
              <a:rPr lang="ru-RU" u="sng" dirty="0" smtClean="0"/>
              <a:t>Характеристики продукта</a:t>
            </a:r>
            <a:r>
              <a:rPr lang="ru-RU" dirty="0" smtClean="0"/>
              <a:t>:</a:t>
            </a:r>
            <a:endParaRPr lang="ru-RU" dirty="0"/>
          </a:p>
          <a:p>
            <a:pPr marL="176213" indent="-176213"/>
            <a:r>
              <a:rPr lang="ru-RU" dirty="0" smtClean="0"/>
              <a:t>функциональное </a:t>
            </a:r>
            <a:r>
              <a:rPr lang="ru-RU" dirty="0"/>
              <a:t>назначение продукта и примеры его </a:t>
            </a:r>
            <a:r>
              <a:rPr lang="ru-RU" dirty="0" smtClean="0"/>
              <a:t>использования</a:t>
            </a:r>
            <a:r>
              <a:rPr lang="ru-RU" dirty="0"/>
              <a:t>;</a:t>
            </a:r>
          </a:p>
          <a:p>
            <a:pPr marL="176213" indent="-176213"/>
            <a:r>
              <a:rPr lang="ru-RU" dirty="0" smtClean="0"/>
              <a:t>наличие </a:t>
            </a:r>
            <a:r>
              <a:rPr lang="ru-RU" dirty="0"/>
              <a:t>фирменной марки, знака — название товара, услуги;</a:t>
            </a:r>
          </a:p>
          <a:p>
            <a:pPr marL="176213" indent="-176213"/>
            <a:r>
              <a:rPr lang="ru-RU" dirty="0" smtClean="0"/>
              <a:t>Технологичность (</a:t>
            </a:r>
            <a:r>
              <a:rPr lang="ru-RU" dirty="0"/>
              <a:t>наличие у производителя необходимого оборудования, отработанных техпроцессов и кадров соответствующей квалификации</a:t>
            </a:r>
            <a:r>
              <a:rPr lang="ru-RU" dirty="0" smtClean="0"/>
              <a:t>), </a:t>
            </a:r>
            <a:r>
              <a:rPr lang="ru-RU" dirty="0"/>
              <a:t>универсальность </a:t>
            </a:r>
            <a:r>
              <a:rPr lang="ru-RU" dirty="0" smtClean="0"/>
              <a:t>продукта (многогранность, </a:t>
            </a:r>
            <a:r>
              <a:rPr lang="ru-RU" dirty="0" err="1" smtClean="0"/>
              <a:t>многоприменимость</a:t>
            </a:r>
            <a:r>
              <a:rPr lang="ru-RU" dirty="0" smtClean="0"/>
              <a:t> </a:t>
            </a:r>
            <a:r>
              <a:rPr lang="ru-RU" dirty="0"/>
              <a:t>при разных условиях и обстоятельствах с разными целями и по разному </a:t>
            </a:r>
            <a:r>
              <a:rPr lang="ru-RU" dirty="0" smtClean="0"/>
              <a:t>поводу);</a:t>
            </a:r>
            <a:endParaRPr lang="ru-RU" dirty="0"/>
          </a:p>
          <a:p>
            <a:pPr marL="176213" indent="-176213"/>
            <a:r>
              <a:rPr lang="ru-RU" dirty="0" smtClean="0"/>
              <a:t>соответствие </a:t>
            </a:r>
            <a:r>
              <a:rPr lang="ru-RU" dirty="0"/>
              <a:t>продукта действующим стандартам и требованиям, наличие у него прочих достоинств (надежность, простота и безопасность эксплуатации и ремонта);</a:t>
            </a:r>
          </a:p>
          <a:p>
            <a:pPr marL="176213" indent="-176213"/>
            <a:r>
              <a:rPr lang="ru-RU" dirty="0" smtClean="0"/>
              <a:t>требования </a:t>
            </a:r>
            <a:r>
              <a:rPr lang="ru-RU" dirty="0"/>
              <a:t>к гарантийному, </a:t>
            </a:r>
            <a:r>
              <a:rPr lang="ru-RU" dirty="0" err="1"/>
              <a:t>постгарантийному</a:t>
            </a:r>
            <a:r>
              <a:rPr lang="ru-RU" dirty="0"/>
              <a:t> обслуживанию и поддержке пользователей (потребителей);</a:t>
            </a:r>
          </a:p>
          <a:p>
            <a:pPr marL="176213" indent="-176213"/>
            <a:r>
              <a:rPr lang="ru-RU" dirty="0" smtClean="0"/>
              <a:t>стадия </a:t>
            </a:r>
            <a:r>
              <a:rPr lang="ru-RU" dirty="0"/>
              <a:t>разработанности продукта в текущее время и возможности дальнейшего его развития (доработки).</a:t>
            </a:r>
          </a:p>
          <a:p>
            <a:pPr marL="0" indent="363538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778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3456384"/>
          </a:xfrm>
        </p:spPr>
        <p:txBody>
          <a:bodyPr>
            <a:normAutofit fontScale="55000" lnSpcReduction="20000"/>
          </a:bodyPr>
          <a:lstStyle/>
          <a:p>
            <a:pPr marL="0" indent="363538">
              <a:buNone/>
            </a:pPr>
            <a:r>
              <a:rPr lang="ru-RU" dirty="0" smtClean="0"/>
              <a:t>Целесообразно </a:t>
            </a:r>
            <a:r>
              <a:rPr lang="ru-RU" dirty="0"/>
              <a:t>раскрыть:</a:t>
            </a:r>
          </a:p>
          <a:p>
            <a:pPr marL="269875" indent="-269875"/>
            <a:r>
              <a:rPr lang="ru-RU" dirty="0" smtClean="0"/>
              <a:t>требования </a:t>
            </a:r>
            <a:r>
              <a:rPr lang="ru-RU" dirty="0"/>
              <a:t>по лицензированию и сертификации производства продукта;</a:t>
            </a:r>
          </a:p>
          <a:p>
            <a:pPr marL="269875" indent="-269875"/>
            <a:r>
              <a:rPr lang="ru-RU" dirty="0" smtClean="0"/>
              <a:t>особенности </a:t>
            </a:r>
            <a:r>
              <a:rPr lang="ru-RU" dirty="0"/>
              <a:t>патентно-лицензионной защиты продукта;</a:t>
            </a:r>
          </a:p>
          <a:p>
            <a:pPr marL="269875" indent="-269875"/>
            <a:r>
              <a:rPr lang="ru-RU" dirty="0" smtClean="0"/>
              <a:t>последние </a:t>
            </a:r>
            <a:r>
              <a:rPr lang="ru-RU" dirty="0"/>
              <a:t>исследования в области разработки и </a:t>
            </a:r>
            <a:r>
              <a:rPr lang="ru-RU" dirty="0" smtClean="0"/>
              <a:t>совершенствования </a:t>
            </a:r>
            <a:r>
              <a:rPr lang="ru-RU" dirty="0"/>
              <a:t>продукта;</a:t>
            </a:r>
          </a:p>
          <a:p>
            <a:pPr marL="269875" indent="-269875"/>
            <a:r>
              <a:rPr lang="ru-RU" dirty="0" smtClean="0"/>
              <a:t>возможные </a:t>
            </a:r>
            <a:r>
              <a:rPr lang="ru-RU" dirty="0"/>
              <a:t>технологии (способы) производства продукта;</a:t>
            </a:r>
          </a:p>
          <a:p>
            <a:pPr marL="269875" indent="-269875"/>
            <a:r>
              <a:rPr lang="ru-RU" dirty="0" smtClean="0"/>
              <a:t>себестоимость </a:t>
            </a:r>
            <a:r>
              <a:rPr lang="ru-RU" dirty="0"/>
              <a:t>единицы продукта, прибыли, цены в </a:t>
            </a:r>
            <a:r>
              <a:rPr lang="ru-RU" dirty="0" smtClean="0"/>
              <a:t>зависимости </a:t>
            </a:r>
            <a:r>
              <a:rPr lang="ru-RU" dirty="0"/>
              <a:t>от объемов и способа производства. </a:t>
            </a:r>
          </a:p>
          <a:p>
            <a:pPr marL="0" indent="363538">
              <a:buNone/>
            </a:pPr>
            <a:r>
              <a:rPr lang="ru-RU" dirty="0"/>
              <a:t>Расчет этих показателей должен продемонстрировать, что при повышении или снижении цены в зависимости от объемов производства фирма будет окупать и постоянные и переменные издержки и получать прибыль. </a:t>
            </a:r>
            <a:endParaRPr lang="ru-RU" dirty="0" smtClean="0"/>
          </a:p>
          <a:p>
            <a:pPr marL="0" indent="363538">
              <a:buNone/>
            </a:pPr>
            <a:r>
              <a:rPr lang="ru-RU" dirty="0"/>
              <a:t>Анализ сильных и слабых сторон товара завершается подготовкой данных, сведенных в </a:t>
            </a:r>
            <a:r>
              <a:rPr lang="ru-RU" dirty="0" smtClean="0"/>
              <a:t>таблицу: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8208912" cy="27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336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/>
              <a:t>Анализ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47500" lnSpcReduction="20000"/>
          </a:bodyPr>
          <a:lstStyle/>
          <a:p>
            <a:pPr marL="269875" indent="-269875">
              <a:buAutoNum type="arabicPeriod"/>
            </a:pPr>
            <a:r>
              <a:rPr lang="ru-RU" b="1" dirty="0" smtClean="0"/>
              <a:t>Отраслевая </a:t>
            </a:r>
            <a:r>
              <a:rPr lang="ru-RU" b="1" dirty="0"/>
              <a:t>ситуация</a:t>
            </a:r>
            <a:r>
              <a:rPr lang="ru-RU" dirty="0"/>
              <a:t>. Нужно определить отрасль, к </a:t>
            </a:r>
            <a:r>
              <a:rPr lang="ru-RU" dirty="0" smtClean="0"/>
              <a:t>которой </a:t>
            </a:r>
            <a:r>
              <a:rPr lang="ru-RU" dirty="0"/>
              <a:t>будет принадлежать ваша фирма, и номенклатуру продукции (услуг) этой отрасли. Затем на региональном (областном) уровне и закончить локальным — в конкретном городе, районе, поселке. Эти знания позволят увидеть перспективу развития вашего бизнеса, пути движения, что немаловажно, особенно для начинающих </a:t>
            </a:r>
            <a:r>
              <a:rPr lang="ru-RU" dirty="0" smtClean="0"/>
              <a:t>предпринимателей.</a:t>
            </a:r>
          </a:p>
          <a:p>
            <a:pPr marL="269875" indent="-269875">
              <a:buAutoNum type="arabicPeriod"/>
            </a:pPr>
            <a:r>
              <a:rPr lang="ru-RU" b="1" dirty="0" smtClean="0"/>
              <a:t>Производители-конкуренты</a:t>
            </a:r>
            <a:r>
              <a:rPr lang="ru-RU" dirty="0"/>
              <a:t>. В теории выделяют несколько рыночных </a:t>
            </a:r>
            <a:r>
              <a:rPr lang="ru-RU" dirty="0" smtClean="0"/>
              <a:t>моделей: </a:t>
            </a:r>
            <a:r>
              <a:rPr lang="ru-RU" b="1" i="1" dirty="0" smtClean="0"/>
              <a:t>монополия</a:t>
            </a:r>
            <a:r>
              <a:rPr lang="ru-RU" dirty="0" smtClean="0"/>
              <a:t> </a:t>
            </a:r>
            <a:r>
              <a:rPr lang="ru-RU" dirty="0"/>
              <a:t>— рынок одного господствующего производителя (продавца</a:t>
            </a:r>
            <a:r>
              <a:rPr lang="ru-RU" dirty="0" smtClean="0"/>
              <a:t>); </a:t>
            </a:r>
            <a:r>
              <a:rPr lang="ru-RU" b="1" i="1" dirty="0" smtClean="0"/>
              <a:t>рынок </a:t>
            </a:r>
            <a:r>
              <a:rPr lang="ru-RU" b="1" i="1" dirty="0"/>
              <a:t>совершенной </a:t>
            </a:r>
            <a:r>
              <a:rPr lang="ru-RU" b="1" i="1" dirty="0" smtClean="0"/>
              <a:t>конкуренции</a:t>
            </a:r>
            <a:r>
              <a:rPr lang="ru-RU" dirty="0" smtClean="0"/>
              <a:t> - действуют многие </a:t>
            </a:r>
            <a:r>
              <a:rPr lang="ru-RU" dirty="0"/>
              <a:t>тысячи предприятий-производителей, каждое из которых </a:t>
            </a:r>
            <a:r>
              <a:rPr lang="ru-RU" dirty="0" smtClean="0"/>
              <a:t>поставляет </a:t>
            </a:r>
            <a:r>
              <a:rPr lang="ru-RU" dirty="0"/>
              <a:t>крайне незначительную часть </a:t>
            </a:r>
            <a:r>
              <a:rPr lang="ru-RU" dirty="0" smtClean="0"/>
              <a:t>товаров; </a:t>
            </a:r>
            <a:r>
              <a:rPr lang="ru-RU" b="1" i="1" dirty="0" smtClean="0"/>
              <a:t>рынки </a:t>
            </a:r>
            <a:r>
              <a:rPr lang="ru-RU" b="1" i="1" dirty="0"/>
              <a:t>несовершенной </a:t>
            </a:r>
            <a:r>
              <a:rPr lang="ru-RU" b="1" i="1" dirty="0" smtClean="0"/>
              <a:t>конкуренции</a:t>
            </a:r>
            <a:r>
              <a:rPr lang="ru-RU" dirty="0" smtClean="0"/>
              <a:t> - бесчисленное </a:t>
            </a:r>
            <a:r>
              <a:rPr lang="ru-RU" dirty="0"/>
              <a:t>множество различных рыночных </a:t>
            </a:r>
            <a:r>
              <a:rPr lang="ru-RU" dirty="0" smtClean="0"/>
              <a:t>структур. </a:t>
            </a:r>
          </a:p>
          <a:p>
            <a:pPr marL="269875" indent="-269875">
              <a:buAutoNum type="arabicPeriod"/>
            </a:pPr>
            <a:r>
              <a:rPr lang="ru-RU" b="1" dirty="0" smtClean="0"/>
              <a:t>Свойства товара </a:t>
            </a:r>
            <a:r>
              <a:rPr lang="ru-RU" b="1" dirty="0"/>
              <a:t>и рынки</a:t>
            </a:r>
            <a:r>
              <a:rPr lang="ru-RU" dirty="0"/>
              <a:t>. </a:t>
            </a:r>
            <a:r>
              <a:rPr lang="ru-RU" dirty="0" smtClean="0"/>
              <a:t>Необходимо определить 1) настоящих </a:t>
            </a:r>
            <a:r>
              <a:rPr lang="ru-RU" dirty="0"/>
              <a:t>и будущих потребителей продукции </a:t>
            </a:r>
            <a:r>
              <a:rPr lang="ru-RU" dirty="0" smtClean="0"/>
              <a:t>предприятия; 2) провести </a:t>
            </a:r>
            <a:r>
              <a:rPr lang="ru-RU" dirty="0"/>
              <a:t>сегментацию рынка, то есть определить </a:t>
            </a:r>
            <a:r>
              <a:rPr lang="ru-RU" dirty="0" smtClean="0"/>
              <a:t>однородные </a:t>
            </a:r>
            <a:r>
              <a:rPr lang="ru-RU" dirty="0"/>
              <a:t>группы покупателей, для которых требуются определенные </a:t>
            </a:r>
            <a:r>
              <a:rPr lang="ru-RU" dirty="0" smtClean="0"/>
              <a:t>товары; 3) </a:t>
            </a:r>
            <a:r>
              <a:rPr lang="ru-RU" dirty="0"/>
              <a:t>это позволит понять и правильно отразить в </a:t>
            </a:r>
            <a:r>
              <a:rPr lang="ru-RU" dirty="0" smtClean="0"/>
              <a:t>бизнес-плане: как </a:t>
            </a:r>
            <a:r>
              <a:rPr lang="ru-RU" dirty="0"/>
              <a:t>завоевать конкретного потребителя через удовлетворение его нужд и </a:t>
            </a:r>
            <a:r>
              <a:rPr lang="ru-RU" dirty="0" smtClean="0"/>
              <a:t>потребностей; как </a:t>
            </a:r>
            <a:r>
              <a:rPr lang="ru-RU" dirty="0"/>
              <a:t>изготовить требуемый товар нужного качества</a:t>
            </a:r>
            <a:r>
              <a:rPr lang="ru-RU" dirty="0" smtClean="0"/>
              <a:t>; как </a:t>
            </a:r>
            <a:r>
              <a:rPr lang="ru-RU" dirty="0"/>
              <a:t>повысить конкурентоспособность товара и в результате </a:t>
            </a:r>
            <a:r>
              <a:rPr lang="ru-RU" dirty="0" smtClean="0"/>
              <a:t>предприятия; как </a:t>
            </a:r>
            <a:r>
              <a:rPr lang="ru-RU" dirty="0"/>
              <a:t>освоить новые сегменты рынка, уклонившись от </a:t>
            </a:r>
            <a:r>
              <a:rPr lang="ru-RU" dirty="0" smtClean="0"/>
              <a:t>конкурентной </a:t>
            </a:r>
            <a:r>
              <a:rPr lang="ru-RU" dirty="0"/>
              <a:t>борьбы и др</a:t>
            </a:r>
            <a:r>
              <a:rPr lang="ru-RU" dirty="0" smtClean="0"/>
              <a:t>.</a:t>
            </a:r>
          </a:p>
          <a:p>
            <a:pPr marL="269875" indent="-269875">
              <a:buAutoNum type="arabicPeriod"/>
            </a:pPr>
            <a:r>
              <a:rPr lang="ru-RU" b="1" dirty="0" smtClean="0"/>
              <a:t>Потребители </a:t>
            </a:r>
            <a:r>
              <a:rPr lang="ru-RU" b="1" dirty="0"/>
              <a:t>(покупатели). </a:t>
            </a:r>
            <a:r>
              <a:rPr lang="ru-RU" dirty="0" smtClean="0"/>
              <a:t>Собирают полную </a:t>
            </a:r>
            <a:r>
              <a:rPr lang="ru-RU" dirty="0"/>
              <a:t>информацию о </a:t>
            </a:r>
            <a:r>
              <a:rPr lang="ru-RU" dirty="0" smtClean="0"/>
              <a:t>покупателях (как социальные</a:t>
            </a:r>
            <a:r>
              <a:rPr lang="ru-RU" dirty="0"/>
              <a:t>, личностные, психологические и экономические факторы будут влиять на </a:t>
            </a:r>
            <a:r>
              <a:rPr lang="ru-RU" dirty="0" smtClean="0"/>
              <a:t>предпочтения </a:t>
            </a:r>
            <a:r>
              <a:rPr lang="ru-RU" dirty="0"/>
              <a:t>конкретных (ваших) потребителей на конкретном </a:t>
            </a:r>
            <a:r>
              <a:rPr lang="ru-RU" dirty="0" smtClean="0"/>
              <a:t>целевом </a:t>
            </a:r>
            <a:r>
              <a:rPr lang="ru-RU" dirty="0"/>
              <a:t>(вашем) рынке). </a:t>
            </a:r>
            <a:r>
              <a:rPr lang="ru-RU" dirty="0" smtClean="0"/>
              <a:t>Маркетинговые поведенческие </a:t>
            </a:r>
            <a:r>
              <a:rPr lang="ru-RU" dirty="0"/>
              <a:t>модели одного класса одинаковы, это связано с уровнем их доходов (богатства), ценностными ориентирами, интересами и </a:t>
            </a:r>
            <a:r>
              <a:rPr lang="ru-RU" dirty="0" smtClean="0"/>
              <a:t>увлечениями</a:t>
            </a:r>
            <a:r>
              <a:rPr lang="ru-RU" dirty="0"/>
              <a:t>. </a:t>
            </a:r>
            <a:endParaRPr lang="ru-RU" dirty="0" smtClean="0"/>
          </a:p>
          <a:p>
            <a:pPr marL="269875" indent="-269875">
              <a:buAutoNum type="arabicPeriod"/>
            </a:pPr>
            <a:r>
              <a:rPr lang="ru-RU" b="1" dirty="0" smtClean="0"/>
              <a:t>Специфические </a:t>
            </a:r>
            <a:r>
              <a:rPr lang="ru-RU" b="1" dirty="0"/>
              <a:t>особенности рынка </a:t>
            </a:r>
            <a:r>
              <a:rPr lang="ru-RU" dirty="0"/>
              <a:t>— трудности доступа к рынку из-за традиционных особенностей культуры, уровня </a:t>
            </a:r>
            <a:r>
              <a:rPr lang="ru-RU" dirty="0" smtClean="0"/>
              <a:t>образованности </a:t>
            </a:r>
            <a:r>
              <a:rPr lang="ru-RU" dirty="0"/>
              <a:t>(необразованности), уровня религиозности, модели поведения и набора ценностей, полученных в семье, обществе и др.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7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Примеры структуры различных бизнес-планов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88403"/>
              </p:ext>
            </p:extLst>
          </p:nvPr>
        </p:nvGraphicFramePr>
        <p:xfrm>
          <a:off x="395536" y="1700807"/>
          <a:ext cx="8352929" cy="4618098"/>
        </p:xfrm>
        <a:graphic>
          <a:graphicData uri="http://schemas.openxmlformats.org/drawingml/2006/table">
            <a:tbl>
              <a:tblPr firstRow="1" firstCol="1" bandRow="1"/>
              <a:tblGrid>
                <a:gridCol w="2886413"/>
                <a:gridCol w="730440"/>
                <a:gridCol w="730440"/>
                <a:gridCol w="1060316"/>
                <a:gridCol w="1060316"/>
                <a:gridCol w="1048533"/>
                <a:gridCol w="836471"/>
              </a:tblGrid>
              <a:tr h="298005">
                <a:tc rowSpan="3"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90500"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Разделы бизнес-плана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Структура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бизнес-планов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инвести­ционных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стратеги-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ческих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Планирование деятельности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финансового оздоровления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бюджети­рования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фирмы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цеха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166">
                <a:tc>
                  <a:txBody>
                    <a:bodyPr/>
                    <a:lstStyle/>
                    <a:p>
                      <a:pPr indent="1905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1. Резюме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166">
                <a:tc>
                  <a:txBody>
                    <a:bodyPr/>
                    <a:lstStyle/>
                    <a:p>
                      <a:pPr indent="1905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2. Описание предприятия и его окружение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166">
                <a:tc>
                  <a:txBody>
                    <a:bodyPr/>
                    <a:lstStyle/>
                    <a:p>
                      <a:pPr indent="19050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3. Описание продукта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166">
                <a:tc>
                  <a:txBody>
                    <a:bodyPr/>
                    <a:lstStyle/>
                    <a:p>
                      <a:pPr indent="190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4. Анализ рынка, маркетинг и продажи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30200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166">
                <a:tc>
                  <a:txBody>
                    <a:bodyPr/>
                    <a:lstStyle/>
                    <a:p>
                      <a:pPr indent="190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5. Организационный план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30200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166">
                <a:tc>
                  <a:txBody>
                    <a:bodyPr/>
                    <a:lstStyle/>
                    <a:p>
                      <a:pPr indent="190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6. План производства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30200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166">
                <a:tc>
                  <a:txBody>
                    <a:bodyPr/>
                    <a:lstStyle/>
                    <a:p>
                      <a:pPr indent="190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7. Финансовый план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30200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076">
                <a:tc>
                  <a:txBody>
                    <a:bodyPr/>
                    <a:lstStyle/>
                    <a:p>
                      <a:pPr indent="190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8. Экономическая и финансовая оценка эффективности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30200" algn="just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050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 indent="1905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9. Риски проекта, их минимизация и право­вое обеспечение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30200"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 indent="19050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10. Календарный план реализации инвести­ционного проекта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625">
                <a:tc>
                  <a:txBody>
                    <a:bodyPr/>
                    <a:lstStyle/>
                    <a:p>
                      <a:pPr indent="1905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11. Приложение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+-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ourier New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43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5. Маркетинг и сбыт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507288" cy="514116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Маркетинговая информация→: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Общая </a:t>
            </a:r>
            <a:r>
              <a:rPr lang="ru-RU" b="1" dirty="0"/>
              <a:t>стратегия </a:t>
            </a:r>
            <a:r>
              <a:rPr lang="ru-RU" b="1" dirty="0" smtClean="0"/>
              <a:t>маркетинга</a:t>
            </a:r>
            <a:r>
              <a:rPr lang="ru-RU" dirty="0" smtClean="0"/>
              <a:t> согласуется </a:t>
            </a:r>
            <a:r>
              <a:rPr lang="ru-RU" dirty="0"/>
              <a:t>с миссией </a:t>
            </a:r>
            <a:r>
              <a:rPr lang="ru-RU" dirty="0" smtClean="0"/>
              <a:t>предприятия (</a:t>
            </a:r>
            <a:r>
              <a:rPr lang="ru-RU" b="1" i="1" dirty="0" smtClean="0"/>
              <a:t>основные стратегические цели предприятия</a:t>
            </a:r>
            <a:r>
              <a:rPr lang="ru-RU" dirty="0" smtClean="0"/>
              <a:t>: </a:t>
            </a:r>
            <a:r>
              <a:rPr lang="ru-RU" dirty="0"/>
              <a:t>1) увеличение доли рынка; 2) увеличение объема продаж; 3) увеличение прибыли; 4) завоевание лидирующих позиций на рынке и др.). </a:t>
            </a:r>
            <a:r>
              <a:rPr lang="ru-RU" b="1" i="1" dirty="0" smtClean="0"/>
              <a:t>Основные </a:t>
            </a:r>
            <a:r>
              <a:rPr lang="ru-RU" b="1" i="1" dirty="0"/>
              <a:t>стратегии маркетинга</a:t>
            </a:r>
            <a:r>
              <a:rPr lang="ru-RU" dirty="0"/>
              <a:t>: 1) </a:t>
            </a:r>
            <a:r>
              <a:rPr lang="ru-RU" dirty="0" smtClean="0"/>
              <a:t>проникновение </a:t>
            </a:r>
            <a:r>
              <a:rPr lang="ru-RU" dirty="0"/>
              <a:t>на рынок; 2) развитие рынка; 3) разработка товара; 4) диверсификация.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Тактический </a:t>
            </a:r>
            <a:r>
              <a:rPr lang="ru-RU" b="1" dirty="0"/>
              <a:t>план маркетинга </a:t>
            </a:r>
            <a:r>
              <a:rPr lang="ru-RU" dirty="0" smtClean="0"/>
              <a:t>(от года до 5 лет) вытекает </a:t>
            </a:r>
            <a:r>
              <a:rPr lang="ru-RU" dirty="0"/>
              <a:t>из выбранной </a:t>
            </a:r>
            <a:r>
              <a:rPr lang="ru-RU" dirty="0" smtClean="0"/>
              <a:t>стратегии </a:t>
            </a:r>
            <a:r>
              <a:rPr lang="ru-RU" dirty="0"/>
              <a:t>маркетинга и базируется на </a:t>
            </a:r>
            <a:r>
              <a:rPr lang="ru-RU" dirty="0" smtClean="0"/>
              <a:t>положениях</a:t>
            </a:r>
            <a:r>
              <a:rPr lang="ru-RU" dirty="0"/>
              <a:t>: либо максимум эффекта независимо от риска, либо минимум риска без ожидания большого эффекта, либо различные варианты из этих двух положений. </a:t>
            </a:r>
            <a:r>
              <a:rPr lang="ru-RU" dirty="0" smtClean="0"/>
              <a:t>Мероприятия плана:</a:t>
            </a:r>
            <a:endParaRPr lang="ru-RU" dirty="0"/>
          </a:p>
          <a:p>
            <a:pPr marL="0" indent="0">
              <a:buNone/>
              <a:tabLst>
                <a:tab pos="176213" algn="l"/>
              </a:tabLst>
            </a:pPr>
            <a:r>
              <a:rPr lang="ru-RU" dirty="0"/>
              <a:t>•	завоевание рынка и увеличение его доли за счет вытеснения с рынка конкурентов;</a:t>
            </a:r>
          </a:p>
          <a:p>
            <a:pPr marL="0" indent="0">
              <a:buNone/>
              <a:tabLst>
                <a:tab pos="176213" algn="l"/>
              </a:tabLst>
            </a:pPr>
            <a:r>
              <a:rPr lang="ru-RU" dirty="0"/>
              <a:t>•	остановка падения спроса за счет проведения рекламной </a:t>
            </a:r>
            <a:r>
              <a:rPr lang="ru-RU" dirty="0" smtClean="0"/>
              <a:t>компании</a:t>
            </a:r>
            <a:r>
              <a:rPr lang="ru-RU" dirty="0"/>
              <a:t>;</a:t>
            </a:r>
          </a:p>
          <a:p>
            <a:pPr marL="0" indent="0">
              <a:buNone/>
              <a:tabLst>
                <a:tab pos="176213" algn="l"/>
              </a:tabLst>
            </a:pPr>
            <a:r>
              <a:rPr lang="ru-RU" dirty="0"/>
              <a:t>•	увеличение номенклатуры и расширение ассортимента </a:t>
            </a:r>
            <a:r>
              <a:rPr lang="ru-RU" dirty="0" smtClean="0"/>
              <a:t>продукции </a:t>
            </a:r>
            <a:r>
              <a:rPr lang="ru-RU" dirty="0"/>
              <a:t>с ростом возросших потребностей покупателей;</a:t>
            </a:r>
          </a:p>
          <a:p>
            <a:pPr marL="0" indent="0">
              <a:buNone/>
              <a:tabLst>
                <a:tab pos="176213" algn="l"/>
              </a:tabLst>
            </a:pPr>
            <a:r>
              <a:rPr lang="ru-RU" dirty="0"/>
              <a:t>•	предоставление дополнительных услуг сервисными службами для удержания старых и привлечения новых покупателей;</a:t>
            </a:r>
          </a:p>
          <a:p>
            <a:pPr marL="0" indent="0">
              <a:buNone/>
              <a:tabLst>
                <a:tab pos="176213" algn="l"/>
              </a:tabLst>
            </a:pPr>
            <a:r>
              <a:rPr lang="ru-RU" dirty="0"/>
              <a:t>•	выпуск конкурентоспособного продукта с высокими </a:t>
            </a:r>
            <a:r>
              <a:rPr lang="ru-RU" dirty="0" smtClean="0"/>
              <a:t>качественными </a:t>
            </a:r>
            <a:r>
              <a:rPr lang="ru-RU" dirty="0"/>
              <a:t>характеристиками в соответствии с требованиями </a:t>
            </a:r>
            <a:r>
              <a:rPr lang="ru-RU" dirty="0" smtClean="0"/>
              <a:t>целевого </a:t>
            </a:r>
            <a:r>
              <a:rPr lang="ru-RU" dirty="0"/>
              <a:t>рынка;</a:t>
            </a:r>
          </a:p>
          <a:p>
            <a:pPr marL="0" indent="0">
              <a:buNone/>
              <a:tabLst>
                <a:tab pos="176213" algn="l"/>
              </a:tabLst>
            </a:pPr>
            <a:r>
              <a:rPr lang="ru-RU" dirty="0"/>
              <a:t>•	стимулирование сотрудников маркетинговых служб для </a:t>
            </a:r>
            <a:r>
              <a:rPr lang="ru-RU" dirty="0" smtClean="0"/>
              <a:t>эффективной </a:t>
            </a:r>
            <a:r>
              <a:rPr lang="ru-RU" dirty="0"/>
              <a:t>их деятельности и др.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52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marL="176213" indent="-176213">
              <a:buNone/>
            </a:pPr>
            <a:r>
              <a:rPr lang="ru-RU" dirty="0"/>
              <a:t>3. </a:t>
            </a:r>
            <a:r>
              <a:rPr lang="ru-RU" b="1" dirty="0" smtClean="0"/>
              <a:t>Соотношение </a:t>
            </a:r>
            <a:r>
              <a:rPr lang="ru-RU" b="1" dirty="0"/>
              <a:t>спроса и предложения, влияющее на цены товаров</a:t>
            </a:r>
            <a:r>
              <a:rPr lang="ru-RU" dirty="0"/>
              <a:t>. </a:t>
            </a:r>
            <a:r>
              <a:rPr lang="ru-RU" dirty="0" smtClean="0"/>
              <a:t>Только </a:t>
            </a:r>
            <a:r>
              <a:rPr lang="ru-RU" dirty="0"/>
              <a:t>спрос, а не его желание, </a:t>
            </a:r>
            <a:r>
              <a:rPr lang="ru-RU" dirty="0" smtClean="0"/>
              <a:t>диктует </a:t>
            </a:r>
            <a:r>
              <a:rPr lang="ru-RU" dirty="0"/>
              <a:t>объем производства (продажи) </a:t>
            </a:r>
            <a:r>
              <a:rPr lang="ru-RU" dirty="0" smtClean="0"/>
              <a:t>продукта</a:t>
            </a:r>
            <a:r>
              <a:rPr lang="ru-RU" dirty="0"/>
              <a:t>, </a:t>
            </a:r>
            <a:r>
              <a:rPr lang="ru-RU" dirty="0" smtClean="0"/>
              <a:t>при этом цена влияет </a:t>
            </a:r>
            <a:r>
              <a:rPr lang="ru-RU" dirty="0"/>
              <a:t>одновременно и на спрос, и на предложение</a:t>
            </a:r>
            <a:r>
              <a:rPr lang="ru-RU" dirty="0" smtClean="0"/>
              <a:t>.</a:t>
            </a:r>
          </a:p>
          <a:p>
            <a:pPr marL="176213" indent="-176213">
              <a:buNone/>
            </a:pPr>
            <a:r>
              <a:rPr lang="ru-RU" dirty="0"/>
              <a:t>4. </a:t>
            </a:r>
            <a:r>
              <a:rPr lang="ru-RU" b="1" dirty="0" smtClean="0"/>
              <a:t>Особенности </a:t>
            </a:r>
            <a:r>
              <a:rPr lang="ru-RU" b="1" dirty="0"/>
              <a:t>спроса на товары народного потребления</a:t>
            </a:r>
            <a:r>
              <a:rPr lang="ru-RU" dirty="0"/>
              <a:t>. </a:t>
            </a:r>
            <a:r>
              <a:rPr lang="ru-RU" dirty="0" smtClean="0"/>
              <a:t>Выделяют </a:t>
            </a:r>
            <a:r>
              <a:rPr lang="ru-RU" dirty="0"/>
              <a:t>следующие виды спроса: реализованный (</a:t>
            </a:r>
            <a:r>
              <a:rPr lang="ru-RU" dirty="0" smtClean="0"/>
              <a:t>удовлетворенный</a:t>
            </a:r>
            <a:r>
              <a:rPr lang="ru-RU" dirty="0"/>
              <a:t>), неудовлетворенный, формирующийся, </a:t>
            </a:r>
            <a:r>
              <a:rPr lang="ru-RU" dirty="0" smtClean="0"/>
              <a:t>угасающий; спрос </a:t>
            </a:r>
            <a:r>
              <a:rPr lang="ru-RU" dirty="0"/>
              <a:t>первичный (</a:t>
            </a:r>
            <a:r>
              <a:rPr lang="ru-RU" dirty="0" smtClean="0"/>
              <a:t>первая </a:t>
            </a:r>
            <a:r>
              <a:rPr lang="ru-RU" dirty="0"/>
              <a:t>покупка) и повторный (последующие покупки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b="1" dirty="0" smtClean="0"/>
              <a:t>Конкурентные </a:t>
            </a:r>
            <a:r>
              <a:rPr lang="ru-RU" b="1" dirty="0"/>
              <a:t>преимущества компании на </a:t>
            </a:r>
            <a:r>
              <a:rPr lang="ru-RU" b="1" dirty="0" smtClean="0"/>
              <a:t>рынке</a:t>
            </a:r>
            <a:r>
              <a:rPr lang="ru-RU" dirty="0" smtClean="0"/>
              <a:t>:</a:t>
            </a:r>
          </a:p>
          <a:p>
            <a:pPr marL="176213" indent="0">
              <a:buNone/>
              <a:tabLst>
                <a:tab pos="363538" algn="l"/>
              </a:tabLst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dirty="0" smtClean="0"/>
              <a:t>Цена</a:t>
            </a:r>
            <a:r>
              <a:rPr lang="ru-RU" dirty="0"/>
              <a:t> </a:t>
            </a:r>
            <a:r>
              <a:rPr lang="ru-RU" dirty="0" smtClean="0"/>
              <a:t>- главный аргумент </a:t>
            </a:r>
            <a:r>
              <a:rPr lang="ru-RU" dirty="0"/>
              <a:t>в борьбе за рынок.</a:t>
            </a:r>
          </a:p>
          <a:p>
            <a:pPr marL="176213" indent="0">
              <a:buNone/>
              <a:tabLst>
                <a:tab pos="363538" algn="l"/>
              </a:tabLst>
            </a:pPr>
            <a:r>
              <a:rPr lang="ru-RU" dirty="0"/>
              <a:t>•	Сроки (</a:t>
            </a:r>
            <a:r>
              <a:rPr lang="ru-RU" dirty="0" smtClean="0"/>
              <a:t>время) доставки </a:t>
            </a:r>
            <a:r>
              <a:rPr lang="ru-RU" dirty="0"/>
              <a:t>продукции по времени: дата и желательно час.</a:t>
            </a:r>
          </a:p>
          <a:p>
            <a:pPr marL="176213" indent="0">
              <a:buNone/>
              <a:tabLst>
                <a:tab pos="363538" algn="l"/>
              </a:tabLst>
            </a:pPr>
            <a:r>
              <a:rPr lang="ru-RU" dirty="0"/>
              <a:t>•	</a:t>
            </a:r>
            <a:r>
              <a:rPr lang="ru-RU" dirty="0" smtClean="0"/>
              <a:t>Опыт профессионалов о донесении </a:t>
            </a:r>
            <a:r>
              <a:rPr lang="ru-RU" dirty="0"/>
              <a:t>до потребителя </a:t>
            </a:r>
            <a:r>
              <a:rPr lang="ru-RU" dirty="0" smtClean="0"/>
              <a:t>достоверной информации </a:t>
            </a:r>
            <a:r>
              <a:rPr lang="ru-RU" dirty="0"/>
              <a:t>о </a:t>
            </a:r>
            <a:r>
              <a:rPr lang="ru-RU" dirty="0" smtClean="0"/>
              <a:t>продукте.</a:t>
            </a:r>
            <a:endParaRPr lang="ru-RU" dirty="0"/>
          </a:p>
          <a:p>
            <a:pPr marL="176213" indent="0">
              <a:buNone/>
              <a:tabLst>
                <a:tab pos="363538" algn="l"/>
              </a:tabLst>
            </a:pPr>
            <a:r>
              <a:rPr lang="ru-RU" dirty="0"/>
              <a:t>•	Особые условия: система скидок, специальные условия оплаты, удачное месторасположение компании, подарки и т. д.</a:t>
            </a:r>
          </a:p>
          <a:p>
            <a:pPr marL="176213" indent="0">
              <a:buNone/>
              <a:tabLst>
                <a:tab pos="363538" algn="l"/>
              </a:tabLst>
            </a:pPr>
            <a:r>
              <a:rPr lang="ru-RU" dirty="0"/>
              <a:t>•	</a:t>
            </a:r>
            <a:r>
              <a:rPr lang="ru-RU" dirty="0" smtClean="0"/>
              <a:t>Авторитет фирмы</a:t>
            </a:r>
            <a:r>
              <a:rPr lang="ru-RU" dirty="0"/>
              <a:t>: </a:t>
            </a:r>
            <a:r>
              <a:rPr lang="ru-RU" dirty="0" smtClean="0"/>
              <a:t>полученные призы, кубки</a:t>
            </a:r>
            <a:r>
              <a:rPr lang="ru-RU" dirty="0"/>
              <a:t>, </a:t>
            </a:r>
            <a:r>
              <a:rPr lang="ru-RU" dirty="0" smtClean="0"/>
              <a:t>грамоты </a:t>
            </a:r>
            <a:r>
              <a:rPr lang="ru-RU" dirty="0"/>
              <a:t>на выставках, конкурсах, ярмарках; награды; высказывания известных персон — ваших покупателей и пр</a:t>
            </a:r>
            <a:r>
              <a:rPr lang="ru-RU" dirty="0" smtClean="0"/>
              <a:t>.; участие сотрудников</a:t>
            </a:r>
            <a:r>
              <a:rPr lang="ru-RU" dirty="0"/>
              <a:t>, выступающих экспертами на различных форумах, интервью, в рекламе, в сети </a:t>
            </a:r>
            <a:r>
              <a:rPr lang="ru-RU" dirty="0" smtClean="0"/>
              <a:t>Интернет</a:t>
            </a:r>
            <a:r>
              <a:rPr lang="ru-RU" dirty="0"/>
              <a:t>.</a:t>
            </a:r>
          </a:p>
          <a:p>
            <a:pPr marL="176213" indent="0">
              <a:buNone/>
              <a:tabLst>
                <a:tab pos="363538" algn="l"/>
              </a:tabLst>
            </a:pPr>
            <a:r>
              <a:rPr lang="ru-RU" dirty="0"/>
              <a:t>•	Узкая </a:t>
            </a:r>
            <a:r>
              <a:rPr lang="ru-RU" dirty="0" smtClean="0"/>
              <a:t>специализация фирм</a:t>
            </a:r>
            <a:r>
              <a:rPr lang="ru-RU" dirty="0"/>
              <a:t>, выполняющих на высоком уровне определенные работы (услуги) высокопрофессиональными специалистами.</a:t>
            </a:r>
          </a:p>
          <a:p>
            <a:pPr marL="176213" indent="0">
              <a:buNone/>
              <a:tabLst>
                <a:tab pos="363538" algn="l"/>
              </a:tabLst>
            </a:pPr>
            <a:r>
              <a:rPr lang="ru-RU" dirty="0"/>
              <a:t>•	Другие фактические преимущества: большая номенклатура и широкий ассортимент продукции, лицензионные технологии </a:t>
            </a:r>
            <a:r>
              <a:rPr lang="ru-RU" dirty="0" smtClean="0"/>
              <a:t>изготовления </a:t>
            </a:r>
            <a:r>
              <a:rPr lang="ru-RU" dirty="0"/>
              <a:t>товаров и т. 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66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marL="176213" indent="-176213">
              <a:buAutoNum type="arabicPeriod" startAt="6"/>
            </a:pPr>
            <a:r>
              <a:rPr lang="ru-RU" b="1" dirty="0" smtClean="0"/>
              <a:t>Методы </a:t>
            </a:r>
            <a:r>
              <a:rPr lang="ru-RU" b="1" dirty="0"/>
              <a:t>стимулирования роста объемов </a:t>
            </a:r>
            <a:r>
              <a:rPr lang="ru-RU" b="1" dirty="0" smtClean="0"/>
              <a:t>продаж </a:t>
            </a:r>
            <a:r>
              <a:rPr lang="ru-RU" dirty="0" smtClean="0"/>
              <a:t>(ориентированы на типы </a:t>
            </a:r>
            <a:r>
              <a:rPr lang="ru-RU" dirty="0"/>
              <a:t>целевой </a:t>
            </a:r>
            <a:r>
              <a:rPr lang="ru-RU" dirty="0" smtClean="0"/>
              <a:t>аудитории: </a:t>
            </a:r>
            <a:r>
              <a:rPr lang="ru-RU" dirty="0"/>
              <a:t>потребители, торговые посредники и др</a:t>
            </a:r>
            <a:r>
              <a:rPr lang="ru-RU" dirty="0" smtClean="0"/>
              <a:t>.), многочисленные </a:t>
            </a:r>
            <a:r>
              <a:rPr lang="ru-RU" dirty="0"/>
              <a:t>приемы </a:t>
            </a:r>
            <a:r>
              <a:rPr lang="ru-RU" dirty="0" smtClean="0"/>
              <a:t>стимулирования сбыта для покупателей.</a:t>
            </a:r>
          </a:p>
          <a:p>
            <a:pPr marL="176213" indent="-176213">
              <a:buAutoNum type="arabicPeriod" startAt="6"/>
            </a:pPr>
            <a:r>
              <a:rPr lang="ru-RU" b="1" dirty="0" smtClean="0"/>
              <a:t>Рекламная кампания </a:t>
            </a:r>
            <a:r>
              <a:rPr lang="ru-RU" dirty="0" smtClean="0"/>
              <a:t>- выбирают носители </a:t>
            </a:r>
            <a:r>
              <a:rPr lang="ru-RU" dirty="0"/>
              <a:t>рекламы, которые обеспечат высокую эффективность от </a:t>
            </a:r>
            <a:r>
              <a:rPr lang="ru-RU" dirty="0" smtClean="0"/>
              <a:t>нее (на </a:t>
            </a:r>
            <a:r>
              <a:rPr lang="ru-RU" dirty="0"/>
              <a:t>единицу целевой аудитории (потребителя) должна приходится меньшая величина затрат на </a:t>
            </a:r>
            <a:r>
              <a:rPr lang="ru-RU" dirty="0" smtClean="0"/>
              <a:t>рекламу). Виды рекламы для предприятий малого, среднего и крупного бизнеса различны.</a:t>
            </a:r>
          </a:p>
          <a:p>
            <a:pPr marL="176213" indent="-176213">
              <a:buAutoNum type="arabicPeriod" startAt="6"/>
            </a:pPr>
            <a:r>
              <a:rPr lang="ru-RU" b="1" dirty="0" smtClean="0"/>
              <a:t>Связи </a:t>
            </a:r>
            <a:r>
              <a:rPr lang="ru-RU" b="1" dirty="0"/>
              <a:t>с общественностью и формирование общественного мнения о продукте и </a:t>
            </a:r>
            <a:r>
              <a:rPr lang="ru-RU" b="1" dirty="0" smtClean="0"/>
              <a:t>фирме</a:t>
            </a:r>
            <a:r>
              <a:rPr lang="ru-RU" dirty="0" smtClean="0"/>
              <a:t>, </a:t>
            </a:r>
            <a:r>
              <a:rPr lang="ru-RU" dirty="0"/>
              <a:t>PR </a:t>
            </a:r>
            <a:r>
              <a:rPr lang="ru-RU" dirty="0" smtClean="0"/>
              <a:t>для формирования </a:t>
            </a:r>
            <a:r>
              <a:rPr lang="ru-RU" dirty="0"/>
              <a:t>положительного образа предприятия и его продукта в сознании потенциального покупателя, оптовых покупателей, </a:t>
            </a:r>
            <a:r>
              <a:rPr lang="ru-RU" dirty="0" smtClean="0"/>
              <a:t>конкурентов </a:t>
            </a:r>
            <a:r>
              <a:rPr lang="ru-RU" dirty="0"/>
              <a:t>и др.</a:t>
            </a:r>
          </a:p>
          <a:p>
            <a:pPr marL="176213" indent="-176213">
              <a:buAutoNum type="arabicPeriod" startAt="6"/>
            </a:pPr>
            <a:r>
              <a:rPr lang="ru-RU" b="1" dirty="0" smtClean="0"/>
              <a:t>Организация </a:t>
            </a:r>
            <a:r>
              <a:rPr lang="ru-RU" b="1" dirty="0"/>
              <a:t>послепродажного обслуживания клиентов, сервисного и гарантийного </a:t>
            </a:r>
            <a:r>
              <a:rPr lang="ru-RU" b="1" dirty="0" smtClean="0"/>
              <a:t>обслуживания</a:t>
            </a:r>
            <a:r>
              <a:rPr lang="ru-RU" dirty="0" smtClean="0"/>
              <a:t> для получения </a:t>
            </a:r>
            <a:r>
              <a:rPr lang="ru-RU" dirty="0"/>
              <a:t>достоверной информации о качестве товара.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48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/>
              <a:t>План </a:t>
            </a:r>
            <a:r>
              <a:rPr lang="ru-RU" sz="3600" dirty="0" smtClean="0"/>
              <a:t>сбыта→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32648"/>
          </a:xfrm>
        </p:spPr>
        <p:txBody>
          <a:bodyPr>
            <a:normAutofit fontScale="55000" lnSpcReduction="20000"/>
          </a:bodyPr>
          <a:lstStyle/>
          <a:p>
            <a:pPr marL="176213" indent="-176213">
              <a:buNone/>
              <a:tabLst>
                <a:tab pos="176213" algn="l"/>
              </a:tabLst>
            </a:pPr>
            <a:r>
              <a:rPr lang="ru-RU" dirty="0"/>
              <a:t>1.	</a:t>
            </a:r>
            <a:r>
              <a:rPr lang="ru-RU" b="1" dirty="0"/>
              <a:t>Ценовая </a:t>
            </a:r>
            <a:r>
              <a:rPr lang="ru-RU" b="1" dirty="0" smtClean="0"/>
              <a:t>политика </a:t>
            </a:r>
            <a:r>
              <a:rPr lang="ru-RU" dirty="0" smtClean="0"/>
              <a:t>(ценообразование). </a:t>
            </a:r>
            <a:r>
              <a:rPr lang="ru-RU" dirty="0"/>
              <a:t>На величину цены </a:t>
            </a:r>
            <a:r>
              <a:rPr lang="ru-RU" dirty="0" smtClean="0"/>
              <a:t>влияют факторы: </a:t>
            </a:r>
            <a:r>
              <a:rPr lang="ru-RU" dirty="0"/>
              <a:t>себестоимость единицы продукции, </a:t>
            </a:r>
            <a:r>
              <a:rPr lang="ru-RU" dirty="0" smtClean="0"/>
              <a:t>позиционирование</a:t>
            </a:r>
            <a:r>
              <a:rPr lang="ru-RU" dirty="0"/>
              <a:t>, жизненный цикл товара, цели фирмы при выпуске товара, цены конкурентов, уровень конкуренции на рынке, прогноз действий конкурентов, восприятие цены со стороны покупателей, эластичность спроса, состояние экономики, правовые нормы на рынке.</a:t>
            </a:r>
          </a:p>
          <a:p>
            <a:pPr marL="0" indent="0" algn="ctr">
              <a:buNone/>
              <a:tabLst>
                <a:tab pos="176213" algn="l"/>
              </a:tabLst>
            </a:pPr>
            <a:r>
              <a:rPr lang="ru-RU" u="sng" dirty="0" smtClean="0"/>
              <a:t>Компоненты стратегии </a:t>
            </a:r>
            <a:r>
              <a:rPr lang="ru-RU" u="sng" dirty="0"/>
              <a:t>ценообразования </a:t>
            </a:r>
            <a:r>
              <a:rPr lang="ru-RU" u="sng" dirty="0" smtClean="0"/>
              <a:t>продукции</a:t>
            </a:r>
            <a:r>
              <a:rPr lang="ru-RU" dirty="0" smtClean="0"/>
              <a:t>:</a:t>
            </a:r>
            <a:endParaRPr lang="ru-RU" dirty="0"/>
          </a:p>
          <a:p>
            <a:pPr marL="176213" indent="-176213">
              <a:buNone/>
              <a:tabLst>
                <a:tab pos="176213" algn="l"/>
              </a:tabLst>
            </a:pPr>
            <a:r>
              <a:rPr lang="ru-RU" dirty="0"/>
              <a:t>•	Начальная цена продукта при входе ее на рынок. </a:t>
            </a:r>
            <a:endParaRPr lang="ru-RU" dirty="0" smtClean="0"/>
          </a:p>
          <a:p>
            <a:pPr marL="176213" indent="-176213">
              <a:buNone/>
              <a:tabLst>
                <a:tab pos="176213" algn="l"/>
              </a:tabLst>
            </a:pPr>
            <a:r>
              <a:rPr lang="ru-RU" dirty="0" smtClean="0"/>
              <a:t>•</a:t>
            </a:r>
            <a:r>
              <a:rPr lang="ru-RU" dirty="0"/>
              <a:t>	Норма </a:t>
            </a:r>
            <a:r>
              <a:rPr lang="ru-RU" dirty="0" smtClean="0"/>
              <a:t>рентабельности (нормативы </a:t>
            </a:r>
            <a:r>
              <a:rPr lang="ru-RU" dirty="0"/>
              <a:t>рентабельности </a:t>
            </a:r>
            <a:r>
              <a:rPr lang="ru-RU" dirty="0" smtClean="0"/>
              <a:t>товара: </a:t>
            </a:r>
            <a:r>
              <a:rPr lang="ru-RU" dirty="0"/>
              <a:t>один — нормативный, нацеленный на получение плановой прибыли, которая необходима для </a:t>
            </a:r>
            <a:r>
              <a:rPr lang="ru-RU" dirty="0" smtClean="0"/>
              <a:t>формирования </a:t>
            </a:r>
            <a:r>
              <a:rPr lang="ru-RU" dirty="0"/>
              <a:t>бюджета фирмы на предстоящий год; второй — </a:t>
            </a:r>
            <a:r>
              <a:rPr lang="ru-RU" dirty="0" smtClean="0"/>
              <a:t>минимальный</a:t>
            </a:r>
            <a:r>
              <a:rPr lang="ru-RU" dirty="0"/>
              <a:t>, до уровня которого можно делать </a:t>
            </a:r>
            <a:r>
              <a:rPr lang="ru-RU" dirty="0" smtClean="0"/>
              <a:t>скидки).</a:t>
            </a:r>
            <a:endParaRPr lang="ru-RU" dirty="0"/>
          </a:p>
          <a:p>
            <a:pPr marL="176213" indent="-176213">
              <a:buNone/>
              <a:tabLst>
                <a:tab pos="176213" algn="l"/>
              </a:tabLst>
            </a:pPr>
            <a:r>
              <a:rPr lang="ru-RU" dirty="0"/>
              <a:t>•	Точка </a:t>
            </a:r>
            <a:r>
              <a:rPr lang="ru-RU" dirty="0" smtClean="0"/>
              <a:t>безубыточности - предельно </a:t>
            </a:r>
            <a:r>
              <a:rPr lang="ru-RU" dirty="0"/>
              <a:t>низкая цена на продукт, опускаясь ниже которой, компания будет получать убытки.</a:t>
            </a:r>
          </a:p>
          <a:p>
            <a:pPr marL="176213" indent="-176213">
              <a:buNone/>
              <a:tabLst>
                <a:tab pos="176213" algn="l"/>
              </a:tabLst>
            </a:pPr>
            <a:r>
              <a:rPr lang="ru-RU" dirty="0"/>
              <a:t>•	План по развитию </a:t>
            </a:r>
            <a:r>
              <a:rPr lang="ru-RU" dirty="0" smtClean="0"/>
              <a:t>цены - вектор стоимости </a:t>
            </a:r>
            <a:r>
              <a:rPr lang="ru-RU" dirty="0"/>
              <a:t>продукции с </a:t>
            </a:r>
            <a:r>
              <a:rPr lang="ru-RU" dirty="0" smtClean="0"/>
              <a:t>отслеживанием </a:t>
            </a:r>
            <a:r>
              <a:rPr lang="ru-RU" dirty="0"/>
              <a:t>цен основных конкурентов.</a:t>
            </a:r>
          </a:p>
          <a:p>
            <a:pPr marL="176213" indent="-176213">
              <a:buNone/>
              <a:tabLst>
                <a:tab pos="176213" algn="l"/>
              </a:tabLst>
            </a:pPr>
            <a:r>
              <a:rPr lang="ru-RU" dirty="0"/>
              <a:t>•	Стратегия роста </a:t>
            </a:r>
            <a:r>
              <a:rPr lang="ru-RU" dirty="0" smtClean="0"/>
              <a:t>цен - сравнивают </a:t>
            </a:r>
            <a:r>
              <a:rPr lang="ru-RU" dirty="0"/>
              <a:t>уровень роста цен и уровень инфляции и выясняют, равны их уровни или один выше другого.</a:t>
            </a:r>
          </a:p>
          <a:p>
            <a:pPr marL="176213" indent="-176213">
              <a:buNone/>
              <a:tabLst>
                <a:tab pos="176213" algn="l"/>
              </a:tabLst>
            </a:pPr>
            <a:r>
              <a:rPr lang="ru-RU" dirty="0"/>
              <a:t>•	Цены в каналах </a:t>
            </a:r>
            <a:r>
              <a:rPr lang="ru-RU" dirty="0" smtClean="0"/>
              <a:t>распределения – цены могут зависеть от </a:t>
            </a:r>
            <a:r>
              <a:rPr lang="ru-RU" dirty="0"/>
              <a:t>национального или </a:t>
            </a:r>
            <a:r>
              <a:rPr lang="ru-RU" dirty="0" smtClean="0"/>
              <a:t>международного рынков.</a:t>
            </a:r>
            <a:endParaRPr lang="ru-RU" dirty="0"/>
          </a:p>
          <a:p>
            <a:pPr marL="176213" indent="-176213">
              <a:buNone/>
              <a:tabLst>
                <a:tab pos="176213" algn="l"/>
              </a:tabLst>
            </a:pPr>
            <a:r>
              <a:rPr lang="ru-RU" dirty="0"/>
              <a:t>•	Ценовая </a:t>
            </a:r>
            <a:r>
              <a:rPr lang="ru-RU" dirty="0" smtClean="0"/>
              <a:t>политика - установление </a:t>
            </a:r>
            <a:r>
              <a:rPr lang="ru-RU" dirty="0"/>
              <a:t>цены в зависимости от </a:t>
            </a:r>
            <a:r>
              <a:rPr lang="ru-RU" dirty="0" smtClean="0"/>
              <a:t>объема </a:t>
            </a:r>
            <a:r>
              <a:rPr lang="ru-RU" dirty="0"/>
              <a:t>закупаемых партий товаров.</a:t>
            </a:r>
          </a:p>
          <a:p>
            <a:pPr marL="176213" indent="-176213">
              <a:buNone/>
              <a:tabLst>
                <a:tab pos="176213" algn="l"/>
              </a:tabLst>
            </a:pPr>
            <a:r>
              <a:rPr lang="ru-RU" dirty="0"/>
              <a:t>•	Стратегия </a:t>
            </a:r>
            <a:r>
              <a:rPr lang="ru-RU" dirty="0" smtClean="0"/>
              <a:t>скидок - границы </a:t>
            </a:r>
            <a:r>
              <a:rPr lang="ru-RU" dirty="0"/>
              <a:t>размеров скидок, длительность их применения в зависимости от сезона или для разных рыночных сегментов и прочих условий.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40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pPr marL="176213" indent="-176213">
              <a:buNone/>
            </a:pPr>
            <a:r>
              <a:rPr lang="ru-RU" dirty="0" smtClean="0"/>
              <a:t>2. </a:t>
            </a:r>
            <a:r>
              <a:rPr lang="ru-RU" b="1" dirty="0" smtClean="0"/>
              <a:t>Сбытовая </a:t>
            </a:r>
            <a:r>
              <a:rPr lang="ru-RU" b="1" dirty="0"/>
              <a:t>(распределительная) логистика </a:t>
            </a:r>
            <a:r>
              <a:rPr lang="ru-RU" dirty="0"/>
              <a:t>является частью общей логистической системы </a:t>
            </a:r>
            <a:r>
              <a:rPr lang="ru-RU" dirty="0" smtClean="0"/>
              <a:t>предприятия. Для </a:t>
            </a:r>
            <a:r>
              <a:rPr lang="ru-RU" dirty="0"/>
              <a:t>одной фирмы — сбытовая логистика, для другой, </a:t>
            </a:r>
            <a:r>
              <a:rPr lang="ru-RU" dirty="0" smtClean="0"/>
              <a:t>покупающей </a:t>
            </a:r>
            <a:r>
              <a:rPr lang="ru-RU" dirty="0"/>
              <a:t>ее продукцию, — закупочная. </a:t>
            </a:r>
            <a:r>
              <a:rPr lang="ru-RU" dirty="0" smtClean="0"/>
              <a:t>Сбытовая </a:t>
            </a:r>
            <a:r>
              <a:rPr lang="ru-RU" dirty="0"/>
              <a:t>логистика организует потоки готовой продукции от предприятия-производителя к потребителям и требует </a:t>
            </a:r>
            <a:r>
              <a:rPr lang="ru-RU" dirty="0" smtClean="0"/>
              <a:t>существенных </a:t>
            </a:r>
            <a:r>
              <a:rPr lang="ru-RU" dirty="0"/>
              <a:t>затрат, связанных:</a:t>
            </a:r>
          </a:p>
          <a:p>
            <a:pPr marL="176213" indent="-176213">
              <a:buNone/>
            </a:pPr>
            <a:r>
              <a:rPr lang="ru-RU" dirty="0"/>
              <a:t>•	со сбором, хранением, обработкой и выдачей информации о заказах, запасах, поставках готовой продукции;</a:t>
            </a:r>
          </a:p>
          <a:p>
            <a:pPr marL="176213" indent="-176213">
              <a:buNone/>
            </a:pPr>
            <a:r>
              <a:rPr lang="ru-RU" dirty="0"/>
              <a:t>•	со складированием, хранением и упаковкой;</a:t>
            </a:r>
          </a:p>
          <a:p>
            <a:pPr marL="176213" indent="-176213">
              <a:buNone/>
            </a:pPr>
            <a:r>
              <a:rPr lang="ru-RU" dirty="0"/>
              <a:t>•	с транспортировкой, погрузкой и разгрузкой;</a:t>
            </a:r>
          </a:p>
          <a:p>
            <a:pPr marL="176213" indent="-176213">
              <a:buNone/>
            </a:pPr>
            <a:r>
              <a:rPr lang="ru-RU" dirty="0"/>
              <a:t>•	с организацией послепродажного обслуживания.</a:t>
            </a:r>
          </a:p>
          <a:p>
            <a:pPr marL="176213" indent="269875">
              <a:buNone/>
            </a:pPr>
            <a:r>
              <a:rPr lang="ru-RU" dirty="0"/>
              <a:t>В экономике эти затраты называют коммерческими.</a:t>
            </a:r>
          </a:p>
          <a:p>
            <a:pPr marL="176213" indent="-176213">
              <a:buNone/>
            </a:pPr>
            <a:r>
              <a:rPr lang="ru-RU" dirty="0" smtClean="0"/>
              <a:t>3. </a:t>
            </a:r>
            <a:r>
              <a:rPr lang="ru-RU" b="1" dirty="0" smtClean="0"/>
              <a:t>Условия оплаты</a:t>
            </a:r>
            <a:r>
              <a:rPr lang="ru-RU" dirty="0" smtClean="0"/>
              <a:t>. Каждый </a:t>
            </a:r>
            <a:r>
              <a:rPr lang="ru-RU" dirty="0"/>
              <a:t>вид оплаты в той или иной мере связан с рисками. У</a:t>
            </a:r>
            <a:r>
              <a:rPr lang="ru-RU" dirty="0" smtClean="0"/>
              <a:t>словия оплаты: предоплата, оплата по факту, наложенный платеж, </a:t>
            </a:r>
            <a:r>
              <a:rPr lang="ru-RU" dirty="0"/>
              <a:t>отсрочка платежа, о</a:t>
            </a:r>
            <a:r>
              <a:rPr lang="ru-RU" dirty="0" smtClean="0"/>
              <a:t>плата </a:t>
            </a:r>
            <a:r>
              <a:rPr lang="ru-RU" dirty="0"/>
              <a:t>по продаже (</a:t>
            </a:r>
            <a:r>
              <a:rPr lang="ru-RU" dirty="0" err="1" smtClean="0"/>
              <a:t>ответхранение</a:t>
            </a:r>
            <a:r>
              <a:rPr lang="ru-RU" dirty="0" smtClean="0"/>
              <a:t> </a:t>
            </a:r>
            <a:r>
              <a:rPr lang="ru-RU" dirty="0"/>
              <a:t>— это разновидность </a:t>
            </a:r>
            <a:r>
              <a:rPr lang="ru-RU" dirty="0" err="1"/>
              <a:t>аутсорсинговых</a:t>
            </a:r>
            <a:r>
              <a:rPr lang="ru-RU" dirty="0"/>
              <a:t> услуг, когда поставщик передаст функцию сбыта компании </a:t>
            </a:r>
            <a:r>
              <a:rPr lang="ru-RU" dirty="0" err="1" smtClean="0"/>
              <a:t>реселлеру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отправляет </a:t>
            </a:r>
            <a:r>
              <a:rPr lang="ru-RU" dirty="0"/>
              <a:t>свой товар ему на хранение и последующую его </a:t>
            </a:r>
            <a:r>
              <a:rPr lang="ru-RU" dirty="0" smtClean="0"/>
              <a:t>реализацию).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58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8772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b="1" dirty="0" smtClean="0"/>
              <a:t>Политика скидок</a:t>
            </a:r>
            <a:r>
              <a:rPr lang="ru-RU" dirty="0" smtClean="0"/>
              <a:t>. </a:t>
            </a:r>
            <a:r>
              <a:rPr lang="ru-RU" dirty="0"/>
              <a:t>Виды </a:t>
            </a:r>
            <a:r>
              <a:rPr lang="ru-RU" dirty="0" smtClean="0"/>
              <a:t>скидок:</a:t>
            </a:r>
          </a:p>
          <a:p>
            <a:pPr marL="363538" indent="-176213">
              <a:buNone/>
            </a:pPr>
            <a:r>
              <a:rPr lang="ru-RU" dirty="0"/>
              <a:t>•	</a:t>
            </a:r>
            <a:r>
              <a:rPr lang="ru-RU" b="1" dirty="0"/>
              <a:t>Общая скидка </a:t>
            </a:r>
            <a:r>
              <a:rPr lang="ru-RU" dirty="0"/>
              <a:t>может составлять 20—40 % от прейскурантной цены товара, </a:t>
            </a:r>
            <a:r>
              <a:rPr lang="ru-RU" dirty="0" smtClean="0"/>
              <a:t>это зависит </a:t>
            </a:r>
            <a:r>
              <a:rPr lang="ru-RU" dirty="0"/>
              <a:t>от </a:t>
            </a:r>
            <a:r>
              <a:rPr lang="ru-RU" dirty="0" smtClean="0"/>
              <a:t>рыночной </a:t>
            </a:r>
            <a:r>
              <a:rPr lang="ru-RU" dirty="0"/>
              <a:t>ситуации, уровня давления конкурентов, </a:t>
            </a:r>
            <a:r>
              <a:rPr lang="ru-RU" dirty="0" smtClean="0"/>
              <a:t>длительности </a:t>
            </a:r>
            <a:r>
              <a:rPr lang="ru-RU" dirty="0"/>
              <a:t>партнерских отношений и т. д.</a:t>
            </a:r>
          </a:p>
          <a:p>
            <a:pPr marL="363538" indent="-176213">
              <a:buNone/>
            </a:pPr>
            <a:r>
              <a:rPr lang="ru-RU" dirty="0"/>
              <a:t>•	</a:t>
            </a:r>
            <a:r>
              <a:rPr lang="ru-RU" b="1" dirty="0"/>
              <a:t>Скидка за количество </a:t>
            </a:r>
            <a:r>
              <a:rPr lang="ru-RU" dirty="0"/>
              <a:t>— самая распространенная в российской экономике.</a:t>
            </a:r>
          </a:p>
          <a:p>
            <a:pPr marL="363538" indent="-176213">
              <a:buNone/>
            </a:pPr>
            <a:r>
              <a:rPr lang="ru-RU" dirty="0"/>
              <a:t>•	</a:t>
            </a:r>
            <a:r>
              <a:rPr lang="ru-RU" b="1" dirty="0"/>
              <a:t>Зачетная скидка </a:t>
            </a:r>
            <a:r>
              <a:rPr lang="ru-RU" dirty="0" smtClean="0"/>
              <a:t>(растут </a:t>
            </a:r>
            <a:r>
              <a:rPr lang="ru-RU" dirty="0"/>
              <a:t>после </a:t>
            </a:r>
            <a:r>
              <a:rPr lang="ru-RU" dirty="0" smtClean="0"/>
              <a:t>закупки </a:t>
            </a:r>
            <a:r>
              <a:rPr lang="ru-RU" dirty="0"/>
              <a:t>очередной партии </a:t>
            </a:r>
            <a:r>
              <a:rPr lang="ru-RU" dirty="0" smtClean="0"/>
              <a:t>товаров </a:t>
            </a:r>
            <a:r>
              <a:rPr lang="ru-RU" dirty="0"/>
              <a:t>партнерам, с которыми поставщик сотрудничает длительное </a:t>
            </a:r>
            <a:r>
              <a:rPr lang="ru-RU" dirty="0" smtClean="0"/>
              <a:t>время).</a:t>
            </a:r>
            <a:endParaRPr lang="ru-RU" dirty="0"/>
          </a:p>
          <a:p>
            <a:pPr marL="363538" indent="-176213">
              <a:buNone/>
            </a:pPr>
            <a:r>
              <a:rPr lang="ru-RU" dirty="0"/>
              <a:t>•	</a:t>
            </a:r>
            <a:r>
              <a:rPr lang="ru-RU" b="1" dirty="0"/>
              <a:t>Скидка за регулярность закупок </a:t>
            </a:r>
            <a:r>
              <a:rPr lang="ru-RU" dirty="0"/>
              <a:t>способствует тому, чтобы </a:t>
            </a:r>
            <a:r>
              <a:rPr lang="ru-RU" dirty="0" smtClean="0"/>
              <a:t>процесс </a:t>
            </a:r>
            <a:r>
              <a:rPr lang="ru-RU" dirty="0"/>
              <a:t>закупок совершался через относительно равные промежутки времени.</a:t>
            </a:r>
          </a:p>
          <a:p>
            <a:pPr marL="363538" indent="-176213">
              <a:buNone/>
            </a:pPr>
            <a:r>
              <a:rPr lang="ru-RU" dirty="0"/>
              <a:t>•	</a:t>
            </a:r>
            <a:r>
              <a:rPr lang="ru-RU" b="1" dirty="0"/>
              <a:t>Ассортиментная </a:t>
            </a:r>
            <a:r>
              <a:rPr lang="ru-RU" b="1" dirty="0" smtClean="0"/>
              <a:t>скидка</a:t>
            </a:r>
            <a:r>
              <a:rPr lang="ru-RU" dirty="0" smtClean="0"/>
              <a:t> действует при </a:t>
            </a:r>
            <a:r>
              <a:rPr lang="ru-RU" dirty="0"/>
              <a:t>покупке всего </a:t>
            </a:r>
            <a:r>
              <a:rPr lang="ru-RU" dirty="0" smtClean="0"/>
              <a:t>ассортиментного </a:t>
            </a:r>
            <a:r>
              <a:rPr lang="ru-RU" dirty="0"/>
              <a:t>ряда </a:t>
            </a:r>
            <a:r>
              <a:rPr lang="ru-RU" dirty="0" smtClean="0"/>
              <a:t>или </a:t>
            </a:r>
            <a:r>
              <a:rPr lang="ru-RU" dirty="0"/>
              <a:t>определенных </a:t>
            </a:r>
            <a:r>
              <a:rPr lang="ru-RU" dirty="0" smtClean="0"/>
              <a:t>видов </a:t>
            </a:r>
            <a:r>
              <a:rPr lang="ru-RU" dirty="0"/>
              <a:t>продуктов, которые не пользуются спросом, например, в силу их морального устаревания. </a:t>
            </a:r>
            <a:endParaRPr lang="ru-RU" dirty="0" smtClean="0"/>
          </a:p>
          <a:p>
            <a:pPr marL="363538" indent="-176213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b="1" dirty="0"/>
              <a:t>Скидка за условия </a:t>
            </a:r>
            <a:r>
              <a:rPr lang="ru-RU" b="1" dirty="0" smtClean="0"/>
              <a:t>платежа</a:t>
            </a:r>
            <a:r>
              <a:rPr lang="ru-RU" dirty="0" smtClean="0"/>
              <a:t> - чем </a:t>
            </a:r>
            <a:r>
              <a:rPr lang="ru-RU" dirty="0"/>
              <a:t>выгоднее </a:t>
            </a:r>
            <a:r>
              <a:rPr lang="ru-RU" dirty="0" smtClean="0"/>
              <a:t>продавцу </a:t>
            </a:r>
            <a:r>
              <a:rPr lang="ru-RU" dirty="0"/>
              <a:t>условия оплаты, тем большую скидку он может делать потребителю.</a:t>
            </a:r>
          </a:p>
          <a:p>
            <a:pPr marL="363538" indent="-176213">
              <a:buNone/>
            </a:pPr>
            <a:r>
              <a:rPr lang="ru-RU" dirty="0"/>
              <a:t>•	</a:t>
            </a:r>
            <a:r>
              <a:rPr lang="ru-RU" b="1" dirty="0"/>
              <a:t>Скидка за условия </a:t>
            </a:r>
            <a:r>
              <a:rPr lang="ru-RU" b="1" dirty="0" smtClean="0"/>
              <a:t>поставки</a:t>
            </a:r>
            <a:r>
              <a:rPr lang="ru-RU" dirty="0"/>
              <a:t> </a:t>
            </a:r>
            <a:r>
              <a:rPr lang="ru-RU" dirty="0" smtClean="0"/>
              <a:t>- чем </a:t>
            </a:r>
            <a:r>
              <a:rPr lang="ru-RU" dirty="0"/>
              <a:t>лучше условия </a:t>
            </a:r>
            <a:r>
              <a:rPr lang="ru-RU" dirty="0" smtClean="0"/>
              <a:t>и логистические </a:t>
            </a:r>
            <a:r>
              <a:rPr lang="ru-RU" dirty="0"/>
              <a:t>схемы </a:t>
            </a:r>
            <a:r>
              <a:rPr lang="ru-RU" dirty="0" smtClean="0"/>
              <a:t>поставки товара </a:t>
            </a:r>
            <a:r>
              <a:rPr lang="ru-RU" dirty="0"/>
              <a:t>(</a:t>
            </a:r>
            <a:r>
              <a:rPr lang="ru-RU" dirty="0" smtClean="0"/>
              <a:t>сохранность), </a:t>
            </a:r>
            <a:r>
              <a:rPr lang="ru-RU" dirty="0"/>
              <a:t>тем большую величину скидки </a:t>
            </a:r>
            <a:r>
              <a:rPr lang="ru-RU" dirty="0" smtClean="0"/>
              <a:t>можно получить.</a:t>
            </a:r>
            <a:endParaRPr lang="ru-RU" dirty="0"/>
          </a:p>
          <a:p>
            <a:pPr marL="363538" indent="-176213">
              <a:buNone/>
            </a:pPr>
            <a:r>
              <a:rPr lang="ru-RU" dirty="0"/>
              <a:t>•	</a:t>
            </a:r>
            <a:r>
              <a:rPr lang="ru-RU" b="1" dirty="0" smtClean="0"/>
              <a:t>Скидка за сезонность</a:t>
            </a:r>
            <a:r>
              <a:rPr lang="ru-RU" dirty="0"/>
              <a:t>,</a:t>
            </a:r>
            <a:r>
              <a:rPr lang="ru-RU" dirty="0" smtClean="0"/>
              <a:t> например</a:t>
            </a:r>
            <a:r>
              <a:rPr lang="ru-RU" dirty="0"/>
              <a:t>, в сельском хозяйстве или в туристском бизнесе.</a:t>
            </a:r>
          </a:p>
          <a:p>
            <a:pPr marL="363538" indent="-176213">
              <a:buNone/>
            </a:pPr>
            <a:r>
              <a:rPr lang="ru-RU" dirty="0"/>
              <a:t>•	</a:t>
            </a:r>
            <a:r>
              <a:rPr lang="ru-RU" b="1" dirty="0" smtClean="0"/>
              <a:t>Скидка за функциональность</a:t>
            </a:r>
            <a:r>
              <a:rPr lang="ru-RU" dirty="0"/>
              <a:t> </a:t>
            </a:r>
            <a:r>
              <a:rPr lang="ru-RU" dirty="0" smtClean="0"/>
              <a:t>- чем </a:t>
            </a:r>
            <a:r>
              <a:rPr lang="ru-RU" dirty="0"/>
              <a:t>больше функций берет на себя </a:t>
            </a:r>
            <a:r>
              <a:rPr lang="ru-RU" dirty="0" smtClean="0"/>
              <a:t>покупатель</a:t>
            </a:r>
            <a:r>
              <a:rPr lang="ru-RU" dirty="0"/>
              <a:t>, например, по доставке товара, его разгрузке, тем </a:t>
            </a:r>
            <a:r>
              <a:rPr lang="ru-RU" dirty="0" smtClean="0"/>
              <a:t>выгоднее </a:t>
            </a:r>
            <a:r>
              <a:rPr lang="ru-RU" dirty="0"/>
              <a:t>условия </a:t>
            </a:r>
            <a:r>
              <a:rPr lang="ru-RU" dirty="0" smtClean="0"/>
              <a:t>поставщика.</a:t>
            </a:r>
            <a:endParaRPr lang="ru-RU" dirty="0"/>
          </a:p>
          <a:p>
            <a:pPr marL="363538" indent="-176213">
              <a:buNone/>
            </a:pPr>
            <a:r>
              <a:rPr lang="ru-RU" dirty="0"/>
              <a:t>•	</a:t>
            </a:r>
            <a:r>
              <a:rPr lang="ru-RU" b="1" dirty="0"/>
              <a:t>Скрытая скидка </a:t>
            </a:r>
            <a:r>
              <a:rPr lang="ru-RU" dirty="0" smtClean="0"/>
              <a:t>- льготные кредиты, </a:t>
            </a:r>
            <a:r>
              <a:rPr lang="ru-RU" dirty="0"/>
              <a:t>предоставление </a:t>
            </a:r>
            <a:r>
              <a:rPr lang="ru-RU" dirty="0" smtClean="0"/>
              <a:t>некоторых </a:t>
            </a:r>
            <a:r>
              <a:rPr lang="ru-RU" dirty="0"/>
              <a:t>бесплатных услуг и/или образцов в достаточных объемах </a:t>
            </a:r>
            <a:r>
              <a:rPr lang="ru-RU" dirty="0" smtClean="0"/>
              <a:t>и т</a:t>
            </a:r>
            <a:r>
              <a:rPr lang="ru-RU" dirty="0"/>
              <a:t>. д.</a:t>
            </a:r>
          </a:p>
          <a:p>
            <a:pPr marL="363538" indent="-176213">
              <a:buNone/>
            </a:pPr>
            <a:r>
              <a:rPr lang="ru-RU" dirty="0"/>
              <a:t>•	</a:t>
            </a:r>
            <a:r>
              <a:rPr lang="ru-RU" b="1" dirty="0"/>
              <a:t>Особые скидки </a:t>
            </a:r>
            <a:r>
              <a:rPr lang="ru-RU" dirty="0" smtClean="0"/>
              <a:t>- на </a:t>
            </a:r>
            <a:r>
              <a:rPr lang="ru-RU" dirty="0"/>
              <a:t>пробные партии или </a:t>
            </a:r>
            <a:r>
              <a:rPr lang="ru-RU" dirty="0" smtClean="0"/>
              <a:t>экспортные </a:t>
            </a:r>
            <a:r>
              <a:rPr lang="ru-RU" dirty="0"/>
              <a:t>скидки и т. д.</a:t>
            </a:r>
          </a:p>
          <a:p>
            <a:pPr marL="0" indent="0">
              <a:buNone/>
              <a:tabLst>
                <a:tab pos="176213" algn="l"/>
              </a:tabLst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38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76213" indent="-176213">
              <a:buNone/>
            </a:pPr>
            <a:r>
              <a:rPr lang="ru-RU" dirty="0" smtClean="0"/>
              <a:t>5. </a:t>
            </a:r>
            <a:r>
              <a:rPr lang="ru-RU" b="1" dirty="0" smtClean="0"/>
              <a:t>Политика </a:t>
            </a:r>
            <a:r>
              <a:rPr lang="ru-RU" b="1" dirty="0"/>
              <a:t>определения уровня запасов </a:t>
            </a:r>
            <a:r>
              <a:rPr lang="ru-RU" dirty="0" smtClean="0"/>
              <a:t>-установление </a:t>
            </a:r>
            <a:r>
              <a:rPr lang="ru-RU" dirty="0"/>
              <a:t>рационального объема запасов для </a:t>
            </a:r>
            <a:r>
              <a:rPr lang="ru-RU" dirty="0" smtClean="0"/>
              <a:t>обеспечения </a:t>
            </a:r>
            <a:r>
              <a:rPr lang="ru-RU" dirty="0"/>
              <a:t>бесперебойной работы предприятия и сокращения расходов на их </a:t>
            </a:r>
            <a:r>
              <a:rPr lang="ru-RU" dirty="0" smtClean="0"/>
              <a:t>хранение - растет </a:t>
            </a:r>
            <a:r>
              <a:rPr lang="ru-RU" dirty="0"/>
              <a:t>рентабельность, </a:t>
            </a:r>
            <a:r>
              <a:rPr lang="ru-RU" dirty="0" smtClean="0"/>
              <a:t>увеличивается </a:t>
            </a:r>
            <a:r>
              <a:rPr lang="ru-RU" dirty="0"/>
              <a:t>скорость обращения оборотных средств и уменьшается их величина, сокращаются риски</a:t>
            </a:r>
            <a:r>
              <a:rPr lang="ru-RU" dirty="0" smtClean="0"/>
              <a:t>. </a:t>
            </a:r>
            <a:r>
              <a:rPr lang="ru-RU" dirty="0"/>
              <a:t>Выделяют </a:t>
            </a:r>
            <a:r>
              <a:rPr lang="ru-RU" b="1" dirty="0" smtClean="0"/>
              <a:t>консервативный, умеренный и агрессивный методы формирования запасов</a:t>
            </a:r>
            <a:r>
              <a:rPr lang="ru-RU" dirty="0" smtClean="0"/>
              <a:t>.</a:t>
            </a:r>
            <a:endParaRPr lang="ru-RU" dirty="0"/>
          </a:p>
          <a:p>
            <a:pPr marL="0" indent="0" algn="ctr">
              <a:buNone/>
            </a:pPr>
            <a:r>
              <a:rPr lang="ru-RU" u="sng" dirty="0" smtClean="0"/>
              <a:t>Группы </a:t>
            </a:r>
            <a:r>
              <a:rPr lang="ru-RU" u="sng" dirty="0"/>
              <a:t>запасов</a:t>
            </a:r>
            <a:r>
              <a:rPr lang="ru-RU" dirty="0"/>
              <a:t>:</a:t>
            </a:r>
          </a:p>
          <a:p>
            <a:pPr marL="0" indent="0">
              <a:buNone/>
              <a:tabLst>
                <a:tab pos="176213" algn="l"/>
              </a:tabLst>
            </a:pPr>
            <a:r>
              <a:rPr lang="ru-RU" dirty="0"/>
              <a:t>•	сырья, материалов, покупных комплектующих </a:t>
            </a:r>
            <a:r>
              <a:rPr lang="ru-RU" dirty="0" smtClean="0"/>
              <a:t>изделий; </a:t>
            </a:r>
          </a:p>
          <a:p>
            <a:pPr marL="0" indent="0">
              <a:buNone/>
              <a:tabLst>
                <a:tab pos="176213" algn="l"/>
              </a:tabLst>
            </a:pPr>
            <a:r>
              <a:rPr lang="ru-RU" dirty="0"/>
              <a:t>•	незавершенного производства (НЗП</a:t>
            </a:r>
            <a:r>
              <a:rPr lang="ru-RU" dirty="0" smtClean="0"/>
              <a:t>);</a:t>
            </a:r>
            <a:endParaRPr lang="ru-RU" dirty="0"/>
          </a:p>
          <a:p>
            <a:pPr marL="0" indent="0">
              <a:buNone/>
              <a:tabLst>
                <a:tab pos="176213" algn="l"/>
              </a:tabLst>
            </a:pPr>
            <a:r>
              <a:rPr lang="ru-RU" dirty="0"/>
              <a:t>•	готовой </a:t>
            </a:r>
            <a:r>
              <a:rPr lang="ru-RU" dirty="0" smtClean="0"/>
              <a:t>продукции.</a:t>
            </a:r>
          </a:p>
          <a:p>
            <a:pPr marL="176213" indent="-176213">
              <a:buNone/>
            </a:pPr>
            <a:r>
              <a:rPr lang="ru-RU" dirty="0" smtClean="0"/>
              <a:t>6. </a:t>
            </a:r>
            <a:r>
              <a:rPr lang="ru-RU" b="1" dirty="0" smtClean="0"/>
              <a:t>Установление </a:t>
            </a:r>
            <a:r>
              <a:rPr lang="ru-RU" b="1" dirty="0"/>
              <a:t>гарантийного срока </a:t>
            </a:r>
            <a:r>
              <a:rPr lang="ru-RU" dirty="0"/>
              <a:t>на определенные </a:t>
            </a:r>
            <a:r>
              <a:rPr lang="ru-RU" dirty="0" smtClean="0"/>
              <a:t>товары </a:t>
            </a:r>
            <a:r>
              <a:rPr lang="ru-RU" dirty="0"/>
              <a:t>является обязанностью производителя на основании </a:t>
            </a:r>
            <a:r>
              <a:rPr lang="ru-RU" dirty="0" smtClean="0"/>
              <a:t>Закона </a:t>
            </a:r>
            <a:r>
              <a:rPr lang="ru-RU" dirty="0"/>
              <a:t>РФ от 07.02.1992 № 2300-1 «О защите прав потребителей», </a:t>
            </a:r>
            <a:r>
              <a:rPr lang="ru-RU" dirty="0" smtClean="0"/>
              <a:t>Статьи </a:t>
            </a:r>
            <a:r>
              <a:rPr lang="ru-RU" dirty="0"/>
              <a:t>5. Права и обязанности изготовителя (исполнителя, продавца) в области установления срока службы, срока годности товара (</a:t>
            </a:r>
            <a:r>
              <a:rPr lang="ru-RU" dirty="0" smtClean="0"/>
              <a:t>работы</a:t>
            </a:r>
            <a:r>
              <a:rPr lang="ru-RU" dirty="0"/>
              <a:t>), а также гарантийного срока на товар (работу).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94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6. Организационный </a:t>
            </a:r>
            <a:r>
              <a:rPr lang="ru-RU" sz="3600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97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46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8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0" y="2060848"/>
            <a:ext cx="209857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Порядок разработки бизнес-плана и его участники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904656" cy="670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765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465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51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63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57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85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71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048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051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357" y="134076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 следующей лекции тему продолжат  разделы «Описание </a:t>
            </a:r>
            <a:r>
              <a:rPr lang="ru-RU" dirty="0"/>
              <a:t>продукта» и </a:t>
            </a:r>
            <a:r>
              <a:rPr lang="ru-RU" dirty="0" smtClean="0"/>
              <a:t>«Анализ </a:t>
            </a:r>
            <a:r>
              <a:rPr lang="ru-RU" dirty="0"/>
              <a:t>рынка, маркетинг и </a:t>
            </a:r>
            <a:r>
              <a:rPr lang="ru-RU" dirty="0" smtClean="0"/>
              <a:t>продажи»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22210"/>
            <a:ext cx="7357643" cy="384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25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60648"/>
            <a:ext cx="27466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Титульный лист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30772"/>
            <a:ext cx="4838328" cy="679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99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340768"/>
            <a:ext cx="388843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Если бизнес-план содержит инновационные или другие идеи, которые необходимо скрыть от конкурентов, то лучше всего составить меморандум конфиденциальности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50326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1124744"/>
            <a:ext cx="172819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Страницы</a:t>
            </a:r>
            <a:br>
              <a:rPr lang="ru-RU" sz="2800" dirty="0" smtClean="0"/>
            </a:br>
            <a:r>
              <a:rPr lang="ru-RU" sz="2800" dirty="0" smtClean="0"/>
              <a:t>…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6768752" cy="673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15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Аннотация </a:t>
            </a:r>
            <a:r>
              <a:rPr lang="ru-RU" dirty="0" smtClean="0"/>
              <a:t>или бизнес-предложение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1600200"/>
            <a:ext cx="2818656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объем не </a:t>
            </a:r>
            <a:r>
              <a:rPr lang="ru-RU" dirty="0"/>
              <a:t>должен превышать </a:t>
            </a:r>
            <a:r>
              <a:rPr lang="ru-RU" dirty="0" smtClean="0"/>
              <a:t>одной страницы </a:t>
            </a:r>
            <a:r>
              <a:rPr lang="ru-RU" dirty="0"/>
              <a:t>и содержание должно быть таким, чтобы за несколько минут заинтересовать в перспективности предложенного бизнеса.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0688"/>
            <a:ext cx="5544616" cy="463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92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5369" y="1628800"/>
            <a:ext cx="3389053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Резюме отличается от аннотации более подробным </a:t>
            </a:r>
            <a:r>
              <a:rPr lang="ru-RU" dirty="0" smtClean="0"/>
              <a:t>содержанием</a:t>
            </a:r>
            <a:r>
              <a:rPr lang="ru-RU" dirty="0"/>
              <a:t>, </a:t>
            </a:r>
            <a:r>
              <a:rPr lang="ru-RU" dirty="0" smtClean="0"/>
              <a:t>не превышает </a:t>
            </a:r>
            <a:r>
              <a:rPr lang="ru-RU" dirty="0"/>
              <a:t>двух страниц текста.</a:t>
            </a:r>
          </a:p>
          <a:p>
            <a:pPr marL="0" indent="0">
              <a:buNone/>
            </a:pPr>
            <a:r>
              <a:rPr lang="ru-RU" dirty="0"/>
              <a:t>Резюме пишется в конце работы, когда остальные разделы </a:t>
            </a:r>
            <a:r>
              <a:rPr lang="ru-RU" dirty="0" smtClean="0"/>
              <a:t>завершены </a:t>
            </a:r>
            <a:r>
              <a:rPr lang="ru-RU" dirty="0"/>
              <a:t>и достигнута полная ясность по всем аспектам проекта.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Оно </a:t>
            </a:r>
            <a:r>
              <a:rPr lang="ru-RU" dirty="0"/>
              <a:t>должно содержать ответы на два самых главных вопроса: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Каков </a:t>
            </a:r>
            <a:r>
              <a:rPr lang="ru-RU" dirty="0"/>
              <a:t>будет результат от реализации бизнес-проекта?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Каков </a:t>
            </a:r>
            <a:r>
              <a:rPr lang="ru-RU" dirty="0"/>
              <a:t>риск потери денег?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3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690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2812</Words>
  <Application>Microsoft Office PowerPoint</Application>
  <PresentationFormat>Экран (4:3)</PresentationFormat>
  <Paragraphs>472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Разделы  бизнес-плана</vt:lpstr>
      <vt:lpstr>1 Оформление и структура разделов бизнес-плана</vt:lpstr>
      <vt:lpstr>Примеры структуры различных бизнес-планов</vt:lpstr>
      <vt:lpstr>Презентация PowerPoint</vt:lpstr>
      <vt:lpstr>Титульный лист</vt:lpstr>
      <vt:lpstr>Презентация PowerPoint</vt:lpstr>
      <vt:lpstr>Страницы …</vt:lpstr>
      <vt:lpstr>Аннотация или бизнес-предложение</vt:lpstr>
      <vt:lpstr>Презентация PowerPoint</vt:lpstr>
      <vt:lpstr>Описание предприятия, его окружение</vt:lpstr>
      <vt:lpstr>Презентация PowerPoint</vt:lpstr>
      <vt:lpstr>Организационно-правовые формы хозяйствующих субъектов</vt:lpstr>
      <vt:lpstr>Классификация коммерческих организаций</vt:lpstr>
      <vt:lpstr>Не популярны:</vt:lpstr>
      <vt:lpstr>Акционерная форма (АО)</vt:lpstr>
      <vt:lpstr>Унитарное предприятие </vt:lpstr>
      <vt:lpstr>Общество с ограниченной ответственностью (ООО)</vt:lpstr>
      <vt:lpstr>Индивидуальный предприниматель (ИП)</vt:lpstr>
      <vt:lpstr>Сравнительный анализ ООО и ИП (наиболее популярные формы)</vt:lpstr>
      <vt:lpstr>Сравнительный анализ ООО и ИП (продолжение)</vt:lpstr>
      <vt:lpstr>Сравнительный анализ ООО и ИП (продолжение)</vt:lpstr>
      <vt:lpstr>Сравнительный анализ ООО и ИП (продолжение)</vt:lpstr>
      <vt:lpstr>Выбор системы налогообложения</vt:lpstr>
      <vt:lpstr>SWOT-анализ</vt:lpstr>
      <vt:lpstr>SWOT-анализ прогнозирует и предусматривает</vt:lpstr>
      <vt:lpstr>При необходимости описывается ситуация в областях:</vt:lpstr>
      <vt:lpstr>4. Продукт, анализ рынка</vt:lpstr>
      <vt:lpstr>Презентация PowerPoint</vt:lpstr>
      <vt:lpstr>Анализ рынка</vt:lpstr>
      <vt:lpstr>5. Маркетинг и сбыт</vt:lpstr>
      <vt:lpstr>Презентация PowerPoint</vt:lpstr>
      <vt:lpstr>Презентация PowerPoint</vt:lpstr>
      <vt:lpstr>План сбыта→</vt:lpstr>
      <vt:lpstr>Презентация PowerPoint</vt:lpstr>
      <vt:lpstr>Презентация PowerPoint</vt:lpstr>
      <vt:lpstr>Презентация PowerPoint</vt:lpstr>
      <vt:lpstr>6. Организационный 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Разделы бизнес-плана</dc:title>
  <dc:creator>Admin</dc:creator>
  <cp:lastModifiedBy>Admin</cp:lastModifiedBy>
  <cp:revision>24</cp:revision>
  <dcterms:created xsi:type="dcterms:W3CDTF">2020-11-16T07:47:30Z</dcterms:created>
  <dcterms:modified xsi:type="dcterms:W3CDTF">2025-02-12T03:01:50Z</dcterms:modified>
</cp:coreProperties>
</file>