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7"/>
  </p:notesMasterIdLst>
  <p:sldIdLst>
    <p:sldId id="256" r:id="rId2"/>
    <p:sldId id="257" r:id="rId3"/>
    <p:sldId id="306" r:id="rId4"/>
    <p:sldId id="275" r:id="rId5"/>
    <p:sldId id="307" r:id="rId6"/>
    <p:sldId id="308" r:id="rId7"/>
    <p:sldId id="309" r:id="rId8"/>
    <p:sldId id="310" r:id="rId9"/>
    <p:sldId id="311" r:id="rId10"/>
    <p:sldId id="271" r:id="rId11"/>
    <p:sldId id="258" r:id="rId12"/>
    <p:sldId id="270" r:id="rId13"/>
    <p:sldId id="312" r:id="rId14"/>
    <p:sldId id="268" r:id="rId15"/>
    <p:sldId id="305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7A4482-E5F0-444F-ABBC-FFB60C856712}">
  <a:tblStyle styleId="{CC7A4482-E5F0-444F-ABBC-FFB60C8567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70F4E-89E6-4025-8C87-95749A3151A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AEB10B-E06B-4560-AFF1-AF6904DE4060}">
      <dgm:prSet phldrT="[Текст]" custT="1"/>
      <dgm:spPr/>
      <dgm:t>
        <a:bodyPr/>
        <a:lstStyle/>
        <a:p>
          <a:r>
            <a:rPr lang="ru-RU" sz="2000" b="0" i="0" u="none" strike="noStrike" cap="none" dirty="0">
              <a:solidFill>
                <a:srgbClr val="434343"/>
              </a:solidFill>
              <a:latin typeface="Exo 2"/>
              <a:ea typeface="Exo 2"/>
              <a:cs typeface="Exo 2"/>
              <a:sym typeface="Exo 2"/>
            </a:rPr>
            <a:t>Ключевые вопросы темы</a:t>
          </a:r>
        </a:p>
      </dgm:t>
    </dgm:pt>
    <dgm:pt modelId="{F10B12B6-E24B-4B4E-A000-49F953C42359}" type="parTrans" cxnId="{2D2AA6A2-6220-40DD-A666-B4F3F03AD871}">
      <dgm:prSet/>
      <dgm:spPr/>
      <dgm:t>
        <a:bodyPr/>
        <a:lstStyle/>
        <a:p>
          <a:endParaRPr lang="ru-RU"/>
        </a:p>
      </dgm:t>
    </dgm:pt>
    <dgm:pt modelId="{80523D6B-D105-47CF-93A2-669E9CC1D87A}" type="sibTrans" cxnId="{2D2AA6A2-6220-40DD-A666-B4F3F03AD871}">
      <dgm:prSet/>
      <dgm:spPr/>
      <dgm:t>
        <a:bodyPr/>
        <a:lstStyle/>
        <a:p>
          <a:endParaRPr lang="ru-RU"/>
        </a:p>
      </dgm:t>
    </dgm:pt>
    <dgm:pt modelId="{F9E55ADA-3532-4120-829E-5CDF42DEE35E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Типы организации производства</a:t>
          </a:r>
        </a:p>
      </dgm:t>
    </dgm:pt>
    <dgm:pt modelId="{69AEEF17-BED1-49A8-9788-F6084C0BE6AA}" type="parTrans" cxnId="{96A046E1-68EB-4F2E-A95F-4751C7AC43BB}">
      <dgm:prSet/>
      <dgm:spPr/>
      <dgm:t>
        <a:bodyPr/>
        <a:lstStyle/>
        <a:p>
          <a:endParaRPr lang="ru-RU"/>
        </a:p>
      </dgm:t>
    </dgm:pt>
    <dgm:pt modelId="{1D526678-7E01-4AC9-BC0F-05E4A605D6D6}" type="sibTrans" cxnId="{96A046E1-68EB-4F2E-A95F-4751C7AC43BB}">
      <dgm:prSet/>
      <dgm:spPr/>
      <dgm:t>
        <a:bodyPr/>
        <a:lstStyle/>
        <a:p>
          <a:endParaRPr lang="ru-RU"/>
        </a:p>
      </dgm:t>
    </dgm:pt>
    <dgm:pt modelId="{549D6262-1626-4BFA-BC8B-3319F70A92AB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Экономические формы организации производства</a:t>
          </a:r>
        </a:p>
      </dgm:t>
    </dgm:pt>
    <dgm:pt modelId="{A56BF417-F1D8-43E7-A16B-7C899BB11C60}" type="parTrans" cxnId="{81646E77-03A0-4CF5-BA6A-AF64239108E3}">
      <dgm:prSet/>
      <dgm:spPr/>
      <dgm:t>
        <a:bodyPr/>
        <a:lstStyle/>
        <a:p>
          <a:endParaRPr lang="ru-RU"/>
        </a:p>
      </dgm:t>
    </dgm:pt>
    <dgm:pt modelId="{A3C12D8E-66C2-46D7-92A4-92DE376495EC}" type="sibTrans" cxnId="{81646E77-03A0-4CF5-BA6A-AF64239108E3}">
      <dgm:prSet/>
      <dgm:spPr/>
      <dgm:t>
        <a:bodyPr/>
        <a:lstStyle/>
        <a:p>
          <a:endParaRPr lang="ru-RU"/>
        </a:p>
      </dgm:t>
    </dgm:pt>
    <dgm:pt modelId="{75BF6021-C443-405B-8ECF-09F3C48E9DC0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Типы организации структур производства</a:t>
          </a:r>
        </a:p>
      </dgm:t>
    </dgm:pt>
    <dgm:pt modelId="{ACB1E05D-E6A9-4202-BC17-06BC00B7ECA0}" type="parTrans" cxnId="{10731069-94A9-42D9-A9BE-0C1CD7DCCF40}">
      <dgm:prSet/>
      <dgm:spPr/>
      <dgm:t>
        <a:bodyPr/>
        <a:lstStyle/>
        <a:p>
          <a:endParaRPr lang="ru-RU"/>
        </a:p>
      </dgm:t>
    </dgm:pt>
    <dgm:pt modelId="{E19093D3-1A47-4791-BDF8-0D36DE3437E2}" type="sibTrans" cxnId="{10731069-94A9-42D9-A9BE-0C1CD7DCCF40}">
      <dgm:prSet/>
      <dgm:spPr/>
      <dgm:t>
        <a:bodyPr/>
        <a:lstStyle/>
        <a:p>
          <a:endParaRPr lang="ru-RU"/>
        </a:p>
      </dgm:t>
    </dgm:pt>
    <dgm:pt modelId="{65290141-DA89-4C7F-B32A-F20112A53A8C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/>
        </a:p>
      </dgm:t>
    </dgm:pt>
    <dgm:pt modelId="{42B0774F-54E3-4E6B-9804-2CA67D92029B}" type="parTrans" cxnId="{8E78E1BB-A314-403F-BB70-844A96DC20AF}">
      <dgm:prSet/>
      <dgm:spPr/>
      <dgm:t>
        <a:bodyPr/>
        <a:lstStyle/>
        <a:p>
          <a:endParaRPr lang="ru-RU"/>
        </a:p>
      </dgm:t>
    </dgm:pt>
    <dgm:pt modelId="{3BFF475C-BFCD-4FC4-A535-FFE0C5763BF7}" type="sibTrans" cxnId="{8E78E1BB-A314-403F-BB70-844A96DC20AF}">
      <dgm:prSet/>
      <dgm:spPr/>
      <dgm:t>
        <a:bodyPr/>
        <a:lstStyle/>
        <a:p>
          <a:endParaRPr lang="ru-RU"/>
        </a:p>
      </dgm:t>
    </dgm:pt>
    <dgm:pt modelId="{466F4376-1F94-45B7-BC77-9FBF4607D916}" type="pres">
      <dgm:prSet presAssocID="{AB270F4E-89E6-4025-8C87-95749A3151AB}" presName="vert0" presStyleCnt="0">
        <dgm:presLayoutVars>
          <dgm:dir/>
          <dgm:animOne val="branch"/>
          <dgm:animLvl val="lvl"/>
        </dgm:presLayoutVars>
      </dgm:prSet>
      <dgm:spPr/>
    </dgm:pt>
    <dgm:pt modelId="{8D9355C0-1B92-4668-AF4E-D254DC1C4DF6}" type="pres">
      <dgm:prSet presAssocID="{11AEB10B-E06B-4560-AFF1-AF6904DE4060}" presName="thickLine" presStyleLbl="alignNode1" presStyleIdx="0" presStyleCnt="2"/>
      <dgm:spPr/>
    </dgm:pt>
    <dgm:pt modelId="{4E140740-C018-4573-BD82-6556E8A92F9A}" type="pres">
      <dgm:prSet presAssocID="{11AEB10B-E06B-4560-AFF1-AF6904DE4060}" presName="horz1" presStyleCnt="0"/>
      <dgm:spPr/>
    </dgm:pt>
    <dgm:pt modelId="{EE660969-8CB7-4BED-AA96-3BD60A438911}" type="pres">
      <dgm:prSet presAssocID="{11AEB10B-E06B-4560-AFF1-AF6904DE4060}" presName="tx1" presStyleLbl="revTx" presStyleIdx="0" presStyleCnt="5"/>
      <dgm:spPr/>
    </dgm:pt>
    <dgm:pt modelId="{CCD6FE91-AD4C-49DA-8674-450414578892}" type="pres">
      <dgm:prSet presAssocID="{11AEB10B-E06B-4560-AFF1-AF6904DE4060}" presName="vert1" presStyleCnt="0"/>
      <dgm:spPr/>
    </dgm:pt>
    <dgm:pt modelId="{B2DE09AA-EDC9-46E4-B229-743F7A28B9F9}" type="pres">
      <dgm:prSet presAssocID="{F9E55ADA-3532-4120-829E-5CDF42DEE35E}" presName="vertSpace2a" presStyleCnt="0"/>
      <dgm:spPr/>
    </dgm:pt>
    <dgm:pt modelId="{9508523A-6934-41FC-82A5-D2DD2B5DFD24}" type="pres">
      <dgm:prSet presAssocID="{F9E55ADA-3532-4120-829E-5CDF42DEE35E}" presName="horz2" presStyleCnt="0"/>
      <dgm:spPr/>
    </dgm:pt>
    <dgm:pt modelId="{FF9B04F4-C03F-4F74-A96B-379B59F1527B}" type="pres">
      <dgm:prSet presAssocID="{F9E55ADA-3532-4120-829E-5CDF42DEE35E}" presName="horzSpace2" presStyleCnt="0"/>
      <dgm:spPr/>
    </dgm:pt>
    <dgm:pt modelId="{413FB2CB-A4CF-444F-A2F3-17E15869947E}" type="pres">
      <dgm:prSet presAssocID="{F9E55ADA-3532-4120-829E-5CDF42DEE35E}" presName="tx2" presStyleLbl="revTx" presStyleIdx="1" presStyleCnt="5"/>
      <dgm:spPr/>
    </dgm:pt>
    <dgm:pt modelId="{8837A326-E5F6-4678-B834-BD8AEC7D3E76}" type="pres">
      <dgm:prSet presAssocID="{F9E55ADA-3532-4120-829E-5CDF42DEE35E}" presName="vert2" presStyleCnt="0"/>
      <dgm:spPr/>
    </dgm:pt>
    <dgm:pt modelId="{14B4E199-5478-4F61-A66B-03BAA775E654}" type="pres">
      <dgm:prSet presAssocID="{F9E55ADA-3532-4120-829E-5CDF42DEE35E}" presName="thinLine2b" presStyleLbl="callout" presStyleIdx="0" presStyleCnt="3"/>
      <dgm:spPr/>
    </dgm:pt>
    <dgm:pt modelId="{9FE7118B-3855-40FD-9C47-DC4996C246CD}" type="pres">
      <dgm:prSet presAssocID="{F9E55ADA-3532-4120-829E-5CDF42DEE35E}" presName="vertSpace2b" presStyleCnt="0"/>
      <dgm:spPr/>
    </dgm:pt>
    <dgm:pt modelId="{B13C1A2D-E27B-4F7C-9FC8-51E02D5C22B7}" type="pres">
      <dgm:prSet presAssocID="{549D6262-1626-4BFA-BC8B-3319F70A92AB}" presName="horz2" presStyleCnt="0"/>
      <dgm:spPr/>
    </dgm:pt>
    <dgm:pt modelId="{AD0FC9B2-6C1F-464A-9A0A-DF2EF8BAB6B0}" type="pres">
      <dgm:prSet presAssocID="{549D6262-1626-4BFA-BC8B-3319F70A92AB}" presName="horzSpace2" presStyleCnt="0"/>
      <dgm:spPr/>
    </dgm:pt>
    <dgm:pt modelId="{146EF442-77FC-48E3-8B4E-041988C942A3}" type="pres">
      <dgm:prSet presAssocID="{549D6262-1626-4BFA-BC8B-3319F70A92AB}" presName="tx2" presStyleLbl="revTx" presStyleIdx="2" presStyleCnt="5"/>
      <dgm:spPr/>
    </dgm:pt>
    <dgm:pt modelId="{1643B4BA-CEAE-413C-A44A-D4D56DBB2BF1}" type="pres">
      <dgm:prSet presAssocID="{549D6262-1626-4BFA-BC8B-3319F70A92AB}" presName="vert2" presStyleCnt="0"/>
      <dgm:spPr/>
    </dgm:pt>
    <dgm:pt modelId="{6FEA33EB-FB47-4A2F-8940-193ED0AD3D3C}" type="pres">
      <dgm:prSet presAssocID="{549D6262-1626-4BFA-BC8B-3319F70A92AB}" presName="thinLine2b" presStyleLbl="callout" presStyleIdx="1" presStyleCnt="3"/>
      <dgm:spPr/>
    </dgm:pt>
    <dgm:pt modelId="{3A3FF5DB-56D8-4E85-85F6-6C3DE738407B}" type="pres">
      <dgm:prSet presAssocID="{549D6262-1626-4BFA-BC8B-3319F70A92AB}" presName="vertSpace2b" presStyleCnt="0"/>
      <dgm:spPr/>
    </dgm:pt>
    <dgm:pt modelId="{0236F2F1-55B4-41F6-9483-B278AD16AC0F}" type="pres">
      <dgm:prSet presAssocID="{75BF6021-C443-405B-8ECF-09F3C48E9DC0}" presName="horz2" presStyleCnt="0"/>
      <dgm:spPr/>
    </dgm:pt>
    <dgm:pt modelId="{6D164E88-DA56-4B23-8137-2108E714AE6A}" type="pres">
      <dgm:prSet presAssocID="{75BF6021-C443-405B-8ECF-09F3C48E9DC0}" presName="horzSpace2" presStyleCnt="0"/>
      <dgm:spPr/>
    </dgm:pt>
    <dgm:pt modelId="{EC393806-AD0E-476B-9CAA-2970FD5EA2E6}" type="pres">
      <dgm:prSet presAssocID="{75BF6021-C443-405B-8ECF-09F3C48E9DC0}" presName="tx2" presStyleLbl="revTx" presStyleIdx="3" presStyleCnt="5"/>
      <dgm:spPr/>
    </dgm:pt>
    <dgm:pt modelId="{16BB2640-9FA3-42E1-BD51-8947BFFD9977}" type="pres">
      <dgm:prSet presAssocID="{75BF6021-C443-405B-8ECF-09F3C48E9DC0}" presName="vert2" presStyleCnt="0"/>
      <dgm:spPr/>
    </dgm:pt>
    <dgm:pt modelId="{70E54BDC-428C-4B52-9B3D-515EDF4E9113}" type="pres">
      <dgm:prSet presAssocID="{75BF6021-C443-405B-8ECF-09F3C48E9DC0}" presName="thinLine2b" presStyleLbl="callout" presStyleIdx="2" presStyleCnt="3"/>
      <dgm:spPr/>
    </dgm:pt>
    <dgm:pt modelId="{1ED2B880-C371-4474-ADD1-2561EB9FCAA9}" type="pres">
      <dgm:prSet presAssocID="{75BF6021-C443-405B-8ECF-09F3C48E9DC0}" presName="vertSpace2b" presStyleCnt="0"/>
      <dgm:spPr/>
    </dgm:pt>
    <dgm:pt modelId="{9804F31A-77D1-4125-92F0-F3A9ED135146}" type="pres">
      <dgm:prSet presAssocID="{65290141-DA89-4C7F-B32A-F20112A53A8C}" presName="thickLine" presStyleLbl="alignNode1" presStyleIdx="1" presStyleCnt="2"/>
      <dgm:spPr/>
    </dgm:pt>
    <dgm:pt modelId="{DD088614-601C-4FB0-8909-F94CDFE913AF}" type="pres">
      <dgm:prSet presAssocID="{65290141-DA89-4C7F-B32A-F20112A53A8C}" presName="horz1" presStyleCnt="0"/>
      <dgm:spPr/>
    </dgm:pt>
    <dgm:pt modelId="{25775E09-C4BF-4E17-A292-E268BD02B311}" type="pres">
      <dgm:prSet presAssocID="{65290141-DA89-4C7F-B32A-F20112A53A8C}" presName="tx1" presStyleLbl="revTx" presStyleIdx="4" presStyleCnt="5"/>
      <dgm:spPr/>
    </dgm:pt>
    <dgm:pt modelId="{3A44D5A7-7651-4F9D-BA91-C1094028F151}" type="pres">
      <dgm:prSet presAssocID="{65290141-DA89-4C7F-B32A-F20112A53A8C}" presName="vert1" presStyleCnt="0"/>
      <dgm:spPr/>
    </dgm:pt>
  </dgm:ptLst>
  <dgm:cxnLst>
    <dgm:cxn modelId="{071CE424-E9E5-4981-9F70-71503B3B5C47}" type="presOf" srcId="{65290141-DA89-4C7F-B32A-F20112A53A8C}" destId="{25775E09-C4BF-4E17-A292-E268BD02B311}" srcOrd="0" destOrd="0" presId="urn:microsoft.com/office/officeart/2008/layout/LinedList"/>
    <dgm:cxn modelId="{10731069-94A9-42D9-A9BE-0C1CD7DCCF40}" srcId="{11AEB10B-E06B-4560-AFF1-AF6904DE4060}" destId="{75BF6021-C443-405B-8ECF-09F3C48E9DC0}" srcOrd="2" destOrd="0" parTransId="{ACB1E05D-E6A9-4202-BC17-06BC00B7ECA0}" sibTransId="{E19093D3-1A47-4791-BDF8-0D36DE3437E2}"/>
    <dgm:cxn modelId="{B9B20E51-B637-4459-B7A5-9251436A249D}" type="presOf" srcId="{549D6262-1626-4BFA-BC8B-3319F70A92AB}" destId="{146EF442-77FC-48E3-8B4E-041988C942A3}" srcOrd="0" destOrd="0" presId="urn:microsoft.com/office/officeart/2008/layout/LinedList"/>
    <dgm:cxn modelId="{C96E0C73-B18E-4D4B-A1BB-7A7B4FF847C4}" type="presOf" srcId="{F9E55ADA-3532-4120-829E-5CDF42DEE35E}" destId="{413FB2CB-A4CF-444F-A2F3-17E15869947E}" srcOrd="0" destOrd="0" presId="urn:microsoft.com/office/officeart/2008/layout/LinedList"/>
    <dgm:cxn modelId="{A7ADB556-47D0-4CA6-98D1-81A042388DB4}" type="presOf" srcId="{11AEB10B-E06B-4560-AFF1-AF6904DE4060}" destId="{EE660969-8CB7-4BED-AA96-3BD60A438911}" srcOrd="0" destOrd="0" presId="urn:microsoft.com/office/officeart/2008/layout/LinedList"/>
    <dgm:cxn modelId="{81646E77-03A0-4CF5-BA6A-AF64239108E3}" srcId="{11AEB10B-E06B-4560-AFF1-AF6904DE4060}" destId="{549D6262-1626-4BFA-BC8B-3319F70A92AB}" srcOrd="1" destOrd="0" parTransId="{A56BF417-F1D8-43E7-A16B-7C899BB11C60}" sibTransId="{A3C12D8E-66C2-46D7-92A4-92DE376495EC}"/>
    <dgm:cxn modelId="{28A0B393-4C77-409B-BA9F-8A16AAC90DD1}" type="presOf" srcId="{75BF6021-C443-405B-8ECF-09F3C48E9DC0}" destId="{EC393806-AD0E-476B-9CAA-2970FD5EA2E6}" srcOrd="0" destOrd="0" presId="urn:microsoft.com/office/officeart/2008/layout/LinedList"/>
    <dgm:cxn modelId="{2D2AA6A2-6220-40DD-A666-B4F3F03AD871}" srcId="{AB270F4E-89E6-4025-8C87-95749A3151AB}" destId="{11AEB10B-E06B-4560-AFF1-AF6904DE4060}" srcOrd="0" destOrd="0" parTransId="{F10B12B6-E24B-4B4E-A000-49F953C42359}" sibTransId="{80523D6B-D105-47CF-93A2-669E9CC1D87A}"/>
    <dgm:cxn modelId="{8E78E1BB-A314-403F-BB70-844A96DC20AF}" srcId="{AB270F4E-89E6-4025-8C87-95749A3151AB}" destId="{65290141-DA89-4C7F-B32A-F20112A53A8C}" srcOrd="1" destOrd="0" parTransId="{42B0774F-54E3-4E6B-9804-2CA67D92029B}" sibTransId="{3BFF475C-BFCD-4FC4-A535-FFE0C5763BF7}"/>
    <dgm:cxn modelId="{AE00BEBF-50D1-41E1-8C65-797F83A9008F}" type="presOf" srcId="{AB270F4E-89E6-4025-8C87-95749A3151AB}" destId="{466F4376-1F94-45B7-BC77-9FBF4607D916}" srcOrd="0" destOrd="0" presId="urn:microsoft.com/office/officeart/2008/layout/LinedList"/>
    <dgm:cxn modelId="{96A046E1-68EB-4F2E-A95F-4751C7AC43BB}" srcId="{11AEB10B-E06B-4560-AFF1-AF6904DE4060}" destId="{F9E55ADA-3532-4120-829E-5CDF42DEE35E}" srcOrd="0" destOrd="0" parTransId="{69AEEF17-BED1-49A8-9788-F6084C0BE6AA}" sibTransId="{1D526678-7E01-4AC9-BC0F-05E4A605D6D6}"/>
    <dgm:cxn modelId="{EEBE98B9-4E40-448D-ABB0-123C0E0DC029}" type="presParOf" srcId="{466F4376-1F94-45B7-BC77-9FBF4607D916}" destId="{8D9355C0-1B92-4668-AF4E-D254DC1C4DF6}" srcOrd="0" destOrd="0" presId="urn:microsoft.com/office/officeart/2008/layout/LinedList"/>
    <dgm:cxn modelId="{F919B138-F8D5-4068-874B-C9D97EFD614C}" type="presParOf" srcId="{466F4376-1F94-45B7-BC77-9FBF4607D916}" destId="{4E140740-C018-4573-BD82-6556E8A92F9A}" srcOrd="1" destOrd="0" presId="urn:microsoft.com/office/officeart/2008/layout/LinedList"/>
    <dgm:cxn modelId="{15FE8D94-D86F-4828-A135-509B901F035B}" type="presParOf" srcId="{4E140740-C018-4573-BD82-6556E8A92F9A}" destId="{EE660969-8CB7-4BED-AA96-3BD60A438911}" srcOrd="0" destOrd="0" presId="urn:microsoft.com/office/officeart/2008/layout/LinedList"/>
    <dgm:cxn modelId="{80269DBC-372A-4F93-AE27-AD30C4BADFC1}" type="presParOf" srcId="{4E140740-C018-4573-BD82-6556E8A92F9A}" destId="{CCD6FE91-AD4C-49DA-8674-450414578892}" srcOrd="1" destOrd="0" presId="urn:microsoft.com/office/officeart/2008/layout/LinedList"/>
    <dgm:cxn modelId="{21C72FCD-B7C9-4FA9-B9AA-CD550A3C451C}" type="presParOf" srcId="{CCD6FE91-AD4C-49DA-8674-450414578892}" destId="{B2DE09AA-EDC9-46E4-B229-743F7A28B9F9}" srcOrd="0" destOrd="0" presId="urn:microsoft.com/office/officeart/2008/layout/LinedList"/>
    <dgm:cxn modelId="{7BFCF580-184A-4CFA-8B30-A61A601C051D}" type="presParOf" srcId="{CCD6FE91-AD4C-49DA-8674-450414578892}" destId="{9508523A-6934-41FC-82A5-D2DD2B5DFD24}" srcOrd="1" destOrd="0" presId="urn:microsoft.com/office/officeart/2008/layout/LinedList"/>
    <dgm:cxn modelId="{F1702F59-11A9-4A97-BEDE-D228BA415FA8}" type="presParOf" srcId="{9508523A-6934-41FC-82A5-D2DD2B5DFD24}" destId="{FF9B04F4-C03F-4F74-A96B-379B59F1527B}" srcOrd="0" destOrd="0" presId="urn:microsoft.com/office/officeart/2008/layout/LinedList"/>
    <dgm:cxn modelId="{8C66F8B9-1F85-4877-9723-E19C757F2123}" type="presParOf" srcId="{9508523A-6934-41FC-82A5-D2DD2B5DFD24}" destId="{413FB2CB-A4CF-444F-A2F3-17E15869947E}" srcOrd="1" destOrd="0" presId="urn:microsoft.com/office/officeart/2008/layout/LinedList"/>
    <dgm:cxn modelId="{813780B5-843B-480E-965B-F42926330F60}" type="presParOf" srcId="{9508523A-6934-41FC-82A5-D2DD2B5DFD24}" destId="{8837A326-E5F6-4678-B834-BD8AEC7D3E76}" srcOrd="2" destOrd="0" presId="urn:microsoft.com/office/officeart/2008/layout/LinedList"/>
    <dgm:cxn modelId="{1DB208B9-65F7-445A-B1C6-452B3FFD21E8}" type="presParOf" srcId="{CCD6FE91-AD4C-49DA-8674-450414578892}" destId="{14B4E199-5478-4F61-A66B-03BAA775E654}" srcOrd="2" destOrd="0" presId="urn:microsoft.com/office/officeart/2008/layout/LinedList"/>
    <dgm:cxn modelId="{124122C8-196E-4D82-BC5B-6E4F7195189E}" type="presParOf" srcId="{CCD6FE91-AD4C-49DA-8674-450414578892}" destId="{9FE7118B-3855-40FD-9C47-DC4996C246CD}" srcOrd="3" destOrd="0" presId="urn:microsoft.com/office/officeart/2008/layout/LinedList"/>
    <dgm:cxn modelId="{70F3223A-70A1-467D-8E13-DADEB28A9051}" type="presParOf" srcId="{CCD6FE91-AD4C-49DA-8674-450414578892}" destId="{B13C1A2D-E27B-4F7C-9FC8-51E02D5C22B7}" srcOrd="4" destOrd="0" presId="urn:microsoft.com/office/officeart/2008/layout/LinedList"/>
    <dgm:cxn modelId="{DBDF4306-553A-4779-8348-90CD73DA7EE6}" type="presParOf" srcId="{B13C1A2D-E27B-4F7C-9FC8-51E02D5C22B7}" destId="{AD0FC9B2-6C1F-464A-9A0A-DF2EF8BAB6B0}" srcOrd="0" destOrd="0" presId="urn:microsoft.com/office/officeart/2008/layout/LinedList"/>
    <dgm:cxn modelId="{9A4D6AE6-2FC6-4698-BBA6-EE6E83BCC6B2}" type="presParOf" srcId="{B13C1A2D-E27B-4F7C-9FC8-51E02D5C22B7}" destId="{146EF442-77FC-48E3-8B4E-041988C942A3}" srcOrd="1" destOrd="0" presId="urn:microsoft.com/office/officeart/2008/layout/LinedList"/>
    <dgm:cxn modelId="{FADE2E09-14D5-40CE-869A-7F80F9C1BC2A}" type="presParOf" srcId="{B13C1A2D-E27B-4F7C-9FC8-51E02D5C22B7}" destId="{1643B4BA-CEAE-413C-A44A-D4D56DBB2BF1}" srcOrd="2" destOrd="0" presId="urn:microsoft.com/office/officeart/2008/layout/LinedList"/>
    <dgm:cxn modelId="{F454D599-EEED-4D96-A4FC-4618EBFCE591}" type="presParOf" srcId="{CCD6FE91-AD4C-49DA-8674-450414578892}" destId="{6FEA33EB-FB47-4A2F-8940-193ED0AD3D3C}" srcOrd="5" destOrd="0" presId="urn:microsoft.com/office/officeart/2008/layout/LinedList"/>
    <dgm:cxn modelId="{AB5407CE-90C1-4A78-A430-437B7B1CFD1F}" type="presParOf" srcId="{CCD6FE91-AD4C-49DA-8674-450414578892}" destId="{3A3FF5DB-56D8-4E85-85F6-6C3DE738407B}" srcOrd="6" destOrd="0" presId="urn:microsoft.com/office/officeart/2008/layout/LinedList"/>
    <dgm:cxn modelId="{F6B9DC67-1484-4B9B-AE65-A07F01862A27}" type="presParOf" srcId="{CCD6FE91-AD4C-49DA-8674-450414578892}" destId="{0236F2F1-55B4-41F6-9483-B278AD16AC0F}" srcOrd="7" destOrd="0" presId="urn:microsoft.com/office/officeart/2008/layout/LinedList"/>
    <dgm:cxn modelId="{12EDC4DB-0FA3-4B5B-9277-682BEF367EC0}" type="presParOf" srcId="{0236F2F1-55B4-41F6-9483-B278AD16AC0F}" destId="{6D164E88-DA56-4B23-8137-2108E714AE6A}" srcOrd="0" destOrd="0" presId="urn:microsoft.com/office/officeart/2008/layout/LinedList"/>
    <dgm:cxn modelId="{D1E13D9C-4A4E-49B6-9954-15A8173044C8}" type="presParOf" srcId="{0236F2F1-55B4-41F6-9483-B278AD16AC0F}" destId="{EC393806-AD0E-476B-9CAA-2970FD5EA2E6}" srcOrd="1" destOrd="0" presId="urn:microsoft.com/office/officeart/2008/layout/LinedList"/>
    <dgm:cxn modelId="{A7EEC23C-6460-4E1A-AC2F-710798CDD3F9}" type="presParOf" srcId="{0236F2F1-55B4-41F6-9483-B278AD16AC0F}" destId="{16BB2640-9FA3-42E1-BD51-8947BFFD9977}" srcOrd="2" destOrd="0" presId="urn:microsoft.com/office/officeart/2008/layout/LinedList"/>
    <dgm:cxn modelId="{8C96E734-34EA-4311-AAEA-360AB3EBDF6B}" type="presParOf" srcId="{CCD6FE91-AD4C-49DA-8674-450414578892}" destId="{70E54BDC-428C-4B52-9B3D-515EDF4E9113}" srcOrd="8" destOrd="0" presId="urn:microsoft.com/office/officeart/2008/layout/LinedList"/>
    <dgm:cxn modelId="{0E820A64-50E2-47F7-8379-090C536C5353}" type="presParOf" srcId="{CCD6FE91-AD4C-49DA-8674-450414578892}" destId="{1ED2B880-C371-4474-ADD1-2561EB9FCAA9}" srcOrd="9" destOrd="0" presId="urn:microsoft.com/office/officeart/2008/layout/LinedList"/>
    <dgm:cxn modelId="{BCCEB563-3401-4F3D-87EF-02562BACBFDA}" type="presParOf" srcId="{466F4376-1F94-45B7-BC77-9FBF4607D916}" destId="{9804F31A-77D1-4125-92F0-F3A9ED135146}" srcOrd="2" destOrd="0" presId="urn:microsoft.com/office/officeart/2008/layout/LinedList"/>
    <dgm:cxn modelId="{D8192628-072A-4E75-9A67-D340F30DA6EE}" type="presParOf" srcId="{466F4376-1F94-45B7-BC77-9FBF4607D916}" destId="{DD088614-601C-4FB0-8909-F94CDFE913AF}" srcOrd="3" destOrd="0" presId="urn:microsoft.com/office/officeart/2008/layout/LinedList"/>
    <dgm:cxn modelId="{4428BD18-0502-474F-8A21-D386226B000D}" type="presParOf" srcId="{DD088614-601C-4FB0-8909-F94CDFE913AF}" destId="{25775E09-C4BF-4E17-A292-E268BD02B311}" srcOrd="0" destOrd="0" presId="urn:microsoft.com/office/officeart/2008/layout/LinedList"/>
    <dgm:cxn modelId="{4FDD78C0-89AA-46AB-B08D-B757498B2659}" type="presParOf" srcId="{DD088614-601C-4FB0-8909-F94CDFE913AF}" destId="{3A44D5A7-7651-4F9D-BA91-C1094028F1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3775F4-E3B3-4C92-AC18-BD427E536109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5E8C6C-F32C-4BE6-B7B6-0F3C53BF785E}">
      <dgm:prSet phldrT="[Текст]" custT="1"/>
      <dgm:spPr/>
      <dgm:t>
        <a:bodyPr/>
        <a:lstStyle/>
        <a:p>
          <a:r>
            <a:rPr lang="ru-RU" sz="2000" dirty="0"/>
            <a:t>Календарный фонд рабочего времени Ф</a:t>
          </a:r>
          <a:r>
            <a:rPr lang="ru-RU" sz="1400" baseline="-25000" dirty="0"/>
            <a:t>К</a:t>
          </a:r>
        </a:p>
        <a:p>
          <a:r>
            <a:rPr lang="ru-RU" sz="1200" dirty="0"/>
            <a:t>(располагаемое рабочее время в течение года)</a:t>
          </a:r>
          <a:endParaRPr lang="ru-RU" sz="2400" dirty="0"/>
        </a:p>
      </dgm:t>
    </dgm:pt>
    <dgm:pt modelId="{12F7E9D8-E33A-44F7-A361-88A35725F61B}" type="parTrans" cxnId="{3E6DB366-21AA-4C7A-82E4-CAD83E54311E}">
      <dgm:prSet/>
      <dgm:spPr/>
      <dgm:t>
        <a:bodyPr/>
        <a:lstStyle/>
        <a:p>
          <a:endParaRPr lang="ru-RU"/>
        </a:p>
      </dgm:t>
    </dgm:pt>
    <dgm:pt modelId="{DD2FC8F1-775A-4012-AD0B-2B61773B7BD3}" type="sibTrans" cxnId="{3E6DB366-21AA-4C7A-82E4-CAD83E54311E}">
      <dgm:prSet/>
      <dgm:spPr/>
      <dgm:t>
        <a:bodyPr/>
        <a:lstStyle/>
        <a:p>
          <a:endParaRPr lang="ru-RU"/>
        </a:p>
      </dgm:t>
    </dgm:pt>
    <dgm:pt modelId="{3B4E9F55-2DEC-4604-9201-3488A7FCFBDD}">
      <dgm:prSet phldrT="[Текст]" custT="1"/>
      <dgm:spPr/>
      <dgm:t>
        <a:bodyPr/>
        <a:lstStyle/>
        <a:p>
          <a:pPr marL="228600">
            <a:buFontTx/>
            <a:buNone/>
          </a:pPr>
          <a:r>
            <a:rPr lang="ru-RU" sz="2400" dirty="0"/>
            <a:t>Ф</a:t>
          </a:r>
          <a:r>
            <a:rPr lang="ru-RU" sz="1400" baseline="-25000" dirty="0"/>
            <a:t>К</a:t>
          </a:r>
          <a:r>
            <a:rPr lang="ru-RU" sz="2000" dirty="0"/>
            <a:t> = </a:t>
          </a:r>
          <a:r>
            <a:rPr lang="ru-RU" sz="2400" dirty="0"/>
            <a:t>365 * </a:t>
          </a:r>
          <a:r>
            <a:rPr lang="en-US" sz="2400" dirty="0"/>
            <a:t>t</a:t>
          </a:r>
          <a:r>
            <a:rPr lang="ru-RU" sz="1200" baseline="-25000" dirty="0"/>
            <a:t>см</a:t>
          </a:r>
          <a:r>
            <a:rPr lang="ru-RU" sz="2400" dirty="0"/>
            <a:t> * к</a:t>
          </a:r>
          <a:r>
            <a:rPr lang="ru-RU" sz="1200" baseline="-25000" dirty="0"/>
            <a:t>см</a:t>
          </a:r>
          <a:endParaRPr lang="ru-RU" sz="1100" baseline="-25000" dirty="0"/>
        </a:p>
      </dgm:t>
    </dgm:pt>
    <dgm:pt modelId="{67E85011-838C-4D19-AE1B-1837D60F0F20}" type="parTrans" cxnId="{99DEDD6D-AB95-4834-8E24-BA8A4AA080CE}">
      <dgm:prSet/>
      <dgm:spPr/>
      <dgm:t>
        <a:bodyPr/>
        <a:lstStyle/>
        <a:p>
          <a:endParaRPr lang="ru-RU"/>
        </a:p>
      </dgm:t>
    </dgm:pt>
    <dgm:pt modelId="{5B98639D-4493-49ED-8497-29A2F31257AA}" type="sibTrans" cxnId="{99DEDD6D-AB95-4834-8E24-BA8A4AA080CE}">
      <dgm:prSet/>
      <dgm:spPr/>
      <dgm:t>
        <a:bodyPr/>
        <a:lstStyle/>
        <a:p>
          <a:endParaRPr lang="ru-RU"/>
        </a:p>
      </dgm:t>
    </dgm:pt>
    <dgm:pt modelId="{B71B1FD0-9F2E-49D9-9F10-799F5BDCDAB0}">
      <dgm:prSet phldrT="[Текст]" custT="1"/>
      <dgm:spPr/>
      <dgm:t>
        <a:bodyPr/>
        <a:lstStyle/>
        <a:p>
          <a:pPr marL="0"/>
          <a:r>
            <a:rPr lang="en-US" sz="1400" dirty="0"/>
            <a:t>t</a:t>
          </a:r>
          <a:r>
            <a:rPr lang="ru-RU" sz="1200" baseline="-25000" dirty="0"/>
            <a:t>см</a:t>
          </a:r>
          <a:r>
            <a:rPr lang="ru-RU" sz="1200" dirty="0"/>
            <a:t> </a:t>
          </a:r>
          <a:r>
            <a:rPr lang="ru-RU" sz="1400" dirty="0"/>
            <a:t>– длительность смены, ч;</a:t>
          </a:r>
        </a:p>
      </dgm:t>
    </dgm:pt>
    <dgm:pt modelId="{24AFFFE6-D5E1-41D0-9B69-8257D303DE62}" type="parTrans" cxnId="{5CBA1BF5-1D83-4834-89CA-761787E79610}">
      <dgm:prSet/>
      <dgm:spPr/>
      <dgm:t>
        <a:bodyPr/>
        <a:lstStyle/>
        <a:p>
          <a:endParaRPr lang="ru-RU"/>
        </a:p>
      </dgm:t>
    </dgm:pt>
    <dgm:pt modelId="{29D13192-FA1C-41E4-9C41-E7F3CF003968}" type="sibTrans" cxnId="{5CBA1BF5-1D83-4834-89CA-761787E79610}">
      <dgm:prSet/>
      <dgm:spPr/>
      <dgm:t>
        <a:bodyPr/>
        <a:lstStyle/>
        <a:p>
          <a:endParaRPr lang="ru-RU"/>
        </a:p>
      </dgm:t>
    </dgm:pt>
    <dgm:pt modelId="{7942AE83-7B9D-4A26-9EDD-BE0F9C3A10FE}">
      <dgm:prSet phldrT="[Текст]" custT="1"/>
      <dgm:spPr/>
      <dgm:t>
        <a:bodyPr/>
        <a:lstStyle/>
        <a:p>
          <a:r>
            <a:rPr lang="ru-RU" sz="2000" dirty="0"/>
            <a:t>Номинальный фонд рабочего времени </a:t>
          </a:r>
          <a:r>
            <a:rPr lang="ru-RU" sz="1900" dirty="0" err="1"/>
            <a:t>Ф</a:t>
          </a:r>
          <a:r>
            <a:rPr lang="ru-RU" sz="1400" baseline="-25000" dirty="0" err="1"/>
            <a:t>н</a:t>
          </a:r>
          <a:endParaRPr lang="ru-RU" sz="1400" baseline="-25000" dirty="0"/>
        </a:p>
        <a:p>
          <a:r>
            <a:rPr lang="ru-RU" sz="1900" dirty="0"/>
            <a:t>(</a:t>
          </a:r>
          <a:r>
            <a:rPr lang="ru-RU" sz="1200" dirty="0"/>
            <a:t>календарный фонд за вычетом нерабочих (выходных и праздничных) дней и часов)</a:t>
          </a:r>
        </a:p>
      </dgm:t>
    </dgm:pt>
    <dgm:pt modelId="{EAC4E6DA-5033-40B3-9D4B-2B2B4B78012A}" type="parTrans" cxnId="{DFF1E33A-3616-4DA0-8CB3-6351F1E7B749}">
      <dgm:prSet/>
      <dgm:spPr/>
      <dgm:t>
        <a:bodyPr/>
        <a:lstStyle/>
        <a:p>
          <a:endParaRPr lang="ru-RU"/>
        </a:p>
      </dgm:t>
    </dgm:pt>
    <dgm:pt modelId="{949DB38B-AC4E-424A-8F8B-4A6321D55F5E}" type="sibTrans" cxnId="{DFF1E33A-3616-4DA0-8CB3-6351F1E7B749}">
      <dgm:prSet/>
      <dgm:spPr/>
      <dgm:t>
        <a:bodyPr/>
        <a:lstStyle/>
        <a:p>
          <a:endParaRPr lang="ru-RU"/>
        </a:p>
      </dgm:t>
    </dgm:pt>
    <dgm:pt modelId="{A392480E-BC1A-4279-A83D-DCDD0CDA5B05}">
      <dgm:prSet phldrT="[Текст]" custT="1"/>
      <dgm:spPr/>
      <dgm:t>
        <a:bodyPr/>
        <a:lstStyle/>
        <a:p>
          <a:pPr>
            <a:buFontTx/>
            <a:buNone/>
          </a:pPr>
          <a:r>
            <a:rPr lang="ru-RU" sz="2400" dirty="0" err="1"/>
            <a:t>Ф</a:t>
          </a:r>
          <a:r>
            <a:rPr lang="ru-RU" sz="1400" baseline="-25000" dirty="0" err="1"/>
            <a:t>н</a:t>
          </a:r>
          <a:r>
            <a:rPr lang="ru-RU" sz="2400" dirty="0"/>
            <a:t> = (Д</a:t>
          </a:r>
          <a:r>
            <a:rPr lang="en-US" sz="2400" dirty="0"/>
            <a:t> </a:t>
          </a:r>
          <a:r>
            <a:rPr lang="ru-RU" sz="2400" dirty="0"/>
            <a:t>*</a:t>
          </a:r>
          <a:r>
            <a:rPr lang="en-US" sz="2400" dirty="0"/>
            <a:t> t</a:t>
          </a:r>
          <a:r>
            <a:rPr lang="ru-RU" sz="1400" baseline="-25000" dirty="0"/>
            <a:t>см</a:t>
          </a:r>
          <a:r>
            <a:rPr lang="ru-RU" sz="2400" dirty="0"/>
            <a:t> – </a:t>
          </a:r>
          <a:r>
            <a:rPr lang="ru-RU" sz="2400" dirty="0" err="1"/>
            <a:t>Д</a:t>
          </a:r>
          <a:r>
            <a:rPr lang="ru-RU" sz="1400" baseline="-25000" dirty="0" err="1"/>
            <a:t>пр</a:t>
          </a:r>
          <a:r>
            <a:rPr lang="ru-RU" sz="2400" dirty="0"/>
            <a:t>*</a:t>
          </a:r>
          <a:r>
            <a:rPr lang="en-US" sz="2400" dirty="0"/>
            <a:t> t</a:t>
          </a:r>
          <a:r>
            <a:rPr lang="ru-RU" sz="1400" baseline="-25000" dirty="0" err="1"/>
            <a:t>сокр</a:t>
          </a:r>
          <a:r>
            <a:rPr lang="ru-RU" sz="2400" dirty="0"/>
            <a:t>)</a:t>
          </a:r>
          <a:r>
            <a:rPr lang="en-US" sz="2400" dirty="0"/>
            <a:t> </a:t>
          </a:r>
          <a:r>
            <a:rPr lang="ru-RU" sz="2400" dirty="0"/>
            <a:t>*</a:t>
          </a:r>
          <a:r>
            <a:rPr lang="en-US" sz="2400" dirty="0"/>
            <a:t> </a:t>
          </a:r>
          <a:r>
            <a:rPr lang="ru-RU" sz="2400" dirty="0"/>
            <a:t>к</a:t>
          </a:r>
          <a:r>
            <a:rPr lang="ru-RU" sz="1400" baseline="-25000" dirty="0"/>
            <a:t>см</a:t>
          </a:r>
          <a:r>
            <a:rPr lang="ru-RU" sz="2400" dirty="0"/>
            <a:t> </a:t>
          </a:r>
        </a:p>
      </dgm:t>
    </dgm:pt>
    <dgm:pt modelId="{6B644DC7-3F3F-4DD7-B6F5-CD7F162B3D07}" type="parTrans" cxnId="{32BF07ED-4726-48F7-94C2-E80B92DB1B1B}">
      <dgm:prSet/>
      <dgm:spPr/>
      <dgm:t>
        <a:bodyPr/>
        <a:lstStyle/>
        <a:p>
          <a:endParaRPr lang="ru-RU"/>
        </a:p>
      </dgm:t>
    </dgm:pt>
    <dgm:pt modelId="{61EA58A5-7FAB-4DA4-9939-D8E8520E3887}" type="sibTrans" cxnId="{32BF07ED-4726-48F7-94C2-E80B92DB1B1B}">
      <dgm:prSet/>
      <dgm:spPr/>
      <dgm:t>
        <a:bodyPr/>
        <a:lstStyle/>
        <a:p>
          <a:endParaRPr lang="ru-RU"/>
        </a:p>
      </dgm:t>
    </dgm:pt>
    <dgm:pt modelId="{39EC2DE7-5404-440F-80B0-F6DFAB57AC4F}">
      <dgm:prSet phldrT="[Текст]"/>
      <dgm:spPr/>
      <dgm:t>
        <a:bodyPr/>
        <a:lstStyle/>
        <a:p>
          <a:r>
            <a:rPr lang="ru-RU" sz="1400" dirty="0"/>
            <a:t>Д – количество рабочих дней в году;</a:t>
          </a:r>
        </a:p>
      </dgm:t>
    </dgm:pt>
    <dgm:pt modelId="{D32C3915-41E0-4E28-9F1B-B15135ED5CAB}" type="parTrans" cxnId="{C10E8AFB-C0A4-4147-98B5-DF45803BFBFD}">
      <dgm:prSet/>
      <dgm:spPr/>
      <dgm:t>
        <a:bodyPr/>
        <a:lstStyle/>
        <a:p>
          <a:endParaRPr lang="ru-RU"/>
        </a:p>
      </dgm:t>
    </dgm:pt>
    <dgm:pt modelId="{A7A16928-4E71-4895-A59A-7DAE184CBDA5}" type="sibTrans" cxnId="{C10E8AFB-C0A4-4147-98B5-DF45803BFBFD}">
      <dgm:prSet/>
      <dgm:spPr/>
      <dgm:t>
        <a:bodyPr/>
        <a:lstStyle/>
        <a:p>
          <a:endParaRPr lang="ru-RU"/>
        </a:p>
      </dgm:t>
    </dgm:pt>
    <dgm:pt modelId="{1067718A-D84F-420B-AF4A-3CA597A3E0DA}">
      <dgm:prSet phldrT="[Текст]" custT="1"/>
      <dgm:spPr/>
      <dgm:t>
        <a:bodyPr/>
        <a:lstStyle/>
        <a:p>
          <a:r>
            <a:rPr lang="ru-RU" sz="1400" dirty="0" err="1"/>
            <a:t>Д</a:t>
          </a:r>
          <a:r>
            <a:rPr lang="ru-RU" sz="1200" baseline="-25000" dirty="0" err="1"/>
            <a:t>пр</a:t>
          </a:r>
          <a:r>
            <a:rPr lang="ru-RU" sz="1400" baseline="-25000" dirty="0"/>
            <a:t> </a:t>
          </a:r>
          <a:r>
            <a:rPr lang="ru-RU" sz="1400" dirty="0"/>
            <a:t>– количество сокращенных рабочих дней перед праздниками в году;</a:t>
          </a:r>
        </a:p>
      </dgm:t>
    </dgm:pt>
    <dgm:pt modelId="{F529310C-6C58-47B0-99E6-07847BBDC50E}" type="parTrans" cxnId="{500A3771-525F-4A89-A5E1-5117A202321E}">
      <dgm:prSet/>
      <dgm:spPr/>
      <dgm:t>
        <a:bodyPr/>
        <a:lstStyle/>
        <a:p>
          <a:endParaRPr lang="ru-RU"/>
        </a:p>
      </dgm:t>
    </dgm:pt>
    <dgm:pt modelId="{89059CC1-4341-4F7B-B2A1-0872B9850E42}" type="sibTrans" cxnId="{500A3771-525F-4A89-A5E1-5117A202321E}">
      <dgm:prSet/>
      <dgm:spPr/>
      <dgm:t>
        <a:bodyPr/>
        <a:lstStyle/>
        <a:p>
          <a:endParaRPr lang="ru-RU"/>
        </a:p>
      </dgm:t>
    </dgm:pt>
    <dgm:pt modelId="{3F67E0A3-AE06-435F-A146-B82E65DFB425}">
      <dgm:prSet phldrT="[Текст]" custT="1"/>
      <dgm:spPr/>
      <dgm:t>
        <a:bodyPr/>
        <a:lstStyle/>
        <a:p>
          <a:r>
            <a:rPr lang="en-US" sz="1200" baseline="0" dirty="0"/>
            <a:t>t</a:t>
          </a:r>
          <a:r>
            <a:rPr lang="ru-RU" sz="1200" baseline="-25000" dirty="0" err="1"/>
            <a:t>сокр</a:t>
          </a:r>
          <a:r>
            <a:rPr lang="ru-RU" sz="1200" baseline="-25000" dirty="0"/>
            <a:t> </a:t>
          </a:r>
          <a:r>
            <a:rPr lang="ru-RU" sz="1400" dirty="0"/>
            <a:t>– сокращение рабочего времени перед праздниками, ч.</a:t>
          </a:r>
        </a:p>
      </dgm:t>
    </dgm:pt>
    <dgm:pt modelId="{2130B274-9E2A-4D25-A2D0-BA31B2342B48}" type="parTrans" cxnId="{7256467B-EBAF-4142-AA52-F88AFE099C44}">
      <dgm:prSet/>
      <dgm:spPr/>
      <dgm:t>
        <a:bodyPr/>
        <a:lstStyle/>
        <a:p>
          <a:endParaRPr lang="ru-RU"/>
        </a:p>
      </dgm:t>
    </dgm:pt>
    <dgm:pt modelId="{CD29EA29-6560-4CFC-8782-E89AAF6DB4C5}" type="sibTrans" cxnId="{7256467B-EBAF-4142-AA52-F88AFE099C44}">
      <dgm:prSet/>
      <dgm:spPr/>
      <dgm:t>
        <a:bodyPr/>
        <a:lstStyle/>
        <a:p>
          <a:endParaRPr lang="ru-RU"/>
        </a:p>
      </dgm:t>
    </dgm:pt>
    <dgm:pt modelId="{4D178940-6B2D-4217-958F-0381CBEE5360}">
      <dgm:prSet phldrT="[Текст]" custT="1"/>
      <dgm:spPr/>
      <dgm:t>
        <a:bodyPr/>
        <a:lstStyle/>
        <a:p>
          <a:pPr marL="0"/>
          <a:r>
            <a:rPr lang="ru-RU" sz="1600" dirty="0"/>
            <a:t>к</a:t>
          </a:r>
          <a:r>
            <a:rPr lang="ru-RU" sz="1200" baseline="-25000" dirty="0"/>
            <a:t>см</a:t>
          </a:r>
          <a:r>
            <a:rPr lang="ru-RU" sz="1400" dirty="0"/>
            <a:t> – количество смен работы оборудования</a:t>
          </a:r>
        </a:p>
      </dgm:t>
    </dgm:pt>
    <dgm:pt modelId="{61FD16BA-6651-4311-848F-48E9FD274BAD}" type="parTrans" cxnId="{51F6E012-347B-4939-B526-06BF55526169}">
      <dgm:prSet/>
      <dgm:spPr/>
      <dgm:t>
        <a:bodyPr/>
        <a:lstStyle/>
        <a:p>
          <a:endParaRPr lang="ru-RU"/>
        </a:p>
      </dgm:t>
    </dgm:pt>
    <dgm:pt modelId="{1ECE598E-D530-440F-88C7-EB02A1D2001F}" type="sibTrans" cxnId="{51F6E012-347B-4939-B526-06BF55526169}">
      <dgm:prSet/>
      <dgm:spPr/>
      <dgm:t>
        <a:bodyPr/>
        <a:lstStyle/>
        <a:p>
          <a:endParaRPr lang="ru-RU"/>
        </a:p>
      </dgm:t>
    </dgm:pt>
    <dgm:pt modelId="{3D766B62-B0F2-4E76-AAFE-29B20D9388CD}" type="pres">
      <dgm:prSet presAssocID="{CB3775F4-E3B3-4C92-AC18-BD427E536109}" presName="Name0" presStyleCnt="0">
        <dgm:presLayoutVars>
          <dgm:dir/>
          <dgm:animLvl val="lvl"/>
          <dgm:resizeHandles/>
        </dgm:presLayoutVars>
      </dgm:prSet>
      <dgm:spPr/>
    </dgm:pt>
    <dgm:pt modelId="{A2122890-02F3-43B8-BD98-8BD58E19C2E9}" type="pres">
      <dgm:prSet presAssocID="{215E8C6C-F32C-4BE6-B7B6-0F3C53BF785E}" presName="linNode" presStyleCnt="0"/>
      <dgm:spPr/>
    </dgm:pt>
    <dgm:pt modelId="{25339602-5DD8-49C0-9AD5-70FC44795260}" type="pres">
      <dgm:prSet presAssocID="{215E8C6C-F32C-4BE6-B7B6-0F3C53BF785E}" presName="parentShp" presStyleLbl="node1" presStyleIdx="0" presStyleCnt="2" custScaleX="93231" custLinFactNeighborX="1077" custLinFactNeighborY="-1004">
        <dgm:presLayoutVars>
          <dgm:bulletEnabled val="1"/>
        </dgm:presLayoutVars>
      </dgm:prSet>
      <dgm:spPr/>
    </dgm:pt>
    <dgm:pt modelId="{41019491-BA17-414C-A9FB-6CE6636E7F54}" type="pres">
      <dgm:prSet presAssocID="{215E8C6C-F32C-4BE6-B7B6-0F3C53BF785E}" presName="childShp" presStyleLbl="bgAccFollowNode1" presStyleIdx="0" presStyleCnt="2" custLinFactNeighborX="2193" custLinFactNeighborY="-1004">
        <dgm:presLayoutVars>
          <dgm:bulletEnabled val="1"/>
        </dgm:presLayoutVars>
      </dgm:prSet>
      <dgm:spPr/>
    </dgm:pt>
    <dgm:pt modelId="{84FA0D77-B6B3-484D-89F2-3793038C81F7}" type="pres">
      <dgm:prSet presAssocID="{DD2FC8F1-775A-4012-AD0B-2B61773B7BD3}" presName="spacing" presStyleCnt="0"/>
      <dgm:spPr/>
    </dgm:pt>
    <dgm:pt modelId="{15D554B6-1794-42C7-8180-C208B5E318BD}" type="pres">
      <dgm:prSet presAssocID="{7942AE83-7B9D-4A26-9EDD-BE0F9C3A10FE}" presName="linNode" presStyleCnt="0"/>
      <dgm:spPr/>
    </dgm:pt>
    <dgm:pt modelId="{0A584063-BB84-449F-9B8C-AF187D73FBC7}" type="pres">
      <dgm:prSet presAssocID="{7942AE83-7B9D-4A26-9EDD-BE0F9C3A10FE}" presName="parentShp" presStyleLbl="node1" presStyleIdx="1" presStyleCnt="2" custLinFactNeighborX="-1138" custLinFactNeighborY="-1278">
        <dgm:presLayoutVars>
          <dgm:bulletEnabled val="1"/>
        </dgm:presLayoutVars>
      </dgm:prSet>
      <dgm:spPr/>
    </dgm:pt>
    <dgm:pt modelId="{4B8E2BF6-752D-4E27-858E-5C446C150EFE}" type="pres">
      <dgm:prSet presAssocID="{7942AE83-7B9D-4A26-9EDD-BE0F9C3A10FE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7636A503-3D97-4487-8872-99A9395DA7DB}" type="presOf" srcId="{215E8C6C-F32C-4BE6-B7B6-0F3C53BF785E}" destId="{25339602-5DD8-49C0-9AD5-70FC44795260}" srcOrd="0" destOrd="0" presId="urn:microsoft.com/office/officeart/2005/8/layout/vList6"/>
    <dgm:cxn modelId="{51F6E012-347B-4939-B526-06BF55526169}" srcId="{215E8C6C-F32C-4BE6-B7B6-0F3C53BF785E}" destId="{4D178940-6B2D-4217-958F-0381CBEE5360}" srcOrd="2" destOrd="0" parTransId="{61FD16BA-6651-4311-848F-48E9FD274BAD}" sibTransId="{1ECE598E-D530-440F-88C7-EB02A1D2001F}"/>
    <dgm:cxn modelId="{9BA0E23A-2748-495D-827F-66C43D930774}" type="presOf" srcId="{1067718A-D84F-420B-AF4A-3CA597A3E0DA}" destId="{4B8E2BF6-752D-4E27-858E-5C446C150EFE}" srcOrd="0" destOrd="2" presId="urn:microsoft.com/office/officeart/2005/8/layout/vList6"/>
    <dgm:cxn modelId="{DFF1E33A-3616-4DA0-8CB3-6351F1E7B749}" srcId="{CB3775F4-E3B3-4C92-AC18-BD427E536109}" destId="{7942AE83-7B9D-4A26-9EDD-BE0F9C3A10FE}" srcOrd="1" destOrd="0" parTransId="{EAC4E6DA-5033-40B3-9D4B-2B2B4B78012A}" sibTransId="{949DB38B-AC4E-424A-8F8B-4A6321D55F5E}"/>
    <dgm:cxn modelId="{3316E563-7D45-4C1E-95A5-E81FECDCA7DB}" type="presOf" srcId="{4D178940-6B2D-4217-958F-0381CBEE5360}" destId="{41019491-BA17-414C-A9FB-6CE6636E7F54}" srcOrd="0" destOrd="2" presId="urn:microsoft.com/office/officeart/2005/8/layout/vList6"/>
    <dgm:cxn modelId="{3E6DB366-21AA-4C7A-82E4-CAD83E54311E}" srcId="{CB3775F4-E3B3-4C92-AC18-BD427E536109}" destId="{215E8C6C-F32C-4BE6-B7B6-0F3C53BF785E}" srcOrd="0" destOrd="0" parTransId="{12F7E9D8-E33A-44F7-A361-88A35725F61B}" sibTransId="{DD2FC8F1-775A-4012-AD0B-2B61773B7BD3}"/>
    <dgm:cxn modelId="{99DEDD6D-AB95-4834-8E24-BA8A4AA080CE}" srcId="{215E8C6C-F32C-4BE6-B7B6-0F3C53BF785E}" destId="{3B4E9F55-2DEC-4604-9201-3488A7FCFBDD}" srcOrd="0" destOrd="0" parTransId="{67E85011-838C-4D19-AE1B-1837D60F0F20}" sibTransId="{5B98639D-4493-49ED-8497-29A2F31257AA}"/>
    <dgm:cxn modelId="{500A3771-525F-4A89-A5E1-5117A202321E}" srcId="{7942AE83-7B9D-4A26-9EDD-BE0F9C3A10FE}" destId="{1067718A-D84F-420B-AF4A-3CA597A3E0DA}" srcOrd="2" destOrd="0" parTransId="{F529310C-6C58-47B0-99E6-07847BBDC50E}" sibTransId="{89059CC1-4341-4F7B-B2A1-0872B9850E42}"/>
    <dgm:cxn modelId="{8DB6237A-A4C5-433E-B920-603219FCED99}" type="presOf" srcId="{3B4E9F55-2DEC-4604-9201-3488A7FCFBDD}" destId="{41019491-BA17-414C-A9FB-6CE6636E7F54}" srcOrd="0" destOrd="0" presId="urn:microsoft.com/office/officeart/2005/8/layout/vList6"/>
    <dgm:cxn modelId="{7256467B-EBAF-4142-AA52-F88AFE099C44}" srcId="{7942AE83-7B9D-4A26-9EDD-BE0F9C3A10FE}" destId="{3F67E0A3-AE06-435F-A146-B82E65DFB425}" srcOrd="3" destOrd="0" parTransId="{2130B274-9E2A-4D25-A2D0-BA31B2342B48}" sibTransId="{CD29EA29-6560-4CFC-8782-E89AAF6DB4C5}"/>
    <dgm:cxn modelId="{648170A8-D47E-45DE-8C02-27B1AB1DBD84}" type="presOf" srcId="{3F67E0A3-AE06-435F-A146-B82E65DFB425}" destId="{4B8E2BF6-752D-4E27-858E-5C446C150EFE}" srcOrd="0" destOrd="3" presId="urn:microsoft.com/office/officeart/2005/8/layout/vList6"/>
    <dgm:cxn modelId="{AE1FA1AB-470E-4651-A3BF-D2E26D704797}" type="presOf" srcId="{CB3775F4-E3B3-4C92-AC18-BD427E536109}" destId="{3D766B62-B0F2-4E76-AAFE-29B20D9388CD}" srcOrd="0" destOrd="0" presId="urn:microsoft.com/office/officeart/2005/8/layout/vList6"/>
    <dgm:cxn modelId="{F66B25B5-EAE1-4B8C-8B83-0A4584CF0D29}" type="presOf" srcId="{B71B1FD0-9F2E-49D9-9F10-799F5BDCDAB0}" destId="{41019491-BA17-414C-A9FB-6CE6636E7F54}" srcOrd="0" destOrd="1" presId="urn:microsoft.com/office/officeart/2005/8/layout/vList6"/>
    <dgm:cxn modelId="{02207AC8-A4C7-4B8C-960C-811D0DBC6EB3}" type="presOf" srcId="{39EC2DE7-5404-440F-80B0-F6DFAB57AC4F}" destId="{4B8E2BF6-752D-4E27-858E-5C446C150EFE}" srcOrd="0" destOrd="1" presId="urn:microsoft.com/office/officeart/2005/8/layout/vList6"/>
    <dgm:cxn modelId="{F7CA9FE3-2960-4650-BB2D-3A3C06D22756}" type="presOf" srcId="{A392480E-BC1A-4279-A83D-DCDD0CDA5B05}" destId="{4B8E2BF6-752D-4E27-858E-5C446C150EFE}" srcOrd="0" destOrd="0" presId="urn:microsoft.com/office/officeart/2005/8/layout/vList6"/>
    <dgm:cxn modelId="{F03D3FE9-FE68-49FB-8D9E-5E233BBDDE7F}" type="presOf" srcId="{7942AE83-7B9D-4A26-9EDD-BE0F9C3A10FE}" destId="{0A584063-BB84-449F-9B8C-AF187D73FBC7}" srcOrd="0" destOrd="0" presId="urn:microsoft.com/office/officeart/2005/8/layout/vList6"/>
    <dgm:cxn modelId="{32BF07ED-4726-48F7-94C2-E80B92DB1B1B}" srcId="{7942AE83-7B9D-4A26-9EDD-BE0F9C3A10FE}" destId="{A392480E-BC1A-4279-A83D-DCDD0CDA5B05}" srcOrd="0" destOrd="0" parTransId="{6B644DC7-3F3F-4DD7-B6F5-CD7F162B3D07}" sibTransId="{61EA58A5-7FAB-4DA4-9939-D8E8520E3887}"/>
    <dgm:cxn modelId="{5CBA1BF5-1D83-4834-89CA-761787E79610}" srcId="{215E8C6C-F32C-4BE6-B7B6-0F3C53BF785E}" destId="{B71B1FD0-9F2E-49D9-9F10-799F5BDCDAB0}" srcOrd="1" destOrd="0" parTransId="{24AFFFE6-D5E1-41D0-9B69-8257D303DE62}" sibTransId="{29D13192-FA1C-41E4-9C41-E7F3CF003968}"/>
    <dgm:cxn modelId="{C10E8AFB-C0A4-4147-98B5-DF45803BFBFD}" srcId="{7942AE83-7B9D-4A26-9EDD-BE0F9C3A10FE}" destId="{39EC2DE7-5404-440F-80B0-F6DFAB57AC4F}" srcOrd="1" destOrd="0" parTransId="{D32C3915-41E0-4E28-9F1B-B15135ED5CAB}" sibTransId="{A7A16928-4E71-4895-A59A-7DAE184CBDA5}"/>
    <dgm:cxn modelId="{9334C8AC-F824-4DC5-8773-86F15B7CFCD0}" type="presParOf" srcId="{3D766B62-B0F2-4E76-AAFE-29B20D9388CD}" destId="{A2122890-02F3-43B8-BD98-8BD58E19C2E9}" srcOrd="0" destOrd="0" presId="urn:microsoft.com/office/officeart/2005/8/layout/vList6"/>
    <dgm:cxn modelId="{22B5741A-BBD4-438A-9C21-F7CB7FCA4B26}" type="presParOf" srcId="{A2122890-02F3-43B8-BD98-8BD58E19C2E9}" destId="{25339602-5DD8-49C0-9AD5-70FC44795260}" srcOrd="0" destOrd="0" presId="urn:microsoft.com/office/officeart/2005/8/layout/vList6"/>
    <dgm:cxn modelId="{F91B1CE8-D8DB-438E-943E-A6763E1D2DC0}" type="presParOf" srcId="{A2122890-02F3-43B8-BD98-8BD58E19C2E9}" destId="{41019491-BA17-414C-A9FB-6CE6636E7F54}" srcOrd="1" destOrd="0" presId="urn:microsoft.com/office/officeart/2005/8/layout/vList6"/>
    <dgm:cxn modelId="{A522DA85-2CB5-43E6-B10F-F7CF666A4D5C}" type="presParOf" srcId="{3D766B62-B0F2-4E76-AAFE-29B20D9388CD}" destId="{84FA0D77-B6B3-484D-89F2-3793038C81F7}" srcOrd="1" destOrd="0" presId="urn:microsoft.com/office/officeart/2005/8/layout/vList6"/>
    <dgm:cxn modelId="{6320E647-78A3-4052-A430-AE5D47D53DB8}" type="presParOf" srcId="{3D766B62-B0F2-4E76-AAFE-29B20D9388CD}" destId="{15D554B6-1794-42C7-8180-C208B5E318BD}" srcOrd="2" destOrd="0" presId="urn:microsoft.com/office/officeart/2005/8/layout/vList6"/>
    <dgm:cxn modelId="{0F563817-9436-4DF9-AA21-63CF81309427}" type="presParOf" srcId="{15D554B6-1794-42C7-8180-C208B5E318BD}" destId="{0A584063-BB84-449F-9B8C-AF187D73FBC7}" srcOrd="0" destOrd="0" presId="urn:microsoft.com/office/officeart/2005/8/layout/vList6"/>
    <dgm:cxn modelId="{CA0FFBD8-4F20-454B-8004-786D5E6AE5F8}" type="presParOf" srcId="{15D554B6-1794-42C7-8180-C208B5E318BD}" destId="{4B8E2BF6-752D-4E27-858E-5C446C150EF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3775F4-E3B3-4C92-AC18-BD427E536109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5E8C6C-F32C-4BE6-B7B6-0F3C53BF785E}">
      <dgm:prSet phldrT="[Текст]" custT="1"/>
      <dgm:spPr/>
      <dgm:t>
        <a:bodyPr/>
        <a:lstStyle/>
        <a:p>
          <a:r>
            <a:rPr lang="ru-RU" sz="2000" dirty="0"/>
            <a:t>Действительный фонд рабочего времени </a:t>
          </a:r>
          <a:r>
            <a:rPr lang="ru-RU" sz="2000" dirty="0" err="1"/>
            <a:t>Ф</a:t>
          </a:r>
          <a:r>
            <a:rPr lang="ru-RU" sz="2000" baseline="-25000" dirty="0" err="1"/>
            <a:t>д</a:t>
          </a:r>
          <a:endParaRPr lang="ru-RU" sz="1400" baseline="-25000" dirty="0"/>
        </a:p>
        <a:p>
          <a:r>
            <a:rPr lang="ru-RU" sz="1200" dirty="0"/>
            <a:t>(номинальный фонд за вычетом неизбежных потерь)</a:t>
          </a:r>
          <a:endParaRPr lang="ru-RU" sz="2400" dirty="0"/>
        </a:p>
      </dgm:t>
    </dgm:pt>
    <dgm:pt modelId="{12F7E9D8-E33A-44F7-A361-88A35725F61B}" type="parTrans" cxnId="{3E6DB366-21AA-4C7A-82E4-CAD83E54311E}">
      <dgm:prSet/>
      <dgm:spPr/>
      <dgm:t>
        <a:bodyPr/>
        <a:lstStyle/>
        <a:p>
          <a:endParaRPr lang="ru-RU"/>
        </a:p>
      </dgm:t>
    </dgm:pt>
    <dgm:pt modelId="{DD2FC8F1-775A-4012-AD0B-2B61773B7BD3}" type="sibTrans" cxnId="{3E6DB366-21AA-4C7A-82E4-CAD83E54311E}">
      <dgm:prSet/>
      <dgm:spPr/>
      <dgm:t>
        <a:bodyPr/>
        <a:lstStyle/>
        <a:p>
          <a:endParaRPr lang="ru-RU"/>
        </a:p>
      </dgm:t>
    </dgm:pt>
    <dgm:pt modelId="{3B4E9F55-2DEC-4604-9201-3488A7FCFBDD}">
      <dgm:prSet phldrT="[Текст]" custT="1"/>
      <dgm:spPr/>
      <dgm:t>
        <a:bodyPr/>
        <a:lstStyle/>
        <a:p>
          <a:pPr>
            <a:buFontTx/>
            <a:buNone/>
          </a:pPr>
          <a:r>
            <a:rPr lang="ru-RU" sz="2400" dirty="0" err="1"/>
            <a:t>Ф</a:t>
          </a:r>
          <a:r>
            <a:rPr lang="ru-RU" sz="1400" baseline="-25000" dirty="0" err="1"/>
            <a:t>д</a:t>
          </a:r>
          <a:r>
            <a:rPr lang="ru-RU" sz="2000" dirty="0"/>
            <a:t> = </a:t>
          </a:r>
          <a:r>
            <a:rPr lang="ru-RU" sz="2000" dirty="0" err="1"/>
            <a:t>Ф</a:t>
          </a:r>
          <a:r>
            <a:rPr lang="ru-RU" sz="1400" baseline="-25000" dirty="0" err="1"/>
            <a:t>н</a:t>
          </a:r>
          <a:r>
            <a:rPr lang="ru-RU" sz="2000" dirty="0"/>
            <a:t> * (1– (</a:t>
          </a:r>
          <a:r>
            <a:rPr lang="ru-RU" sz="2000" dirty="0">
              <a:sym typeface="Symbol" panose="05050102010706020507" pitchFamily="18" charset="2"/>
            </a:rPr>
            <a:t></a:t>
          </a:r>
          <a:r>
            <a:rPr lang="ru-RU" sz="1400" baseline="-25000" dirty="0" err="1">
              <a:sym typeface="Symbol" panose="05050102010706020507" pitchFamily="18" charset="2"/>
            </a:rPr>
            <a:t>пр</a:t>
          </a:r>
          <a:r>
            <a:rPr lang="ru-RU" sz="2000" dirty="0">
              <a:sym typeface="Symbol" panose="05050102010706020507" pitchFamily="18" charset="2"/>
            </a:rPr>
            <a:t> + </a:t>
          </a:r>
          <a:r>
            <a:rPr lang="ru-RU" sz="1400" baseline="-25000" dirty="0" err="1">
              <a:sym typeface="Symbol" panose="05050102010706020507" pitchFamily="18" charset="2"/>
            </a:rPr>
            <a:t>настр</a:t>
          </a:r>
          <a:r>
            <a:rPr lang="ru-RU" sz="2000" dirty="0">
              <a:sym typeface="Symbol" panose="05050102010706020507" pitchFamily="18" charset="2"/>
            </a:rPr>
            <a:t>))</a:t>
          </a:r>
          <a:endParaRPr lang="ru-RU" sz="1100" dirty="0"/>
        </a:p>
      </dgm:t>
    </dgm:pt>
    <dgm:pt modelId="{67E85011-838C-4D19-AE1B-1837D60F0F20}" type="parTrans" cxnId="{99DEDD6D-AB95-4834-8E24-BA8A4AA080CE}">
      <dgm:prSet/>
      <dgm:spPr/>
      <dgm:t>
        <a:bodyPr/>
        <a:lstStyle/>
        <a:p>
          <a:endParaRPr lang="ru-RU"/>
        </a:p>
      </dgm:t>
    </dgm:pt>
    <dgm:pt modelId="{5B98639D-4493-49ED-8497-29A2F31257AA}" type="sibTrans" cxnId="{99DEDD6D-AB95-4834-8E24-BA8A4AA080CE}">
      <dgm:prSet/>
      <dgm:spPr/>
      <dgm:t>
        <a:bodyPr/>
        <a:lstStyle/>
        <a:p>
          <a:endParaRPr lang="ru-RU"/>
        </a:p>
      </dgm:t>
    </dgm:pt>
    <dgm:pt modelId="{B71B1FD0-9F2E-49D9-9F10-799F5BDCDAB0}">
      <dgm:prSet phldrT="[Текст]" custT="1"/>
      <dgm:spPr/>
      <dgm:t>
        <a:bodyPr/>
        <a:lstStyle/>
        <a:p>
          <a:r>
            <a:rPr lang="ru-RU" sz="1400" dirty="0">
              <a:sym typeface="Symbol" panose="05050102010706020507" pitchFamily="18" charset="2"/>
            </a:rPr>
            <a:t></a:t>
          </a:r>
          <a:r>
            <a:rPr lang="ru-RU" sz="1400" baseline="-25000" dirty="0" err="1">
              <a:sym typeface="Symbol" panose="05050102010706020507" pitchFamily="18" charset="2"/>
            </a:rPr>
            <a:t>пр</a:t>
          </a:r>
          <a:r>
            <a:rPr lang="ru-RU" sz="1400" dirty="0">
              <a:sym typeface="Symbol" panose="05050102010706020507" pitchFamily="18" charset="2"/>
            </a:rPr>
            <a:t> </a:t>
          </a:r>
          <a:r>
            <a:rPr lang="ru-RU" sz="1400" dirty="0"/>
            <a:t>– потери рабочего времени связанные с проведением планового ремонта и всех видов обслуживания,</a:t>
          </a:r>
          <a:r>
            <a:rPr lang="ru-RU" sz="1400" dirty="0">
              <a:sym typeface="Symbol" panose="05050102010706020507" pitchFamily="18" charset="2"/>
            </a:rPr>
            <a:t> </a:t>
          </a:r>
          <a:r>
            <a:rPr lang="ru-RU" sz="1400" baseline="-25000" dirty="0" err="1">
              <a:sym typeface="Symbol" panose="05050102010706020507" pitchFamily="18" charset="2"/>
            </a:rPr>
            <a:t>пр</a:t>
          </a:r>
          <a:r>
            <a:rPr lang="ru-RU" sz="1400" baseline="0" dirty="0">
              <a:sym typeface="Symbol" panose="05050102010706020507" pitchFamily="18" charset="2"/>
            </a:rPr>
            <a:t> = 0,03-0,07</a:t>
          </a:r>
          <a:r>
            <a:rPr lang="ru-RU" sz="1400" dirty="0"/>
            <a:t>;</a:t>
          </a:r>
        </a:p>
      </dgm:t>
    </dgm:pt>
    <dgm:pt modelId="{24AFFFE6-D5E1-41D0-9B69-8257D303DE62}" type="parTrans" cxnId="{5CBA1BF5-1D83-4834-89CA-761787E79610}">
      <dgm:prSet/>
      <dgm:spPr/>
      <dgm:t>
        <a:bodyPr/>
        <a:lstStyle/>
        <a:p>
          <a:endParaRPr lang="ru-RU"/>
        </a:p>
      </dgm:t>
    </dgm:pt>
    <dgm:pt modelId="{29D13192-FA1C-41E4-9C41-E7F3CF003968}" type="sibTrans" cxnId="{5CBA1BF5-1D83-4834-89CA-761787E79610}">
      <dgm:prSet/>
      <dgm:spPr/>
      <dgm:t>
        <a:bodyPr/>
        <a:lstStyle/>
        <a:p>
          <a:endParaRPr lang="ru-RU"/>
        </a:p>
      </dgm:t>
    </dgm:pt>
    <dgm:pt modelId="{7942AE83-7B9D-4A26-9EDD-BE0F9C3A10FE}">
      <dgm:prSet phldrT="[Текст]" custT="1"/>
      <dgm:spPr/>
      <dgm:t>
        <a:bodyPr/>
        <a:lstStyle/>
        <a:p>
          <a:r>
            <a:rPr lang="ru-RU" sz="1900" dirty="0"/>
            <a:t>Требуемое количество оборудования </a:t>
          </a:r>
          <a:endParaRPr lang="en-US" sz="1900" dirty="0"/>
        </a:p>
        <a:p>
          <a:r>
            <a:rPr lang="en-US" sz="1900" dirty="0"/>
            <a:t>S</a:t>
          </a:r>
          <a:endParaRPr lang="ru-RU" sz="1400" dirty="0"/>
        </a:p>
        <a:p>
          <a:endParaRPr lang="ru-RU" sz="1200" dirty="0"/>
        </a:p>
      </dgm:t>
    </dgm:pt>
    <dgm:pt modelId="{EAC4E6DA-5033-40B3-9D4B-2B2B4B78012A}" type="parTrans" cxnId="{DFF1E33A-3616-4DA0-8CB3-6351F1E7B749}">
      <dgm:prSet/>
      <dgm:spPr/>
      <dgm:t>
        <a:bodyPr/>
        <a:lstStyle/>
        <a:p>
          <a:endParaRPr lang="ru-RU"/>
        </a:p>
      </dgm:t>
    </dgm:pt>
    <dgm:pt modelId="{949DB38B-AC4E-424A-8F8B-4A6321D55F5E}" type="sibTrans" cxnId="{DFF1E33A-3616-4DA0-8CB3-6351F1E7B749}">
      <dgm:prSet/>
      <dgm:spPr/>
      <dgm:t>
        <a:bodyPr/>
        <a:lstStyle/>
        <a:p>
          <a:endParaRPr lang="ru-RU"/>
        </a:p>
      </dgm:t>
    </dgm:pt>
    <dgm:pt modelId="{A392480E-BC1A-4279-A83D-DCDD0CDA5B05}">
      <dgm:prSet phldrT="[Текст]" custT="1"/>
      <dgm:spPr/>
      <dgm:t>
        <a:bodyPr/>
        <a:lstStyle/>
        <a:p>
          <a:pPr>
            <a:buFontTx/>
            <a:buNone/>
          </a:pPr>
          <a:r>
            <a:rPr lang="en-US" sz="2400" dirty="0"/>
            <a:t>S</a:t>
          </a:r>
          <a:r>
            <a:rPr lang="ru-RU" sz="2400" dirty="0"/>
            <a:t> = </a:t>
          </a:r>
          <a:r>
            <a:rPr lang="en-US" sz="2400" dirty="0"/>
            <a:t>N</a:t>
          </a:r>
          <a:r>
            <a:rPr lang="ru-RU" sz="2400" dirty="0"/>
            <a:t> *</a:t>
          </a:r>
          <a:r>
            <a:rPr lang="en-US" sz="2400" dirty="0"/>
            <a:t>t</a:t>
          </a:r>
          <a:r>
            <a:rPr lang="ru-RU" sz="2400" baseline="-25000" dirty="0" err="1"/>
            <a:t>шт</a:t>
          </a:r>
          <a:r>
            <a:rPr lang="en-US" sz="2400" dirty="0"/>
            <a:t> / </a:t>
          </a:r>
          <a:r>
            <a:rPr lang="ru-RU" sz="2400" dirty="0"/>
            <a:t>(</a:t>
          </a:r>
          <a:r>
            <a:rPr lang="en-US" sz="2400" dirty="0"/>
            <a:t>60 * </a:t>
          </a:r>
          <a:r>
            <a:rPr lang="ru-RU" sz="2400" dirty="0" err="1"/>
            <a:t>Ф</a:t>
          </a:r>
          <a:r>
            <a:rPr lang="ru-RU" sz="2400" baseline="-25000" dirty="0" err="1"/>
            <a:t>д</a:t>
          </a:r>
          <a:r>
            <a:rPr lang="ru-RU" sz="2400" dirty="0"/>
            <a:t> * </a:t>
          </a:r>
          <a:r>
            <a:rPr lang="ru-RU" sz="2400" baseline="0" dirty="0" err="1"/>
            <a:t>к</a:t>
          </a:r>
          <a:r>
            <a:rPr lang="ru-RU" sz="2400" baseline="-25000" dirty="0" err="1"/>
            <a:t>вн</a:t>
          </a:r>
          <a:r>
            <a:rPr lang="ru-RU" sz="2400" baseline="-25000" dirty="0"/>
            <a:t> </a:t>
          </a:r>
          <a:r>
            <a:rPr lang="ru-RU" sz="2400" baseline="0" dirty="0"/>
            <a:t>)</a:t>
          </a:r>
          <a:endParaRPr lang="ru-RU" sz="2400" baseline="-25000" dirty="0"/>
        </a:p>
      </dgm:t>
    </dgm:pt>
    <dgm:pt modelId="{6B644DC7-3F3F-4DD7-B6F5-CD7F162B3D07}" type="parTrans" cxnId="{32BF07ED-4726-48F7-94C2-E80B92DB1B1B}">
      <dgm:prSet/>
      <dgm:spPr/>
      <dgm:t>
        <a:bodyPr/>
        <a:lstStyle/>
        <a:p>
          <a:endParaRPr lang="ru-RU"/>
        </a:p>
      </dgm:t>
    </dgm:pt>
    <dgm:pt modelId="{61EA58A5-7FAB-4DA4-9939-D8E8520E3887}" type="sibTrans" cxnId="{32BF07ED-4726-48F7-94C2-E80B92DB1B1B}">
      <dgm:prSet/>
      <dgm:spPr/>
      <dgm:t>
        <a:bodyPr/>
        <a:lstStyle/>
        <a:p>
          <a:endParaRPr lang="ru-RU"/>
        </a:p>
      </dgm:t>
    </dgm:pt>
    <dgm:pt modelId="{39EC2DE7-5404-440F-80B0-F6DFAB57AC4F}">
      <dgm:prSet phldrT="[Текст]"/>
      <dgm:spPr/>
      <dgm:t>
        <a:bodyPr/>
        <a:lstStyle/>
        <a:p>
          <a:r>
            <a:rPr lang="en-US" sz="1400" dirty="0"/>
            <a:t>N</a:t>
          </a:r>
          <a:r>
            <a:rPr lang="ru-RU" sz="1400" dirty="0"/>
            <a:t> – программа выпуска, </a:t>
          </a:r>
          <a:r>
            <a:rPr lang="ru-RU" sz="1400" dirty="0" err="1"/>
            <a:t>шт</a:t>
          </a:r>
          <a:r>
            <a:rPr lang="ru-RU" sz="1400" dirty="0"/>
            <a:t>;</a:t>
          </a:r>
        </a:p>
      </dgm:t>
    </dgm:pt>
    <dgm:pt modelId="{D32C3915-41E0-4E28-9F1B-B15135ED5CAB}" type="parTrans" cxnId="{C10E8AFB-C0A4-4147-98B5-DF45803BFBFD}">
      <dgm:prSet/>
      <dgm:spPr/>
      <dgm:t>
        <a:bodyPr/>
        <a:lstStyle/>
        <a:p>
          <a:endParaRPr lang="ru-RU"/>
        </a:p>
      </dgm:t>
    </dgm:pt>
    <dgm:pt modelId="{A7A16928-4E71-4895-A59A-7DAE184CBDA5}" type="sibTrans" cxnId="{C10E8AFB-C0A4-4147-98B5-DF45803BFBFD}">
      <dgm:prSet/>
      <dgm:spPr/>
      <dgm:t>
        <a:bodyPr/>
        <a:lstStyle/>
        <a:p>
          <a:endParaRPr lang="ru-RU"/>
        </a:p>
      </dgm:t>
    </dgm:pt>
    <dgm:pt modelId="{1067718A-D84F-420B-AF4A-3CA597A3E0DA}">
      <dgm:prSet phldrT="[Текст]" custT="1"/>
      <dgm:spPr/>
      <dgm:t>
        <a:bodyPr/>
        <a:lstStyle/>
        <a:p>
          <a:r>
            <a:rPr lang="en-US" sz="1400" dirty="0"/>
            <a:t>t</a:t>
          </a:r>
          <a:r>
            <a:rPr lang="ru-RU" sz="1400" baseline="-25000" dirty="0" err="1"/>
            <a:t>шт</a:t>
          </a:r>
          <a:r>
            <a:rPr lang="en-US" sz="1400" dirty="0"/>
            <a:t> </a:t>
          </a:r>
          <a:r>
            <a:rPr lang="ru-RU" sz="1400" dirty="0"/>
            <a:t>– штучная норма времени, мин;</a:t>
          </a:r>
        </a:p>
      </dgm:t>
    </dgm:pt>
    <dgm:pt modelId="{F529310C-6C58-47B0-99E6-07847BBDC50E}" type="parTrans" cxnId="{500A3771-525F-4A89-A5E1-5117A202321E}">
      <dgm:prSet/>
      <dgm:spPr/>
      <dgm:t>
        <a:bodyPr/>
        <a:lstStyle/>
        <a:p>
          <a:endParaRPr lang="ru-RU"/>
        </a:p>
      </dgm:t>
    </dgm:pt>
    <dgm:pt modelId="{89059CC1-4341-4F7B-B2A1-0872B9850E42}" type="sibTrans" cxnId="{500A3771-525F-4A89-A5E1-5117A202321E}">
      <dgm:prSet/>
      <dgm:spPr/>
      <dgm:t>
        <a:bodyPr/>
        <a:lstStyle/>
        <a:p>
          <a:endParaRPr lang="ru-RU"/>
        </a:p>
      </dgm:t>
    </dgm:pt>
    <dgm:pt modelId="{3F67E0A3-AE06-435F-A146-B82E65DFB425}">
      <dgm:prSet phldrT="[Текст]" custT="1"/>
      <dgm:spPr/>
      <dgm:t>
        <a:bodyPr/>
        <a:lstStyle/>
        <a:p>
          <a:r>
            <a:rPr lang="ru-RU" sz="1400" dirty="0" err="1"/>
            <a:t>к</a:t>
          </a:r>
          <a:r>
            <a:rPr lang="ru-RU" sz="1400" baseline="-25000" dirty="0" err="1"/>
            <a:t>вн</a:t>
          </a:r>
          <a:r>
            <a:rPr lang="ru-RU" sz="1400" dirty="0"/>
            <a:t>– коэффициент выполнения норм времени, </a:t>
          </a:r>
          <a:r>
            <a:rPr lang="ru-RU" sz="1400" dirty="0" err="1"/>
            <a:t>к</a:t>
          </a:r>
          <a:r>
            <a:rPr lang="ru-RU" sz="1400" baseline="-25000" dirty="0" err="1"/>
            <a:t>вн</a:t>
          </a:r>
          <a:r>
            <a:rPr lang="ru-RU" sz="1400" dirty="0"/>
            <a:t> = 1-1,25.</a:t>
          </a:r>
        </a:p>
      </dgm:t>
    </dgm:pt>
    <dgm:pt modelId="{2130B274-9E2A-4D25-A2D0-BA31B2342B48}" type="parTrans" cxnId="{7256467B-EBAF-4142-AA52-F88AFE099C44}">
      <dgm:prSet/>
      <dgm:spPr/>
      <dgm:t>
        <a:bodyPr/>
        <a:lstStyle/>
        <a:p>
          <a:endParaRPr lang="ru-RU"/>
        </a:p>
      </dgm:t>
    </dgm:pt>
    <dgm:pt modelId="{CD29EA29-6560-4CFC-8782-E89AAF6DB4C5}" type="sibTrans" cxnId="{7256467B-EBAF-4142-AA52-F88AFE099C44}">
      <dgm:prSet/>
      <dgm:spPr/>
      <dgm:t>
        <a:bodyPr/>
        <a:lstStyle/>
        <a:p>
          <a:endParaRPr lang="ru-RU"/>
        </a:p>
      </dgm:t>
    </dgm:pt>
    <dgm:pt modelId="{4D178940-6B2D-4217-958F-0381CBEE5360}">
      <dgm:prSet phldrT="[Текст]" custT="1"/>
      <dgm:spPr/>
      <dgm:t>
        <a:bodyPr/>
        <a:lstStyle/>
        <a:p>
          <a:r>
            <a:rPr lang="ru-RU" sz="1600" dirty="0">
              <a:sym typeface="Symbol" panose="05050102010706020507" pitchFamily="18" charset="2"/>
            </a:rPr>
            <a:t></a:t>
          </a:r>
          <a:r>
            <a:rPr lang="ru-RU" sz="1600" baseline="-25000" dirty="0">
              <a:sym typeface="Symbol" panose="05050102010706020507" pitchFamily="18" charset="2"/>
            </a:rPr>
            <a:t>наст</a:t>
          </a:r>
          <a:r>
            <a:rPr lang="ru-RU" sz="1400" dirty="0"/>
            <a:t> – потери рабочего времени на настройку и наладку оборудования во время рабочих смен,</a:t>
          </a:r>
          <a:r>
            <a:rPr lang="ru-RU" sz="1400" dirty="0">
              <a:sym typeface="Symbol" panose="05050102010706020507" pitchFamily="18" charset="2"/>
            </a:rPr>
            <a:t> </a:t>
          </a:r>
          <a:r>
            <a:rPr lang="ru-RU" sz="1400" baseline="-25000" dirty="0" err="1">
              <a:sym typeface="Symbol" panose="05050102010706020507" pitchFamily="18" charset="2"/>
            </a:rPr>
            <a:t>настр</a:t>
          </a:r>
          <a:r>
            <a:rPr lang="ru-RU" sz="1400" baseline="0" dirty="0">
              <a:sym typeface="Symbol" panose="05050102010706020507" pitchFamily="18" charset="2"/>
            </a:rPr>
            <a:t> = 0,05 - 0,1</a:t>
          </a:r>
          <a:r>
            <a:rPr lang="ru-RU" sz="1400" dirty="0"/>
            <a:t>;</a:t>
          </a:r>
        </a:p>
      </dgm:t>
    </dgm:pt>
    <dgm:pt modelId="{61FD16BA-6651-4311-848F-48E9FD274BAD}" type="parTrans" cxnId="{51F6E012-347B-4939-B526-06BF55526169}">
      <dgm:prSet/>
      <dgm:spPr/>
      <dgm:t>
        <a:bodyPr/>
        <a:lstStyle/>
        <a:p>
          <a:endParaRPr lang="ru-RU"/>
        </a:p>
      </dgm:t>
    </dgm:pt>
    <dgm:pt modelId="{1ECE598E-D530-440F-88C7-EB02A1D2001F}" type="sibTrans" cxnId="{51F6E012-347B-4939-B526-06BF55526169}">
      <dgm:prSet/>
      <dgm:spPr/>
      <dgm:t>
        <a:bodyPr/>
        <a:lstStyle/>
        <a:p>
          <a:endParaRPr lang="ru-RU"/>
        </a:p>
      </dgm:t>
    </dgm:pt>
    <dgm:pt modelId="{3D766B62-B0F2-4E76-AAFE-29B20D9388CD}" type="pres">
      <dgm:prSet presAssocID="{CB3775F4-E3B3-4C92-AC18-BD427E536109}" presName="Name0" presStyleCnt="0">
        <dgm:presLayoutVars>
          <dgm:dir/>
          <dgm:animLvl val="lvl"/>
          <dgm:resizeHandles/>
        </dgm:presLayoutVars>
      </dgm:prSet>
      <dgm:spPr/>
    </dgm:pt>
    <dgm:pt modelId="{A2122890-02F3-43B8-BD98-8BD58E19C2E9}" type="pres">
      <dgm:prSet presAssocID="{215E8C6C-F32C-4BE6-B7B6-0F3C53BF785E}" presName="linNode" presStyleCnt="0"/>
      <dgm:spPr/>
    </dgm:pt>
    <dgm:pt modelId="{25339602-5DD8-49C0-9AD5-70FC44795260}" type="pres">
      <dgm:prSet presAssocID="{215E8C6C-F32C-4BE6-B7B6-0F3C53BF785E}" presName="parentShp" presStyleLbl="node1" presStyleIdx="0" presStyleCnt="2" custScaleX="91999" custLinFactNeighborX="557" custLinFactNeighborY="790">
        <dgm:presLayoutVars>
          <dgm:bulletEnabled val="1"/>
        </dgm:presLayoutVars>
      </dgm:prSet>
      <dgm:spPr/>
    </dgm:pt>
    <dgm:pt modelId="{41019491-BA17-414C-A9FB-6CE6636E7F54}" type="pres">
      <dgm:prSet presAssocID="{215E8C6C-F32C-4BE6-B7B6-0F3C53BF785E}" presName="childShp" presStyleLbl="bgAccFollowNode1" presStyleIdx="0" presStyleCnt="2" custScaleX="102359" custScaleY="134364" custLinFactNeighborX="3863" custLinFactNeighborY="2718">
        <dgm:presLayoutVars>
          <dgm:bulletEnabled val="1"/>
        </dgm:presLayoutVars>
      </dgm:prSet>
      <dgm:spPr/>
    </dgm:pt>
    <dgm:pt modelId="{84FA0D77-B6B3-484D-89F2-3793038C81F7}" type="pres">
      <dgm:prSet presAssocID="{DD2FC8F1-775A-4012-AD0B-2B61773B7BD3}" presName="spacing" presStyleCnt="0"/>
      <dgm:spPr/>
    </dgm:pt>
    <dgm:pt modelId="{15D554B6-1794-42C7-8180-C208B5E318BD}" type="pres">
      <dgm:prSet presAssocID="{7942AE83-7B9D-4A26-9EDD-BE0F9C3A10FE}" presName="linNode" presStyleCnt="0"/>
      <dgm:spPr/>
    </dgm:pt>
    <dgm:pt modelId="{0A584063-BB84-449F-9B8C-AF187D73FBC7}" type="pres">
      <dgm:prSet presAssocID="{7942AE83-7B9D-4A26-9EDD-BE0F9C3A10FE}" presName="parentShp" presStyleLbl="node1" presStyleIdx="1" presStyleCnt="2" custScaleY="92410" custLinFactNeighborX="-618" custLinFactNeighborY="-1083">
        <dgm:presLayoutVars>
          <dgm:bulletEnabled val="1"/>
        </dgm:presLayoutVars>
      </dgm:prSet>
      <dgm:spPr/>
    </dgm:pt>
    <dgm:pt modelId="{4B8E2BF6-752D-4E27-858E-5C446C150EFE}" type="pres">
      <dgm:prSet presAssocID="{7942AE83-7B9D-4A26-9EDD-BE0F9C3A10FE}" presName="childShp" presStyleLbl="bgAccFollowNode1" presStyleIdx="1" presStyleCnt="2" custScaleY="115613">
        <dgm:presLayoutVars>
          <dgm:bulletEnabled val="1"/>
        </dgm:presLayoutVars>
      </dgm:prSet>
      <dgm:spPr/>
    </dgm:pt>
  </dgm:ptLst>
  <dgm:cxnLst>
    <dgm:cxn modelId="{7636A503-3D97-4487-8872-99A9395DA7DB}" type="presOf" srcId="{215E8C6C-F32C-4BE6-B7B6-0F3C53BF785E}" destId="{25339602-5DD8-49C0-9AD5-70FC44795260}" srcOrd="0" destOrd="0" presId="urn:microsoft.com/office/officeart/2005/8/layout/vList6"/>
    <dgm:cxn modelId="{51F6E012-347B-4939-B526-06BF55526169}" srcId="{215E8C6C-F32C-4BE6-B7B6-0F3C53BF785E}" destId="{4D178940-6B2D-4217-958F-0381CBEE5360}" srcOrd="2" destOrd="0" parTransId="{61FD16BA-6651-4311-848F-48E9FD274BAD}" sibTransId="{1ECE598E-D530-440F-88C7-EB02A1D2001F}"/>
    <dgm:cxn modelId="{9BA0E23A-2748-495D-827F-66C43D930774}" type="presOf" srcId="{1067718A-D84F-420B-AF4A-3CA597A3E0DA}" destId="{4B8E2BF6-752D-4E27-858E-5C446C150EFE}" srcOrd="0" destOrd="2" presId="urn:microsoft.com/office/officeart/2005/8/layout/vList6"/>
    <dgm:cxn modelId="{DFF1E33A-3616-4DA0-8CB3-6351F1E7B749}" srcId="{CB3775F4-E3B3-4C92-AC18-BD427E536109}" destId="{7942AE83-7B9D-4A26-9EDD-BE0F9C3A10FE}" srcOrd="1" destOrd="0" parTransId="{EAC4E6DA-5033-40B3-9D4B-2B2B4B78012A}" sibTransId="{949DB38B-AC4E-424A-8F8B-4A6321D55F5E}"/>
    <dgm:cxn modelId="{3316E563-7D45-4C1E-95A5-E81FECDCA7DB}" type="presOf" srcId="{4D178940-6B2D-4217-958F-0381CBEE5360}" destId="{41019491-BA17-414C-A9FB-6CE6636E7F54}" srcOrd="0" destOrd="2" presId="urn:microsoft.com/office/officeart/2005/8/layout/vList6"/>
    <dgm:cxn modelId="{3E6DB366-21AA-4C7A-82E4-CAD83E54311E}" srcId="{CB3775F4-E3B3-4C92-AC18-BD427E536109}" destId="{215E8C6C-F32C-4BE6-B7B6-0F3C53BF785E}" srcOrd="0" destOrd="0" parTransId="{12F7E9D8-E33A-44F7-A361-88A35725F61B}" sibTransId="{DD2FC8F1-775A-4012-AD0B-2B61773B7BD3}"/>
    <dgm:cxn modelId="{99DEDD6D-AB95-4834-8E24-BA8A4AA080CE}" srcId="{215E8C6C-F32C-4BE6-B7B6-0F3C53BF785E}" destId="{3B4E9F55-2DEC-4604-9201-3488A7FCFBDD}" srcOrd="0" destOrd="0" parTransId="{67E85011-838C-4D19-AE1B-1837D60F0F20}" sibTransId="{5B98639D-4493-49ED-8497-29A2F31257AA}"/>
    <dgm:cxn modelId="{500A3771-525F-4A89-A5E1-5117A202321E}" srcId="{7942AE83-7B9D-4A26-9EDD-BE0F9C3A10FE}" destId="{1067718A-D84F-420B-AF4A-3CA597A3E0DA}" srcOrd="2" destOrd="0" parTransId="{F529310C-6C58-47B0-99E6-07847BBDC50E}" sibTransId="{89059CC1-4341-4F7B-B2A1-0872B9850E42}"/>
    <dgm:cxn modelId="{8DB6237A-A4C5-433E-B920-603219FCED99}" type="presOf" srcId="{3B4E9F55-2DEC-4604-9201-3488A7FCFBDD}" destId="{41019491-BA17-414C-A9FB-6CE6636E7F54}" srcOrd="0" destOrd="0" presId="urn:microsoft.com/office/officeart/2005/8/layout/vList6"/>
    <dgm:cxn modelId="{7256467B-EBAF-4142-AA52-F88AFE099C44}" srcId="{7942AE83-7B9D-4A26-9EDD-BE0F9C3A10FE}" destId="{3F67E0A3-AE06-435F-A146-B82E65DFB425}" srcOrd="3" destOrd="0" parTransId="{2130B274-9E2A-4D25-A2D0-BA31B2342B48}" sibTransId="{CD29EA29-6560-4CFC-8782-E89AAF6DB4C5}"/>
    <dgm:cxn modelId="{648170A8-D47E-45DE-8C02-27B1AB1DBD84}" type="presOf" srcId="{3F67E0A3-AE06-435F-A146-B82E65DFB425}" destId="{4B8E2BF6-752D-4E27-858E-5C446C150EFE}" srcOrd="0" destOrd="3" presId="urn:microsoft.com/office/officeart/2005/8/layout/vList6"/>
    <dgm:cxn modelId="{AE1FA1AB-470E-4651-A3BF-D2E26D704797}" type="presOf" srcId="{CB3775F4-E3B3-4C92-AC18-BD427E536109}" destId="{3D766B62-B0F2-4E76-AAFE-29B20D9388CD}" srcOrd="0" destOrd="0" presId="urn:microsoft.com/office/officeart/2005/8/layout/vList6"/>
    <dgm:cxn modelId="{F66B25B5-EAE1-4B8C-8B83-0A4584CF0D29}" type="presOf" srcId="{B71B1FD0-9F2E-49D9-9F10-799F5BDCDAB0}" destId="{41019491-BA17-414C-A9FB-6CE6636E7F54}" srcOrd="0" destOrd="1" presId="urn:microsoft.com/office/officeart/2005/8/layout/vList6"/>
    <dgm:cxn modelId="{02207AC8-A4C7-4B8C-960C-811D0DBC6EB3}" type="presOf" srcId="{39EC2DE7-5404-440F-80B0-F6DFAB57AC4F}" destId="{4B8E2BF6-752D-4E27-858E-5C446C150EFE}" srcOrd="0" destOrd="1" presId="urn:microsoft.com/office/officeart/2005/8/layout/vList6"/>
    <dgm:cxn modelId="{F7CA9FE3-2960-4650-BB2D-3A3C06D22756}" type="presOf" srcId="{A392480E-BC1A-4279-A83D-DCDD0CDA5B05}" destId="{4B8E2BF6-752D-4E27-858E-5C446C150EFE}" srcOrd="0" destOrd="0" presId="urn:microsoft.com/office/officeart/2005/8/layout/vList6"/>
    <dgm:cxn modelId="{F03D3FE9-FE68-49FB-8D9E-5E233BBDDE7F}" type="presOf" srcId="{7942AE83-7B9D-4A26-9EDD-BE0F9C3A10FE}" destId="{0A584063-BB84-449F-9B8C-AF187D73FBC7}" srcOrd="0" destOrd="0" presId="urn:microsoft.com/office/officeart/2005/8/layout/vList6"/>
    <dgm:cxn modelId="{32BF07ED-4726-48F7-94C2-E80B92DB1B1B}" srcId="{7942AE83-7B9D-4A26-9EDD-BE0F9C3A10FE}" destId="{A392480E-BC1A-4279-A83D-DCDD0CDA5B05}" srcOrd="0" destOrd="0" parTransId="{6B644DC7-3F3F-4DD7-B6F5-CD7F162B3D07}" sibTransId="{61EA58A5-7FAB-4DA4-9939-D8E8520E3887}"/>
    <dgm:cxn modelId="{5CBA1BF5-1D83-4834-89CA-761787E79610}" srcId="{215E8C6C-F32C-4BE6-B7B6-0F3C53BF785E}" destId="{B71B1FD0-9F2E-49D9-9F10-799F5BDCDAB0}" srcOrd="1" destOrd="0" parTransId="{24AFFFE6-D5E1-41D0-9B69-8257D303DE62}" sibTransId="{29D13192-FA1C-41E4-9C41-E7F3CF003968}"/>
    <dgm:cxn modelId="{C10E8AFB-C0A4-4147-98B5-DF45803BFBFD}" srcId="{7942AE83-7B9D-4A26-9EDD-BE0F9C3A10FE}" destId="{39EC2DE7-5404-440F-80B0-F6DFAB57AC4F}" srcOrd="1" destOrd="0" parTransId="{D32C3915-41E0-4E28-9F1B-B15135ED5CAB}" sibTransId="{A7A16928-4E71-4895-A59A-7DAE184CBDA5}"/>
    <dgm:cxn modelId="{9334C8AC-F824-4DC5-8773-86F15B7CFCD0}" type="presParOf" srcId="{3D766B62-B0F2-4E76-AAFE-29B20D9388CD}" destId="{A2122890-02F3-43B8-BD98-8BD58E19C2E9}" srcOrd="0" destOrd="0" presId="urn:microsoft.com/office/officeart/2005/8/layout/vList6"/>
    <dgm:cxn modelId="{22B5741A-BBD4-438A-9C21-F7CB7FCA4B26}" type="presParOf" srcId="{A2122890-02F3-43B8-BD98-8BD58E19C2E9}" destId="{25339602-5DD8-49C0-9AD5-70FC44795260}" srcOrd="0" destOrd="0" presId="urn:microsoft.com/office/officeart/2005/8/layout/vList6"/>
    <dgm:cxn modelId="{F91B1CE8-D8DB-438E-943E-A6763E1D2DC0}" type="presParOf" srcId="{A2122890-02F3-43B8-BD98-8BD58E19C2E9}" destId="{41019491-BA17-414C-A9FB-6CE6636E7F54}" srcOrd="1" destOrd="0" presId="urn:microsoft.com/office/officeart/2005/8/layout/vList6"/>
    <dgm:cxn modelId="{A522DA85-2CB5-43E6-B10F-F7CF666A4D5C}" type="presParOf" srcId="{3D766B62-B0F2-4E76-AAFE-29B20D9388CD}" destId="{84FA0D77-B6B3-484D-89F2-3793038C81F7}" srcOrd="1" destOrd="0" presId="urn:microsoft.com/office/officeart/2005/8/layout/vList6"/>
    <dgm:cxn modelId="{6320E647-78A3-4052-A430-AE5D47D53DB8}" type="presParOf" srcId="{3D766B62-B0F2-4E76-AAFE-29B20D9388CD}" destId="{15D554B6-1794-42C7-8180-C208B5E318BD}" srcOrd="2" destOrd="0" presId="urn:microsoft.com/office/officeart/2005/8/layout/vList6"/>
    <dgm:cxn modelId="{0F563817-9436-4DF9-AA21-63CF81309427}" type="presParOf" srcId="{15D554B6-1794-42C7-8180-C208B5E318BD}" destId="{0A584063-BB84-449F-9B8C-AF187D73FBC7}" srcOrd="0" destOrd="0" presId="urn:microsoft.com/office/officeart/2005/8/layout/vList6"/>
    <dgm:cxn modelId="{CA0FFBD8-4F20-454B-8004-786D5E6AE5F8}" type="presParOf" srcId="{15D554B6-1794-42C7-8180-C208B5E318BD}" destId="{4B8E2BF6-752D-4E27-858E-5C446C150EF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3775F4-E3B3-4C92-AC18-BD427E536109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5E8C6C-F32C-4BE6-B7B6-0F3C53BF785E}">
      <dgm:prSet phldrT="[Текст]" custT="1"/>
      <dgm:spPr/>
      <dgm:t>
        <a:bodyPr/>
        <a:lstStyle/>
        <a:p>
          <a:r>
            <a:rPr lang="ru-RU" sz="2000" dirty="0"/>
            <a:t>Коэффициент закрепления операций</a:t>
          </a:r>
        </a:p>
        <a:p>
          <a:r>
            <a:rPr lang="ru-RU" sz="2000" dirty="0" err="1"/>
            <a:t>К</a:t>
          </a:r>
          <a:r>
            <a:rPr lang="ru-RU" sz="2000" baseline="-25000" dirty="0" err="1"/>
            <a:t>зо</a:t>
          </a:r>
          <a:endParaRPr lang="ru-RU" sz="2000" baseline="-25000" dirty="0"/>
        </a:p>
        <a:p>
          <a:r>
            <a:rPr lang="ru-RU" sz="1200" baseline="0" dirty="0"/>
            <a:t>(количество технологических операций, закрепленных за одним рабочим местом)</a:t>
          </a:r>
        </a:p>
      </dgm:t>
    </dgm:pt>
    <dgm:pt modelId="{12F7E9D8-E33A-44F7-A361-88A35725F61B}" type="parTrans" cxnId="{3E6DB366-21AA-4C7A-82E4-CAD83E54311E}">
      <dgm:prSet/>
      <dgm:spPr/>
      <dgm:t>
        <a:bodyPr/>
        <a:lstStyle/>
        <a:p>
          <a:endParaRPr lang="ru-RU"/>
        </a:p>
      </dgm:t>
    </dgm:pt>
    <dgm:pt modelId="{DD2FC8F1-775A-4012-AD0B-2B61773B7BD3}" type="sibTrans" cxnId="{3E6DB366-21AA-4C7A-82E4-CAD83E54311E}">
      <dgm:prSet/>
      <dgm:spPr/>
      <dgm:t>
        <a:bodyPr/>
        <a:lstStyle/>
        <a:p>
          <a:endParaRPr lang="ru-RU"/>
        </a:p>
      </dgm:t>
    </dgm:pt>
    <dgm:pt modelId="{3B4E9F55-2DEC-4604-9201-3488A7FCFBDD}">
      <dgm:prSet phldrT="[Текст]" custT="1"/>
      <dgm:spPr/>
      <dgm:t>
        <a:bodyPr/>
        <a:lstStyle/>
        <a:p>
          <a:pPr marL="228600">
            <a:buFontTx/>
            <a:buNone/>
          </a:pPr>
          <a:r>
            <a:rPr lang="ru-RU" sz="2000" dirty="0" err="1"/>
            <a:t>К</a:t>
          </a:r>
          <a:r>
            <a:rPr lang="ru-RU" sz="2000" baseline="-25000" dirty="0" err="1"/>
            <a:t>зо</a:t>
          </a:r>
          <a:r>
            <a:rPr lang="ru-RU" sz="2000" dirty="0"/>
            <a:t> = </a:t>
          </a:r>
          <a:r>
            <a:rPr lang="ru-RU" sz="2400" dirty="0"/>
            <a:t>О / М</a:t>
          </a:r>
          <a:endParaRPr lang="ru-RU" sz="1100" baseline="-25000" dirty="0"/>
        </a:p>
      </dgm:t>
    </dgm:pt>
    <dgm:pt modelId="{67E85011-838C-4D19-AE1B-1837D60F0F20}" type="parTrans" cxnId="{99DEDD6D-AB95-4834-8E24-BA8A4AA080CE}">
      <dgm:prSet/>
      <dgm:spPr/>
      <dgm:t>
        <a:bodyPr/>
        <a:lstStyle/>
        <a:p>
          <a:endParaRPr lang="ru-RU"/>
        </a:p>
      </dgm:t>
    </dgm:pt>
    <dgm:pt modelId="{5B98639D-4493-49ED-8497-29A2F31257AA}" type="sibTrans" cxnId="{99DEDD6D-AB95-4834-8E24-BA8A4AA080CE}">
      <dgm:prSet/>
      <dgm:spPr/>
      <dgm:t>
        <a:bodyPr/>
        <a:lstStyle/>
        <a:p>
          <a:endParaRPr lang="ru-RU"/>
        </a:p>
      </dgm:t>
    </dgm:pt>
    <dgm:pt modelId="{B71B1FD0-9F2E-49D9-9F10-799F5BDCDAB0}">
      <dgm:prSet phldrT="[Текст]" custT="1"/>
      <dgm:spPr/>
      <dgm:t>
        <a:bodyPr/>
        <a:lstStyle/>
        <a:p>
          <a:pPr marL="0"/>
          <a:r>
            <a:rPr lang="ru-RU" sz="1200" dirty="0"/>
            <a:t>О </a:t>
          </a:r>
          <a:r>
            <a:rPr lang="ru-RU" sz="1400" dirty="0"/>
            <a:t>– количество операций при производстве изделия;</a:t>
          </a:r>
        </a:p>
      </dgm:t>
    </dgm:pt>
    <dgm:pt modelId="{24AFFFE6-D5E1-41D0-9B69-8257D303DE62}" type="parTrans" cxnId="{5CBA1BF5-1D83-4834-89CA-761787E79610}">
      <dgm:prSet/>
      <dgm:spPr/>
      <dgm:t>
        <a:bodyPr/>
        <a:lstStyle/>
        <a:p>
          <a:endParaRPr lang="ru-RU"/>
        </a:p>
      </dgm:t>
    </dgm:pt>
    <dgm:pt modelId="{29D13192-FA1C-41E4-9C41-E7F3CF003968}" type="sibTrans" cxnId="{5CBA1BF5-1D83-4834-89CA-761787E79610}">
      <dgm:prSet/>
      <dgm:spPr/>
      <dgm:t>
        <a:bodyPr/>
        <a:lstStyle/>
        <a:p>
          <a:endParaRPr lang="ru-RU"/>
        </a:p>
      </dgm:t>
    </dgm:pt>
    <dgm:pt modelId="{4D178940-6B2D-4217-958F-0381CBEE5360}">
      <dgm:prSet phldrT="[Текст]" custT="1"/>
      <dgm:spPr/>
      <dgm:t>
        <a:bodyPr/>
        <a:lstStyle/>
        <a:p>
          <a:pPr marL="0"/>
          <a:r>
            <a:rPr lang="ru-RU" sz="1400" dirty="0"/>
            <a:t>М – число рабочих мест , задействованных в производстве</a:t>
          </a:r>
        </a:p>
      </dgm:t>
    </dgm:pt>
    <dgm:pt modelId="{61FD16BA-6651-4311-848F-48E9FD274BAD}" type="parTrans" cxnId="{51F6E012-347B-4939-B526-06BF55526169}">
      <dgm:prSet/>
      <dgm:spPr/>
      <dgm:t>
        <a:bodyPr/>
        <a:lstStyle/>
        <a:p>
          <a:endParaRPr lang="ru-RU"/>
        </a:p>
      </dgm:t>
    </dgm:pt>
    <dgm:pt modelId="{1ECE598E-D530-440F-88C7-EB02A1D2001F}" type="sibTrans" cxnId="{51F6E012-347B-4939-B526-06BF55526169}">
      <dgm:prSet/>
      <dgm:spPr/>
      <dgm:t>
        <a:bodyPr/>
        <a:lstStyle/>
        <a:p>
          <a:endParaRPr lang="ru-RU"/>
        </a:p>
      </dgm:t>
    </dgm:pt>
    <dgm:pt modelId="{3D766B62-B0F2-4E76-AAFE-29B20D9388CD}" type="pres">
      <dgm:prSet presAssocID="{CB3775F4-E3B3-4C92-AC18-BD427E536109}" presName="Name0" presStyleCnt="0">
        <dgm:presLayoutVars>
          <dgm:dir/>
          <dgm:animLvl val="lvl"/>
          <dgm:resizeHandles/>
        </dgm:presLayoutVars>
      </dgm:prSet>
      <dgm:spPr/>
    </dgm:pt>
    <dgm:pt modelId="{A2122890-02F3-43B8-BD98-8BD58E19C2E9}" type="pres">
      <dgm:prSet presAssocID="{215E8C6C-F32C-4BE6-B7B6-0F3C53BF785E}" presName="linNode" presStyleCnt="0"/>
      <dgm:spPr/>
    </dgm:pt>
    <dgm:pt modelId="{25339602-5DD8-49C0-9AD5-70FC44795260}" type="pres">
      <dgm:prSet presAssocID="{215E8C6C-F32C-4BE6-B7B6-0F3C53BF785E}" presName="parentShp" presStyleLbl="node1" presStyleIdx="0" presStyleCnt="1" custScaleX="94791" custLinFactNeighborX="557" custLinFactNeighborY="790">
        <dgm:presLayoutVars>
          <dgm:bulletEnabled val="1"/>
        </dgm:presLayoutVars>
      </dgm:prSet>
      <dgm:spPr/>
    </dgm:pt>
    <dgm:pt modelId="{41019491-BA17-414C-A9FB-6CE6636E7F54}" type="pres">
      <dgm:prSet presAssocID="{215E8C6C-F32C-4BE6-B7B6-0F3C53BF785E}" presName="childShp" presStyleLbl="bgAccFollowNode1" presStyleIdx="0" presStyleCnt="1" custLinFactNeighborX="4594" custLinFactNeighborY="-1417">
        <dgm:presLayoutVars>
          <dgm:bulletEnabled val="1"/>
        </dgm:presLayoutVars>
      </dgm:prSet>
      <dgm:spPr/>
    </dgm:pt>
  </dgm:ptLst>
  <dgm:cxnLst>
    <dgm:cxn modelId="{7636A503-3D97-4487-8872-99A9395DA7DB}" type="presOf" srcId="{215E8C6C-F32C-4BE6-B7B6-0F3C53BF785E}" destId="{25339602-5DD8-49C0-9AD5-70FC44795260}" srcOrd="0" destOrd="0" presId="urn:microsoft.com/office/officeart/2005/8/layout/vList6"/>
    <dgm:cxn modelId="{51F6E012-347B-4939-B526-06BF55526169}" srcId="{215E8C6C-F32C-4BE6-B7B6-0F3C53BF785E}" destId="{4D178940-6B2D-4217-958F-0381CBEE5360}" srcOrd="2" destOrd="0" parTransId="{61FD16BA-6651-4311-848F-48E9FD274BAD}" sibTransId="{1ECE598E-D530-440F-88C7-EB02A1D2001F}"/>
    <dgm:cxn modelId="{3316E563-7D45-4C1E-95A5-E81FECDCA7DB}" type="presOf" srcId="{4D178940-6B2D-4217-958F-0381CBEE5360}" destId="{41019491-BA17-414C-A9FB-6CE6636E7F54}" srcOrd="0" destOrd="2" presId="urn:microsoft.com/office/officeart/2005/8/layout/vList6"/>
    <dgm:cxn modelId="{3E6DB366-21AA-4C7A-82E4-CAD83E54311E}" srcId="{CB3775F4-E3B3-4C92-AC18-BD427E536109}" destId="{215E8C6C-F32C-4BE6-B7B6-0F3C53BF785E}" srcOrd="0" destOrd="0" parTransId="{12F7E9D8-E33A-44F7-A361-88A35725F61B}" sibTransId="{DD2FC8F1-775A-4012-AD0B-2B61773B7BD3}"/>
    <dgm:cxn modelId="{99DEDD6D-AB95-4834-8E24-BA8A4AA080CE}" srcId="{215E8C6C-F32C-4BE6-B7B6-0F3C53BF785E}" destId="{3B4E9F55-2DEC-4604-9201-3488A7FCFBDD}" srcOrd="0" destOrd="0" parTransId="{67E85011-838C-4D19-AE1B-1837D60F0F20}" sibTransId="{5B98639D-4493-49ED-8497-29A2F31257AA}"/>
    <dgm:cxn modelId="{8DB6237A-A4C5-433E-B920-603219FCED99}" type="presOf" srcId="{3B4E9F55-2DEC-4604-9201-3488A7FCFBDD}" destId="{41019491-BA17-414C-A9FB-6CE6636E7F54}" srcOrd="0" destOrd="0" presId="urn:microsoft.com/office/officeart/2005/8/layout/vList6"/>
    <dgm:cxn modelId="{AE1FA1AB-470E-4651-A3BF-D2E26D704797}" type="presOf" srcId="{CB3775F4-E3B3-4C92-AC18-BD427E536109}" destId="{3D766B62-B0F2-4E76-AAFE-29B20D9388CD}" srcOrd="0" destOrd="0" presId="urn:microsoft.com/office/officeart/2005/8/layout/vList6"/>
    <dgm:cxn modelId="{F66B25B5-EAE1-4B8C-8B83-0A4584CF0D29}" type="presOf" srcId="{B71B1FD0-9F2E-49D9-9F10-799F5BDCDAB0}" destId="{41019491-BA17-414C-A9FB-6CE6636E7F54}" srcOrd="0" destOrd="1" presId="urn:microsoft.com/office/officeart/2005/8/layout/vList6"/>
    <dgm:cxn modelId="{5CBA1BF5-1D83-4834-89CA-761787E79610}" srcId="{215E8C6C-F32C-4BE6-B7B6-0F3C53BF785E}" destId="{B71B1FD0-9F2E-49D9-9F10-799F5BDCDAB0}" srcOrd="1" destOrd="0" parTransId="{24AFFFE6-D5E1-41D0-9B69-8257D303DE62}" sibTransId="{29D13192-FA1C-41E4-9C41-E7F3CF003968}"/>
    <dgm:cxn modelId="{9334C8AC-F824-4DC5-8773-86F15B7CFCD0}" type="presParOf" srcId="{3D766B62-B0F2-4E76-AAFE-29B20D9388CD}" destId="{A2122890-02F3-43B8-BD98-8BD58E19C2E9}" srcOrd="0" destOrd="0" presId="urn:microsoft.com/office/officeart/2005/8/layout/vList6"/>
    <dgm:cxn modelId="{22B5741A-BBD4-438A-9C21-F7CB7FCA4B26}" type="presParOf" srcId="{A2122890-02F3-43B8-BD98-8BD58E19C2E9}" destId="{25339602-5DD8-49C0-9AD5-70FC44795260}" srcOrd="0" destOrd="0" presId="urn:microsoft.com/office/officeart/2005/8/layout/vList6"/>
    <dgm:cxn modelId="{F91B1CE8-D8DB-438E-943E-A6763E1D2DC0}" type="presParOf" srcId="{A2122890-02F3-43B8-BD98-8BD58E19C2E9}" destId="{41019491-BA17-414C-A9FB-6CE6636E7F5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3775F4-E3B3-4C92-AC18-BD427E536109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5E8C6C-F32C-4BE6-B7B6-0F3C53BF785E}">
      <dgm:prSet phldrT="[Текст]" custT="1"/>
      <dgm:spPr/>
      <dgm:t>
        <a:bodyPr/>
        <a:lstStyle/>
        <a:p>
          <a:r>
            <a:rPr lang="ru-RU" sz="2000" dirty="0"/>
            <a:t>Коэффициент загрузки одного рабочего места</a:t>
          </a:r>
        </a:p>
        <a:p>
          <a:r>
            <a:rPr lang="ru-RU" sz="2000" dirty="0" err="1"/>
            <a:t>К</a:t>
          </a:r>
          <a:r>
            <a:rPr lang="ru-RU" sz="2000" baseline="-25000" dirty="0" err="1"/>
            <a:t>загр</a:t>
          </a:r>
          <a:endParaRPr lang="ru-RU" sz="2000" baseline="-25000" dirty="0"/>
        </a:p>
        <a:p>
          <a:r>
            <a:rPr lang="ru-RU" sz="1200" baseline="0" dirty="0"/>
            <a:t>(количество деталей одного наименования, приходящееся на одно рабочее место)</a:t>
          </a:r>
        </a:p>
      </dgm:t>
    </dgm:pt>
    <dgm:pt modelId="{12F7E9D8-E33A-44F7-A361-88A35725F61B}" type="parTrans" cxnId="{3E6DB366-21AA-4C7A-82E4-CAD83E54311E}">
      <dgm:prSet/>
      <dgm:spPr/>
      <dgm:t>
        <a:bodyPr/>
        <a:lstStyle/>
        <a:p>
          <a:endParaRPr lang="ru-RU"/>
        </a:p>
      </dgm:t>
    </dgm:pt>
    <dgm:pt modelId="{DD2FC8F1-775A-4012-AD0B-2B61773B7BD3}" type="sibTrans" cxnId="{3E6DB366-21AA-4C7A-82E4-CAD83E54311E}">
      <dgm:prSet/>
      <dgm:spPr/>
      <dgm:t>
        <a:bodyPr/>
        <a:lstStyle/>
        <a:p>
          <a:endParaRPr lang="ru-RU"/>
        </a:p>
      </dgm:t>
    </dgm:pt>
    <dgm:pt modelId="{3B4E9F55-2DEC-4604-9201-3488A7FCFBDD}">
      <dgm:prSet phldrT="[Текст]" custT="1"/>
      <dgm:spPr/>
      <dgm:t>
        <a:bodyPr/>
        <a:lstStyle/>
        <a:p>
          <a:pPr marL="228600">
            <a:buFontTx/>
            <a:buNone/>
          </a:pPr>
          <a:r>
            <a:rPr lang="ru-RU" sz="2000" dirty="0" err="1"/>
            <a:t>К</a:t>
          </a:r>
          <a:r>
            <a:rPr lang="ru-RU" sz="2000" baseline="-25000" dirty="0" err="1"/>
            <a:t>загр</a:t>
          </a:r>
          <a:r>
            <a:rPr lang="ru-RU" sz="2000" dirty="0"/>
            <a:t> = </a:t>
          </a:r>
          <a:r>
            <a:rPr lang="en-US" sz="2400" dirty="0"/>
            <a:t>N</a:t>
          </a:r>
          <a:r>
            <a:rPr lang="ru-RU" sz="2400" dirty="0"/>
            <a:t> *</a:t>
          </a:r>
          <a:r>
            <a:rPr lang="en-US" sz="2400" dirty="0"/>
            <a:t>t</a:t>
          </a:r>
          <a:r>
            <a:rPr lang="ru-RU" sz="2400" baseline="-25000" dirty="0" err="1"/>
            <a:t>шт</a:t>
          </a:r>
          <a:r>
            <a:rPr lang="en-US" sz="2400" dirty="0"/>
            <a:t> / </a:t>
          </a:r>
          <a:r>
            <a:rPr lang="ru-RU" sz="2400" dirty="0"/>
            <a:t>(</a:t>
          </a:r>
          <a:r>
            <a:rPr lang="en-US" sz="2400" dirty="0"/>
            <a:t>60 * </a:t>
          </a:r>
          <a:r>
            <a:rPr lang="ru-RU" sz="2400" dirty="0" err="1"/>
            <a:t>Ф</a:t>
          </a:r>
          <a:r>
            <a:rPr lang="ru-RU" sz="2400" baseline="-25000" dirty="0" err="1"/>
            <a:t>н</a:t>
          </a:r>
          <a:r>
            <a:rPr lang="ru-RU" sz="2400" dirty="0"/>
            <a:t> * </a:t>
          </a:r>
          <a:r>
            <a:rPr lang="en-US" sz="2400" dirty="0"/>
            <a:t>S</a:t>
          </a:r>
          <a:r>
            <a:rPr lang="ru-RU" sz="2400" baseline="0" dirty="0"/>
            <a:t>)</a:t>
          </a:r>
          <a:endParaRPr lang="ru-RU" sz="1100" baseline="-25000" dirty="0"/>
        </a:p>
      </dgm:t>
    </dgm:pt>
    <dgm:pt modelId="{67E85011-838C-4D19-AE1B-1837D60F0F20}" type="parTrans" cxnId="{99DEDD6D-AB95-4834-8E24-BA8A4AA080CE}">
      <dgm:prSet/>
      <dgm:spPr/>
      <dgm:t>
        <a:bodyPr/>
        <a:lstStyle/>
        <a:p>
          <a:endParaRPr lang="ru-RU"/>
        </a:p>
      </dgm:t>
    </dgm:pt>
    <dgm:pt modelId="{5B98639D-4493-49ED-8497-29A2F31257AA}" type="sibTrans" cxnId="{99DEDD6D-AB95-4834-8E24-BA8A4AA080CE}">
      <dgm:prSet/>
      <dgm:spPr/>
      <dgm:t>
        <a:bodyPr/>
        <a:lstStyle/>
        <a:p>
          <a:endParaRPr lang="ru-RU"/>
        </a:p>
      </dgm:t>
    </dgm:pt>
    <dgm:pt modelId="{B71B1FD0-9F2E-49D9-9F10-799F5BDCDAB0}">
      <dgm:prSet phldrT="[Текст]" custT="1"/>
      <dgm:spPr/>
      <dgm:t>
        <a:bodyPr/>
        <a:lstStyle/>
        <a:p>
          <a:pPr marL="0"/>
          <a:r>
            <a:rPr lang="ru-RU" sz="1600" baseline="0" dirty="0" err="1"/>
            <a:t>Ф</a:t>
          </a:r>
          <a:r>
            <a:rPr lang="ru-RU" sz="1200" dirty="0" err="1"/>
            <a:t>н</a:t>
          </a:r>
          <a:r>
            <a:rPr lang="ru-RU" sz="1200" dirty="0"/>
            <a:t> </a:t>
          </a:r>
          <a:r>
            <a:rPr lang="ru-RU" sz="1400" dirty="0"/>
            <a:t>–номинальный фонд работы оборудования (4140 для двусменного режима работы оборудования), ч</a:t>
          </a:r>
        </a:p>
      </dgm:t>
    </dgm:pt>
    <dgm:pt modelId="{24AFFFE6-D5E1-41D0-9B69-8257D303DE62}" type="parTrans" cxnId="{5CBA1BF5-1D83-4834-89CA-761787E79610}">
      <dgm:prSet/>
      <dgm:spPr/>
      <dgm:t>
        <a:bodyPr/>
        <a:lstStyle/>
        <a:p>
          <a:endParaRPr lang="ru-RU"/>
        </a:p>
      </dgm:t>
    </dgm:pt>
    <dgm:pt modelId="{29D13192-FA1C-41E4-9C41-E7F3CF003968}" type="sibTrans" cxnId="{5CBA1BF5-1D83-4834-89CA-761787E79610}">
      <dgm:prSet/>
      <dgm:spPr/>
      <dgm:t>
        <a:bodyPr/>
        <a:lstStyle/>
        <a:p>
          <a:endParaRPr lang="ru-RU"/>
        </a:p>
      </dgm:t>
    </dgm:pt>
    <dgm:pt modelId="{4CE43076-8971-49C7-B78F-FE5ECAEC27AF}">
      <dgm:prSet phldrT="[Текст]" custT="1"/>
      <dgm:spPr/>
      <dgm:t>
        <a:bodyPr/>
        <a:lstStyle/>
        <a:p>
          <a:pPr marL="0"/>
          <a:endParaRPr lang="ru-RU" sz="1400" dirty="0"/>
        </a:p>
      </dgm:t>
    </dgm:pt>
    <dgm:pt modelId="{9F6C6D04-8DFC-459C-8C55-2B006D243FA5}" type="parTrans" cxnId="{1B165B3B-BA91-4982-BC87-D925394085F1}">
      <dgm:prSet/>
      <dgm:spPr/>
      <dgm:t>
        <a:bodyPr/>
        <a:lstStyle/>
        <a:p>
          <a:endParaRPr lang="ru-RU"/>
        </a:p>
      </dgm:t>
    </dgm:pt>
    <dgm:pt modelId="{8ED0736C-D71A-4647-BF25-F777DD20C53D}" type="sibTrans" cxnId="{1B165B3B-BA91-4982-BC87-D925394085F1}">
      <dgm:prSet/>
      <dgm:spPr/>
      <dgm:t>
        <a:bodyPr/>
        <a:lstStyle/>
        <a:p>
          <a:endParaRPr lang="ru-RU"/>
        </a:p>
      </dgm:t>
    </dgm:pt>
    <dgm:pt modelId="{3D766B62-B0F2-4E76-AAFE-29B20D9388CD}" type="pres">
      <dgm:prSet presAssocID="{CB3775F4-E3B3-4C92-AC18-BD427E536109}" presName="Name0" presStyleCnt="0">
        <dgm:presLayoutVars>
          <dgm:dir/>
          <dgm:animLvl val="lvl"/>
          <dgm:resizeHandles/>
        </dgm:presLayoutVars>
      </dgm:prSet>
      <dgm:spPr/>
    </dgm:pt>
    <dgm:pt modelId="{A2122890-02F3-43B8-BD98-8BD58E19C2E9}" type="pres">
      <dgm:prSet presAssocID="{215E8C6C-F32C-4BE6-B7B6-0F3C53BF785E}" presName="linNode" presStyleCnt="0"/>
      <dgm:spPr/>
    </dgm:pt>
    <dgm:pt modelId="{25339602-5DD8-49C0-9AD5-70FC44795260}" type="pres">
      <dgm:prSet presAssocID="{215E8C6C-F32C-4BE6-B7B6-0F3C53BF785E}" presName="parentShp" presStyleLbl="node1" presStyleIdx="0" presStyleCnt="1" custScaleX="94791" custLinFactNeighborX="557" custLinFactNeighborY="790">
        <dgm:presLayoutVars>
          <dgm:bulletEnabled val="1"/>
        </dgm:presLayoutVars>
      </dgm:prSet>
      <dgm:spPr/>
    </dgm:pt>
    <dgm:pt modelId="{41019491-BA17-414C-A9FB-6CE6636E7F54}" type="pres">
      <dgm:prSet presAssocID="{215E8C6C-F32C-4BE6-B7B6-0F3C53BF785E}" presName="childShp" presStyleLbl="bgAccFollowNode1" presStyleIdx="0" presStyleCnt="1" custLinFactNeighborX="27605" custLinFactNeighborY="29852">
        <dgm:presLayoutVars>
          <dgm:bulletEnabled val="1"/>
        </dgm:presLayoutVars>
      </dgm:prSet>
      <dgm:spPr/>
    </dgm:pt>
  </dgm:ptLst>
  <dgm:cxnLst>
    <dgm:cxn modelId="{7636A503-3D97-4487-8872-99A9395DA7DB}" type="presOf" srcId="{215E8C6C-F32C-4BE6-B7B6-0F3C53BF785E}" destId="{25339602-5DD8-49C0-9AD5-70FC44795260}" srcOrd="0" destOrd="0" presId="urn:microsoft.com/office/officeart/2005/8/layout/vList6"/>
    <dgm:cxn modelId="{A071DA32-1DF7-4C54-B33F-7730F5C7A9AF}" type="presOf" srcId="{4CE43076-8971-49C7-B78F-FE5ECAEC27AF}" destId="{41019491-BA17-414C-A9FB-6CE6636E7F54}" srcOrd="0" destOrd="1" presId="urn:microsoft.com/office/officeart/2005/8/layout/vList6"/>
    <dgm:cxn modelId="{1B165B3B-BA91-4982-BC87-D925394085F1}" srcId="{215E8C6C-F32C-4BE6-B7B6-0F3C53BF785E}" destId="{4CE43076-8971-49C7-B78F-FE5ECAEC27AF}" srcOrd="1" destOrd="0" parTransId="{9F6C6D04-8DFC-459C-8C55-2B006D243FA5}" sibTransId="{8ED0736C-D71A-4647-BF25-F777DD20C53D}"/>
    <dgm:cxn modelId="{3E6DB366-21AA-4C7A-82E4-CAD83E54311E}" srcId="{CB3775F4-E3B3-4C92-AC18-BD427E536109}" destId="{215E8C6C-F32C-4BE6-B7B6-0F3C53BF785E}" srcOrd="0" destOrd="0" parTransId="{12F7E9D8-E33A-44F7-A361-88A35725F61B}" sibTransId="{DD2FC8F1-775A-4012-AD0B-2B61773B7BD3}"/>
    <dgm:cxn modelId="{99DEDD6D-AB95-4834-8E24-BA8A4AA080CE}" srcId="{215E8C6C-F32C-4BE6-B7B6-0F3C53BF785E}" destId="{3B4E9F55-2DEC-4604-9201-3488A7FCFBDD}" srcOrd="0" destOrd="0" parTransId="{67E85011-838C-4D19-AE1B-1837D60F0F20}" sibTransId="{5B98639D-4493-49ED-8497-29A2F31257AA}"/>
    <dgm:cxn modelId="{8DB6237A-A4C5-433E-B920-603219FCED99}" type="presOf" srcId="{3B4E9F55-2DEC-4604-9201-3488A7FCFBDD}" destId="{41019491-BA17-414C-A9FB-6CE6636E7F54}" srcOrd="0" destOrd="0" presId="urn:microsoft.com/office/officeart/2005/8/layout/vList6"/>
    <dgm:cxn modelId="{AE1FA1AB-470E-4651-A3BF-D2E26D704797}" type="presOf" srcId="{CB3775F4-E3B3-4C92-AC18-BD427E536109}" destId="{3D766B62-B0F2-4E76-AAFE-29B20D9388CD}" srcOrd="0" destOrd="0" presId="urn:microsoft.com/office/officeart/2005/8/layout/vList6"/>
    <dgm:cxn modelId="{F66B25B5-EAE1-4B8C-8B83-0A4584CF0D29}" type="presOf" srcId="{B71B1FD0-9F2E-49D9-9F10-799F5BDCDAB0}" destId="{41019491-BA17-414C-A9FB-6CE6636E7F54}" srcOrd="0" destOrd="2" presId="urn:microsoft.com/office/officeart/2005/8/layout/vList6"/>
    <dgm:cxn modelId="{5CBA1BF5-1D83-4834-89CA-761787E79610}" srcId="{215E8C6C-F32C-4BE6-B7B6-0F3C53BF785E}" destId="{B71B1FD0-9F2E-49D9-9F10-799F5BDCDAB0}" srcOrd="2" destOrd="0" parTransId="{24AFFFE6-D5E1-41D0-9B69-8257D303DE62}" sibTransId="{29D13192-FA1C-41E4-9C41-E7F3CF003968}"/>
    <dgm:cxn modelId="{9334C8AC-F824-4DC5-8773-86F15B7CFCD0}" type="presParOf" srcId="{3D766B62-B0F2-4E76-AAFE-29B20D9388CD}" destId="{A2122890-02F3-43B8-BD98-8BD58E19C2E9}" srcOrd="0" destOrd="0" presId="urn:microsoft.com/office/officeart/2005/8/layout/vList6"/>
    <dgm:cxn modelId="{22B5741A-BBD4-438A-9C21-F7CB7FCA4B26}" type="presParOf" srcId="{A2122890-02F3-43B8-BD98-8BD58E19C2E9}" destId="{25339602-5DD8-49C0-9AD5-70FC44795260}" srcOrd="0" destOrd="0" presId="urn:microsoft.com/office/officeart/2005/8/layout/vList6"/>
    <dgm:cxn modelId="{F91B1CE8-D8DB-438E-943E-A6763E1D2DC0}" type="presParOf" srcId="{A2122890-02F3-43B8-BD98-8BD58E19C2E9}" destId="{41019491-BA17-414C-A9FB-6CE6636E7F5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355C0-1B92-4668-AF4E-D254DC1C4DF6}">
      <dsp:nvSpPr>
        <dsp:cNvPr id="0" name=""/>
        <dsp:cNvSpPr/>
      </dsp:nvSpPr>
      <dsp:spPr>
        <a:xfrm>
          <a:off x="0" y="0"/>
          <a:ext cx="720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60969-8CB7-4BED-AA96-3BD60A438911}">
      <dsp:nvSpPr>
        <dsp:cNvPr id="0" name=""/>
        <dsp:cNvSpPr/>
      </dsp:nvSpPr>
      <dsp:spPr>
        <a:xfrm>
          <a:off x="0" y="0"/>
          <a:ext cx="1440160" cy="2304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  <a:sym typeface="Exo 2"/>
            </a:rPr>
            <a:t>Ключевые вопросы темы</a:t>
          </a:r>
        </a:p>
      </dsp:txBody>
      <dsp:txXfrm>
        <a:off x="0" y="0"/>
        <a:ext cx="1440160" cy="2304256"/>
      </dsp:txXfrm>
    </dsp:sp>
    <dsp:sp modelId="{413FB2CB-A4CF-444F-A2F3-17E15869947E}">
      <dsp:nvSpPr>
        <dsp:cNvPr id="0" name=""/>
        <dsp:cNvSpPr/>
      </dsp:nvSpPr>
      <dsp:spPr>
        <a:xfrm>
          <a:off x="1548172" y="36004"/>
          <a:ext cx="5652628" cy="72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Типы организации производства</a:t>
          </a:r>
        </a:p>
      </dsp:txBody>
      <dsp:txXfrm>
        <a:off x="1548172" y="36004"/>
        <a:ext cx="5652628" cy="720079"/>
      </dsp:txXfrm>
    </dsp:sp>
    <dsp:sp modelId="{14B4E199-5478-4F61-A66B-03BAA775E654}">
      <dsp:nvSpPr>
        <dsp:cNvPr id="0" name=""/>
        <dsp:cNvSpPr/>
      </dsp:nvSpPr>
      <dsp:spPr>
        <a:xfrm>
          <a:off x="1440160" y="756083"/>
          <a:ext cx="5760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EF442-77FC-48E3-8B4E-041988C942A3}">
      <dsp:nvSpPr>
        <dsp:cNvPr id="0" name=""/>
        <dsp:cNvSpPr/>
      </dsp:nvSpPr>
      <dsp:spPr>
        <a:xfrm>
          <a:off x="1548172" y="792087"/>
          <a:ext cx="5652628" cy="72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Экономические формы организации производства</a:t>
          </a:r>
        </a:p>
      </dsp:txBody>
      <dsp:txXfrm>
        <a:off x="1548172" y="792087"/>
        <a:ext cx="5652628" cy="720079"/>
      </dsp:txXfrm>
    </dsp:sp>
    <dsp:sp modelId="{6FEA33EB-FB47-4A2F-8940-193ED0AD3D3C}">
      <dsp:nvSpPr>
        <dsp:cNvPr id="0" name=""/>
        <dsp:cNvSpPr/>
      </dsp:nvSpPr>
      <dsp:spPr>
        <a:xfrm>
          <a:off x="1440160" y="1512167"/>
          <a:ext cx="5760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93806-AD0E-476B-9CAA-2970FD5EA2E6}">
      <dsp:nvSpPr>
        <dsp:cNvPr id="0" name=""/>
        <dsp:cNvSpPr/>
      </dsp:nvSpPr>
      <dsp:spPr>
        <a:xfrm>
          <a:off x="1548172" y="1548171"/>
          <a:ext cx="5652628" cy="72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u="none" strike="noStrike" kern="1200" cap="none" dirty="0">
              <a:solidFill>
                <a:srgbClr val="434343"/>
              </a:solidFill>
              <a:latin typeface="Exo 2"/>
              <a:ea typeface="Exo 2"/>
              <a:cs typeface="Exo 2"/>
            </a:rPr>
            <a:t>Типы организации структур производства</a:t>
          </a:r>
        </a:p>
      </dsp:txBody>
      <dsp:txXfrm>
        <a:off x="1548172" y="1548171"/>
        <a:ext cx="5652628" cy="720079"/>
      </dsp:txXfrm>
    </dsp:sp>
    <dsp:sp modelId="{70E54BDC-428C-4B52-9B3D-515EDF4E9113}">
      <dsp:nvSpPr>
        <dsp:cNvPr id="0" name=""/>
        <dsp:cNvSpPr/>
      </dsp:nvSpPr>
      <dsp:spPr>
        <a:xfrm>
          <a:off x="1440160" y="2268251"/>
          <a:ext cx="5760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4F31A-77D1-4125-92F0-F3A9ED135146}">
      <dsp:nvSpPr>
        <dsp:cNvPr id="0" name=""/>
        <dsp:cNvSpPr/>
      </dsp:nvSpPr>
      <dsp:spPr>
        <a:xfrm>
          <a:off x="0" y="2304256"/>
          <a:ext cx="7200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75E09-C4BF-4E17-A292-E268BD02B311}">
      <dsp:nvSpPr>
        <dsp:cNvPr id="0" name=""/>
        <dsp:cNvSpPr/>
      </dsp:nvSpPr>
      <dsp:spPr>
        <a:xfrm>
          <a:off x="0" y="2304256"/>
          <a:ext cx="1440160" cy="2304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/>
        </a:p>
      </dsp:txBody>
      <dsp:txXfrm>
        <a:off x="0" y="2304256"/>
        <a:ext cx="1440160" cy="2304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9491-BA17-414C-A9FB-6CE6636E7F54}">
      <dsp:nvSpPr>
        <dsp:cNvPr id="0" name=""/>
        <dsp:cNvSpPr/>
      </dsp:nvSpPr>
      <dsp:spPr>
        <a:xfrm>
          <a:off x="2959841" y="0"/>
          <a:ext cx="449329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2400" kern="1200" dirty="0"/>
            <a:t>Ф</a:t>
          </a:r>
          <a:r>
            <a:rPr lang="ru-RU" sz="1400" kern="1200" baseline="-25000" dirty="0"/>
            <a:t>К</a:t>
          </a:r>
          <a:r>
            <a:rPr lang="ru-RU" sz="2000" kern="1200" dirty="0"/>
            <a:t> = </a:t>
          </a:r>
          <a:r>
            <a:rPr lang="ru-RU" sz="2400" kern="1200" dirty="0"/>
            <a:t>365 * </a:t>
          </a:r>
          <a:r>
            <a:rPr lang="en-US" sz="2400" kern="1200" dirty="0"/>
            <a:t>t</a:t>
          </a:r>
          <a:r>
            <a:rPr lang="ru-RU" sz="1200" kern="1200" baseline="-25000" dirty="0"/>
            <a:t>см</a:t>
          </a:r>
          <a:r>
            <a:rPr lang="ru-RU" sz="2400" kern="1200" dirty="0"/>
            <a:t> * к</a:t>
          </a:r>
          <a:r>
            <a:rPr lang="ru-RU" sz="1200" kern="1200" baseline="-25000" dirty="0"/>
            <a:t>см</a:t>
          </a:r>
          <a:endParaRPr lang="ru-RU" sz="1100" kern="1200" baseline="-25000" dirty="0"/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</a:t>
          </a:r>
          <a:r>
            <a:rPr lang="ru-RU" sz="1200" kern="1200" baseline="-25000" dirty="0"/>
            <a:t>см</a:t>
          </a:r>
          <a:r>
            <a:rPr lang="ru-RU" sz="1200" kern="1200" dirty="0"/>
            <a:t> </a:t>
          </a:r>
          <a:r>
            <a:rPr lang="ru-RU" sz="1400" kern="1200" dirty="0"/>
            <a:t>– длительность смены, ч;</a:t>
          </a:r>
        </a:p>
        <a:p>
          <a:pPr marL="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</a:t>
          </a:r>
          <a:r>
            <a:rPr lang="ru-RU" sz="1200" kern="1200" baseline="-25000" dirty="0"/>
            <a:t>см</a:t>
          </a:r>
          <a:r>
            <a:rPr lang="ru-RU" sz="1400" kern="1200" dirty="0"/>
            <a:t> – количество смен работы оборудования</a:t>
          </a:r>
        </a:p>
      </dsp:txBody>
      <dsp:txXfrm>
        <a:off x="2959841" y="241846"/>
        <a:ext cx="3767762" cy="1451073"/>
      </dsp:txXfrm>
    </dsp:sp>
    <dsp:sp modelId="{25339602-5DD8-49C0-9AD5-70FC44795260}">
      <dsp:nvSpPr>
        <dsp:cNvPr id="0" name=""/>
        <dsp:cNvSpPr/>
      </dsp:nvSpPr>
      <dsp:spPr>
        <a:xfrm>
          <a:off x="149776" y="0"/>
          <a:ext cx="2792765" cy="193476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Календарный фонд рабочего времени Ф</a:t>
          </a:r>
          <a:r>
            <a:rPr lang="ru-RU" sz="1400" kern="1200" baseline="-25000" dirty="0"/>
            <a:t>К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(располагаемое рабочее время в течение года)</a:t>
          </a:r>
          <a:endParaRPr lang="ru-RU" sz="2400" kern="1200" dirty="0"/>
        </a:p>
      </dsp:txBody>
      <dsp:txXfrm>
        <a:off x="244223" y="94447"/>
        <a:ext cx="2603871" cy="1745871"/>
      </dsp:txXfrm>
    </dsp:sp>
    <dsp:sp modelId="{4B8E2BF6-752D-4E27-858E-5C446C150EFE}">
      <dsp:nvSpPr>
        <dsp:cNvPr id="0" name=""/>
        <dsp:cNvSpPr/>
      </dsp:nvSpPr>
      <dsp:spPr>
        <a:xfrm>
          <a:off x="2995532" y="2128738"/>
          <a:ext cx="449329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2400" kern="1200" dirty="0" err="1"/>
            <a:t>Ф</a:t>
          </a:r>
          <a:r>
            <a:rPr lang="ru-RU" sz="1400" kern="1200" baseline="-25000" dirty="0" err="1"/>
            <a:t>н</a:t>
          </a:r>
          <a:r>
            <a:rPr lang="ru-RU" sz="2400" kern="1200" dirty="0"/>
            <a:t> = (Д</a:t>
          </a:r>
          <a:r>
            <a:rPr lang="en-US" sz="2400" kern="1200" dirty="0"/>
            <a:t> </a:t>
          </a:r>
          <a:r>
            <a:rPr lang="ru-RU" sz="2400" kern="1200" dirty="0"/>
            <a:t>*</a:t>
          </a:r>
          <a:r>
            <a:rPr lang="en-US" sz="2400" kern="1200" dirty="0"/>
            <a:t> t</a:t>
          </a:r>
          <a:r>
            <a:rPr lang="ru-RU" sz="1400" kern="1200" baseline="-25000" dirty="0"/>
            <a:t>см</a:t>
          </a:r>
          <a:r>
            <a:rPr lang="ru-RU" sz="2400" kern="1200" dirty="0"/>
            <a:t> – </a:t>
          </a:r>
          <a:r>
            <a:rPr lang="ru-RU" sz="2400" kern="1200" dirty="0" err="1"/>
            <a:t>Д</a:t>
          </a:r>
          <a:r>
            <a:rPr lang="ru-RU" sz="1400" kern="1200" baseline="-25000" dirty="0" err="1"/>
            <a:t>пр</a:t>
          </a:r>
          <a:r>
            <a:rPr lang="ru-RU" sz="2400" kern="1200" dirty="0"/>
            <a:t>*</a:t>
          </a:r>
          <a:r>
            <a:rPr lang="en-US" sz="2400" kern="1200" dirty="0"/>
            <a:t> t</a:t>
          </a:r>
          <a:r>
            <a:rPr lang="ru-RU" sz="1400" kern="1200" baseline="-25000" dirty="0" err="1"/>
            <a:t>сокр</a:t>
          </a:r>
          <a:r>
            <a:rPr lang="ru-RU" sz="2400" kern="1200" dirty="0"/>
            <a:t>)</a:t>
          </a:r>
          <a:r>
            <a:rPr lang="en-US" sz="2400" kern="1200" dirty="0"/>
            <a:t> </a:t>
          </a:r>
          <a:r>
            <a:rPr lang="ru-RU" sz="2400" kern="1200" dirty="0"/>
            <a:t>*</a:t>
          </a:r>
          <a:r>
            <a:rPr lang="en-US" sz="2400" kern="1200" dirty="0"/>
            <a:t> </a:t>
          </a:r>
          <a:r>
            <a:rPr lang="ru-RU" sz="2400" kern="1200" dirty="0"/>
            <a:t>к</a:t>
          </a:r>
          <a:r>
            <a:rPr lang="ru-RU" sz="1400" kern="1200" baseline="-25000" dirty="0"/>
            <a:t>см</a:t>
          </a:r>
          <a:r>
            <a:rPr lang="ru-RU" sz="2400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Д – количество рабочих дней в году;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/>
            <a:t>Д</a:t>
          </a:r>
          <a:r>
            <a:rPr lang="ru-RU" sz="1200" kern="1200" baseline="-25000" dirty="0" err="1"/>
            <a:t>пр</a:t>
          </a:r>
          <a:r>
            <a:rPr lang="ru-RU" sz="1400" kern="1200" baseline="-25000" dirty="0"/>
            <a:t> </a:t>
          </a:r>
          <a:r>
            <a:rPr lang="ru-RU" sz="1400" kern="1200" dirty="0"/>
            <a:t>– количество сокращенных рабочих дней перед праздниками в году;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baseline="0" dirty="0"/>
            <a:t>t</a:t>
          </a:r>
          <a:r>
            <a:rPr lang="ru-RU" sz="1200" kern="1200" baseline="-25000" dirty="0" err="1"/>
            <a:t>сокр</a:t>
          </a:r>
          <a:r>
            <a:rPr lang="ru-RU" sz="1200" kern="1200" baseline="-25000" dirty="0"/>
            <a:t> </a:t>
          </a:r>
          <a:r>
            <a:rPr lang="ru-RU" sz="1400" kern="1200" dirty="0"/>
            <a:t>– сокращение рабочего времени перед праздниками, ч.</a:t>
          </a:r>
        </a:p>
      </dsp:txBody>
      <dsp:txXfrm>
        <a:off x="2995532" y="2370584"/>
        <a:ext cx="3767762" cy="1451073"/>
      </dsp:txXfrm>
    </dsp:sp>
    <dsp:sp modelId="{0A584063-BB84-449F-9B8C-AF187D73FBC7}">
      <dsp:nvSpPr>
        <dsp:cNvPr id="0" name=""/>
        <dsp:cNvSpPr/>
      </dsp:nvSpPr>
      <dsp:spPr>
        <a:xfrm>
          <a:off x="0" y="2104011"/>
          <a:ext cx="2995532" cy="193476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Номинальный фонд рабочего времени </a:t>
          </a:r>
          <a:r>
            <a:rPr lang="ru-RU" sz="1900" kern="1200" dirty="0" err="1"/>
            <a:t>Ф</a:t>
          </a:r>
          <a:r>
            <a:rPr lang="ru-RU" sz="1400" kern="1200" baseline="-25000" dirty="0" err="1"/>
            <a:t>н</a:t>
          </a:r>
          <a:endParaRPr lang="ru-RU" sz="1400" kern="1200" baseline="-250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(</a:t>
          </a:r>
          <a:r>
            <a:rPr lang="ru-RU" sz="1200" kern="1200" dirty="0"/>
            <a:t>календарный фонд за вычетом нерабочих (выходных и праздничных) дней и часов)</a:t>
          </a:r>
        </a:p>
      </dsp:txBody>
      <dsp:txXfrm>
        <a:off x="94447" y="2198458"/>
        <a:ext cx="2806638" cy="17458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9491-BA17-414C-A9FB-6CE6636E7F54}">
      <dsp:nvSpPr>
        <dsp:cNvPr id="0" name=""/>
        <dsp:cNvSpPr/>
      </dsp:nvSpPr>
      <dsp:spPr>
        <a:xfrm>
          <a:off x="3128543" y="44412"/>
          <a:ext cx="4967143" cy="2098366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2400" kern="1200" dirty="0" err="1"/>
            <a:t>Ф</a:t>
          </a:r>
          <a:r>
            <a:rPr lang="ru-RU" sz="1400" kern="1200" baseline="-25000" dirty="0" err="1"/>
            <a:t>д</a:t>
          </a:r>
          <a:r>
            <a:rPr lang="ru-RU" sz="2000" kern="1200" dirty="0"/>
            <a:t> = </a:t>
          </a:r>
          <a:r>
            <a:rPr lang="ru-RU" sz="2000" kern="1200" dirty="0" err="1"/>
            <a:t>Ф</a:t>
          </a:r>
          <a:r>
            <a:rPr lang="ru-RU" sz="1400" kern="1200" baseline="-25000" dirty="0" err="1"/>
            <a:t>н</a:t>
          </a:r>
          <a:r>
            <a:rPr lang="ru-RU" sz="2000" kern="1200" dirty="0"/>
            <a:t> * (1– (</a:t>
          </a:r>
          <a:r>
            <a:rPr lang="ru-RU" sz="2000" kern="1200" dirty="0">
              <a:sym typeface="Symbol" panose="05050102010706020507" pitchFamily="18" charset="2"/>
            </a:rPr>
            <a:t></a:t>
          </a:r>
          <a:r>
            <a:rPr lang="ru-RU" sz="1400" kern="1200" baseline="-25000" dirty="0" err="1">
              <a:sym typeface="Symbol" panose="05050102010706020507" pitchFamily="18" charset="2"/>
            </a:rPr>
            <a:t>пр</a:t>
          </a:r>
          <a:r>
            <a:rPr lang="ru-RU" sz="2000" kern="1200" dirty="0">
              <a:sym typeface="Symbol" panose="05050102010706020507" pitchFamily="18" charset="2"/>
            </a:rPr>
            <a:t> + </a:t>
          </a:r>
          <a:r>
            <a:rPr lang="ru-RU" sz="1400" kern="1200" baseline="-25000" dirty="0" err="1">
              <a:sym typeface="Symbol" panose="05050102010706020507" pitchFamily="18" charset="2"/>
            </a:rPr>
            <a:t>настр</a:t>
          </a:r>
          <a:r>
            <a:rPr lang="ru-RU" sz="2000" kern="1200" dirty="0">
              <a:sym typeface="Symbol" panose="05050102010706020507" pitchFamily="18" charset="2"/>
            </a:rPr>
            <a:t>))</a:t>
          </a:r>
          <a:endParaRPr lang="ru-RU" sz="11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ym typeface="Symbol" panose="05050102010706020507" pitchFamily="18" charset="2"/>
            </a:rPr>
            <a:t></a:t>
          </a:r>
          <a:r>
            <a:rPr lang="ru-RU" sz="1400" kern="1200" baseline="-25000" dirty="0" err="1">
              <a:sym typeface="Symbol" panose="05050102010706020507" pitchFamily="18" charset="2"/>
            </a:rPr>
            <a:t>пр</a:t>
          </a:r>
          <a:r>
            <a:rPr lang="ru-RU" sz="1400" kern="1200" dirty="0">
              <a:sym typeface="Symbol" panose="05050102010706020507" pitchFamily="18" charset="2"/>
            </a:rPr>
            <a:t> </a:t>
          </a:r>
          <a:r>
            <a:rPr lang="ru-RU" sz="1400" kern="1200" dirty="0"/>
            <a:t>– потери рабочего времени связанные с проведением планового ремонта и всех видов обслуживания,</a:t>
          </a:r>
          <a:r>
            <a:rPr lang="ru-RU" sz="1400" kern="1200" dirty="0">
              <a:sym typeface="Symbol" panose="05050102010706020507" pitchFamily="18" charset="2"/>
            </a:rPr>
            <a:t> </a:t>
          </a:r>
          <a:r>
            <a:rPr lang="ru-RU" sz="1400" kern="1200" baseline="-25000" dirty="0" err="1">
              <a:sym typeface="Symbol" panose="05050102010706020507" pitchFamily="18" charset="2"/>
            </a:rPr>
            <a:t>пр</a:t>
          </a:r>
          <a:r>
            <a:rPr lang="ru-RU" sz="1400" kern="1200" baseline="0" dirty="0">
              <a:sym typeface="Symbol" panose="05050102010706020507" pitchFamily="18" charset="2"/>
            </a:rPr>
            <a:t> = 0,03-0,07</a:t>
          </a:r>
          <a:r>
            <a:rPr lang="ru-RU" sz="1400" kern="1200" dirty="0"/>
            <a:t>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ym typeface="Symbol" panose="05050102010706020507" pitchFamily="18" charset="2"/>
            </a:rPr>
            <a:t></a:t>
          </a:r>
          <a:r>
            <a:rPr lang="ru-RU" sz="1600" kern="1200" baseline="-25000" dirty="0">
              <a:sym typeface="Symbol" panose="05050102010706020507" pitchFamily="18" charset="2"/>
            </a:rPr>
            <a:t>наст</a:t>
          </a:r>
          <a:r>
            <a:rPr lang="ru-RU" sz="1400" kern="1200" dirty="0"/>
            <a:t> – потери рабочего времени на настройку и наладку оборудования во время рабочих смен,</a:t>
          </a:r>
          <a:r>
            <a:rPr lang="ru-RU" sz="1400" kern="1200" dirty="0">
              <a:sym typeface="Symbol" panose="05050102010706020507" pitchFamily="18" charset="2"/>
            </a:rPr>
            <a:t> </a:t>
          </a:r>
          <a:r>
            <a:rPr lang="ru-RU" sz="1400" kern="1200" baseline="-25000" dirty="0" err="1">
              <a:sym typeface="Symbol" panose="05050102010706020507" pitchFamily="18" charset="2"/>
            </a:rPr>
            <a:t>настр</a:t>
          </a:r>
          <a:r>
            <a:rPr lang="ru-RU" sz="1400" kern="1200" baseline="0" dirty="0">
              <a:sym typeface="Symbol" panose="05050102010706020507" pitchFamily="18" charset="2"/>
            </a:rPr>
            <a:t> = 0,05 - 0,1</a:t>
          </a:r>
          <a:r>
            <a:rPr lang="ru-RU" sz="1400" kern="1200" dirty="0"/>
            <a:t>;</a:t>
          </a:r>
        </a:p>
      </dsp:txBody>
      <dsp:txXfrm>
        <a:off x="3128543" y="306708"/>
        <a:ext cx="4180256" cy="1573774"/>
      </dsp:txXfrm>
    </dsp:sp>
    <dsp:sp modelId="{25339602-5DD8-49C0-9AD5-70FC44795260}">
      <dsp:nvSpPr>
        <dsp:cNvPr id="0" name=""/>
        <dsp:cNvSpPr/>
      </dsp:nvSpPr>
      <dsp:spPr>
        <a:xfrm>
          <a:off x="103165" y="282634"/>
          <a:ext cx="2976271" cy="15617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Действительный фонд рабочего времени </a:t>
          </a:r>
          <a:r>
            <a:rPr lang="ru-RU" sz="2000" kern="1200" dirty="0" err="1"/>
            <a:t>Ф</a:t>
          </a:r>
          <a:r>
            <a:rPr lang="ru-RU" sz="2000" kern="1200" baseline="-25000" dirty="0" err="1"/>
            <a:t>д</a:t>
          </a:r>
          <a:endParaRPr lang="ru-RU" sz="1400" kern="1200" baseline="-250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(номинальный фонд за вычетом неизбежных потерь)</a:t>
          </a:r>
          <a:endParaRPr lang="ru-RU" sz="2400" kern="1200" dirty="0"/>
        </a:p>
      </dsp:txBody>
      <dsp:txXfrm>
        <a:off x="179401" y="358870"/>
        <a:ext cx="2823799" cy="1409231"/>
      </dsp:txXfrm>
    </dsp:sp>
    <dsp:sp modelId="{4B8E2BF6-752D-4E27-858E-5C446C150EFE}">
      <dsp:nvSpPr>
        <dsp:cNvPr id="0" name=""/>
        <dsp:cNvSpPr/>
      </dsp:nvSpPr>
      <dsp:spPr>
        <a:xfrm>
          <a:off x="3239065" y="2256502"/>
          <a:ext cx="4852668" cy="1805531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400" kern="1200" dirty="0"/>
            <a:t>S</a:t>
          </a:r>
          <a:r>
            <a:rPr lang="ru-RU" sz="2400" kern="1200" dirty="0"/>
            <a:t> = </a:t>
          </a:r>
          <a:r>
            <a:rPr lang="en-US" sz="2400" kern="1200" dirty="0"/>
            <a:t>N</a:t>
          </a:r>
          <a:r>
            <a:rPr lang="ru-RU" sz="2400" kern="1200" dirty="0"/>
            <a:t> *</a:t>
          </a:r>
          <a:r>
            <a:rPr lang="en-US" sz="2400" kern="1200" dirty="0"/>
            <a:t>t</a:t>
          </a:r>
          <a:r>
            <a:rPr lang="ru-RU" sz="2400" kern="1200" baseline="-25000" dirty="0" err="1"/>
            <a:t>шт</a:t>
          </a:r>
          <a:r>
            <a:rPr lang="en-US" sz="2400" kern="1200" dirty="0"/>
            <a:t> / </a:t>
          </a:r>
          <a:r>
            <a:rPr lang="ru-RU" sz="2400" kern="1200" dirty="0"/>
            <a:t>(</a:t>
          </a:r>
          <a:r>
            <a:rPr lang="en-US" sz="2400" kern="1200" dirty="0"/>
            <a:t>60 * </a:t>
          </a:r>
          <a:r>
            <a:rPr lang="ru-RU" sz="2400" kern="1200" dirty="0" err="1"/>
            <a:t>Ф</a:t>
          </a:r>
          <a:r>
            <a:rPr lang="ru-RU" sz="2400" kern="1200" baseline="-25000" dirty="0" err="1"/>
            <a:t>д</a:t>
          </a:r>
          <a:r>
            <a:rPr lang="ru-RU" sz="2400" kern="1200" dirty="0"/>
            <a:t> * </a:t>
          </a:r>
          <a:r>
            <a:rPr lang="ru-RU" sz="2400" kern="1200" baseline="0" dirty="0" err="1"/>
            <a:t>к</a:t>
          </a:r>
          <a:r>
            <a:rPr lang="ru-RU" sz="2400" kern="1200" baseline="-25000" dirty="0" err="1"/>
            <a:t>вн</a:t>
          </a:r>
          <a:r>
            <a:rPr lang="ru-RU" sz="2400" kern="1200" baseline="-25000" dirty="0"/>
            <a:t> </a:t>
          </a:r>
          <a:r>
            <a:rPr lang="ru-RU" sz="2400" kern="1200" baseline="0" dirty="0"/>
            <a:t>)</a:t>
          </a:r>
          <a:endParaRPr lang="ru-RU" sz="2400" kern="1200" baseline="-250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</a:t>
          </a:r>
          <a:r>
            <a:rPr lang="ru-RU" sz="1400" kern="1200" dirty="0"/>
            <a:t> – программа выпуска, </a:t>
          </a:r>
          <a:r>
            <a:rPr lang="ru-RU" sz="1400" kern="1200" dirty="0" err="1"/>
            <a:t>шт</a:t>
          </a:r>
          <a:r>
            <a:rPr lang="ru-RU" sz="140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</a:t>
          </a:r>
          <a:r>
            <a:rPr lang="ru-RU" sz="1400" kern="1200" baseline="-25000" dirty="0" err="1"/>
            <a:t>шт</a:t>
          </a:r>
          <a:r>
            <a:rPr lang="en-US" sz="1400" kern="1200" dirty="0"/>
            <a:t> </a:t>
          </a:r>
          <a:r>
            <a:rPr lang="ru-RU" sz="1400" kern="1200" dirty="0"/>
            <a:t>– штучная норма времени, мин;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/>
            <a:t>к</a:t>
          </a:r>
          <a:r>
            <a:rPr lang="ru-RU" sz="1400" kern="1200" baseline="-25000" dirty="0" err="1"/>
            <a:t>вн</a:t>
          </a:r>
          <a:r>
            <a:rPr lang="ru-RU" sz="1400" kern="1200" dirty="0"/>
            <a:t>– коэффициент выполнения норм времени, </a:t>
          </a:r>
          <a:r>
            <a:rPr lang="ru-RU" sz="1400" kern="1200" dirty="0" err="1"/>
            <a:t>к</a:t>
          </a:r>
          <a:r>
            <a:rPr lang="ru-RU" sz="1400" kern="1200" baseline="-25000" dirty="0" err="1"/>
            <a:t>вн</a:t>
          </a:r>
          <a:r>
            <a:rPr lang="ru-RU" sz="1400" kern="1200" dirty="0"/>
            <a:t> = 1-1,25.</a:t>
          </a:r>
        </a:p>
      </dsp:txBody>
      <dsp:txXfrm>
        <a:off x="3239065" y="2482193"/>
        <a:ext cx="4175594" cy="1354149"/>
      </dsp:txXfrm>
    </dsp:sp>
    <dsp:sp modelId="{0A584063-BB84-449F-9B8C-AF187D73FBC7}">
      <dsp:nvSpPr>
        <dsp:cNvPr id="0" name=""/>
        <dsp:cNvSpPr/>
      </dsp:nvSpPr>
      <dsp:spPr>
        <a:xfrm>
          <a:off x="0" y="2420770"/>
          <a:ext cx="3235112" cy="14431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Требуемое количество оборудования </a:t>
          </a: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</a:t>
          </a:r>
          <a:endParaRPr lang="ru-RU" sz="14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/>
        </a:p>
      </dsp:txBody>
      <dsp:txXfrm>
        <a:off x="70450" y="2491220"/>
        <a:ext cx="3094212" cy="1302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9491-BA17-414C-A9FB-6CE6636E7F54}">
      <dsp:nvSpPr>
        <dsp:cNvPr id="0" name=""/>
        <dsp:cNvSpPr/>
      </dsp:nvSpPr>
      <dsp:spPr>
        <a:xfrm>
          <a:off x="2832179" y="0"/>
          <a:ext cx="4248268" cy="1851473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2000" kern="1200" dirty="0" err="1"/>
            <a:t>К</a:t>
          </a:r>
          <a:r>
            <a:rPr lang="ru-RU" sz="2000" kern="1200" baseline="-25000" dirty="0" err="1"/>
            <a:t>зо</a:t>
          </a:r>
          <a:r>
            <a:rPr lang="ru-RU" sz="2000" kern="1200" dirty="0"/>
            <a:t> = </a:t>
          </a:r>
          <a:r>
            <a:rPr lang="ru-RU" sz="2400" kern="1200" dirty="0"/>
            <a:t>О / М</a:t>
          </a:r>
          <a:endParaRPr lang="ru-RU" sz="1100" kern="1200" baseline="-25000" dirty="0"/>
        </a:p>
        <a:p>
          <a:pPr marL="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О </a:t>
          </a:r>
          <a:r>
            <a:rPr lang="ru-RU" sz="1400" kern="1200" dirty="0"/>
            <a:t>– количество операций при производстве изделия;</a:t>
          </a:r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М – число рабочих мест , задействованных в производстве</a:t>
          </a:r>
        </a:p>
      </dsp:txBody>
      <dsp:txXfrm>
        <a:off x="2832179" y="231434"/>
        <a:ext cx="3553966" cy="1388605"/>
      </dsp:txXfrm>
    </dsp:sp>
    <dsp:sp modelId="{25339602-5DD8-49C0-9AD5-70FC44795260}">
      <dsp:nvSpPr>
        <dsp:cNvPr id="0" name=""/>
        <dsp:cNvSpPr/>
      </dsp:nvSpPr>
      <dsp:spPr>
        <a:xfrm>
          <a:off x="97426" y="1809"/>
          <a:ext cx="2684650" cy="185147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Коэффициент закрепления операций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К</a:t>
          </a:r>
          <a:r>
            <a:rPr lang="ru-RU" sz="2000" kern="1200" baseline="-25000" dirty="0" err="1"/>
            <a:t>зо</a:t>
          </a:r>
          <a:endParaRPr lang="ru-RU" sz="2000" kern="1200" baseline="-250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baseline="0" dirty="0"/>
            <a:t>(количество технологических операций, закрепленных за одним рабочим местом)</a:t>
          </a:r>
        </a:p>
      </dsp:txBody>
      <dsp:txXfrm>
        <a:off x="187807" y="92190"/>
        <a:ext cx="2503888" cy="16707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9491-BA17-414C-A9FB-6CE6636E7F54}">
      <dsp:nvSpPr>
        <dsp:cNvPr id="0" name=""/>
        <dsp:cNvSpPr/>
      </dsp:nvSpPr>
      <dsp:spPr>
        <a:xfrm>
          <a:off x="2832179" y="1809"/>
          <a:ext cx="4248268" cy="1851473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2000" kern="1200" dirty="0" err="1"/>
            <a:t>К</a:t>
          </a:r>
          <a:r>
            <a:rPr lang="ru-RU" sz="2000" kern="1200" baseline="-25000" dirty="0" err="1"/>
            <a:t>загр</a:t>
          </a:r>
          <a:r>
            <a:rPr lang="ru-RU" sz="2000" kern="1200" dirty="0"/>
            <a:t> = </a:t>
          </a:r>
          <a:r>
            <a:rPr lang="en-US" sz="2400" kern="1200" dirty="0"/>
            <a:t>N</a:t>
          </a:r>
          <a:r>
            <a:rPr lang="ru-RU" sz="2400" kern="1200" dirty="0"/>
            <a:t> *</a:t>
          </a:r>
          <a:r>
            <a:rPr lang="en-US" sz="2400" kern="1200" dirty="0"/>
            <a:t>t</a:t>
          </a:r>
          <a:r>
            <a:rPr lang="ru-RU" sz="2400" kern="1200" baseline="-25000" dirty="0" err="1"/>
            <a:t>шт</a:t>
          </a:r>
          <a:r>
            <a:rPr lang="en-US" sz="2400" kern="1200" dirty="0"/>
            <a:t> / </a:t>
          </a:r>
          <a:r>
            <a:rPr lang="ru-RU" sz="2400" kern="1200" dirty="0"/>
            <a:t>(</a:t>
          </a:r>
          <a:r>
            <a:rPr lang="en-US" sz="2400" kern="1200" dirty="0"/>
            <a:t>60 * </a:t>
          </a:r>
          <a:r>
            <a:rPr lang="ru-RU" sz="2400" kern="1200" dirty="0" err="1"/>
            <a:t>Ф</a:t>
          </a:r>
          <a:r>
            <a:rPr lang="ru-RU" sz="2400" kern="1200" baseline="-25000" dirty="0" err="1"/>
            <a:t>н</a:t>
          </a:r>
          <a:r>
            <a:rPr lang="ru-RU" sz="2400" kern="1200" dirty="0"/>
            <a:t> * </a:t>
          </a:r>
          <a:r>
            <a:rPr lang="en-US" sz="2400" kern="1200" dirty="0"/>
            <a:t>S</a:t>
          </a:r>
          <a:r>
            <a:rPr lang="ru-RU" sz="2400" kern="1200" baseline="0" dirty="0"/>
            <a:t>)</a:t>
          </a:r>
          <a:endParaRPr lang="ru-RU" sz="1100" kern="1200" baseline="-25000" dirty="0"/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  <a:p>
          <a:pPr marL="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baseline="0" dirty="0" err="1"/>
            <a:t>Ф</a:t>
          </a:r>
          <a:r>
            <a:rPr lang="ru-RU" sz="1200" kern="1200" dirty="0" err="1"/>
            <a:t>н</a:t>
          </a:r>
          <a:r>
            <a:rPr lang="ru-RU" sz="1200" kern="1200" dirty="0"/>
            <a:t> </a:t>
          </a:r>
          <a:r>
            <a:rPr lang="ru-RU" sz="1400" kern="1200" dirty="0"/>
            <a:t>–номинальный фонд работы оборудования (4140 для двусменного режима работы оборудования), ч</a:t>
          </a:r>
        </a:p>
      </dsp:txBody>
      <dsp:txXfrm>
        <a:off x="2832179" y="233243"/>
        <a:ext cx="3553966" cy="1388605"/>
      </dsp:txXfrm>
    </dsp:sp>
    <dsp:sp modelId="{25339602-5DD8-49C0-9AD5-70FC44795260}">
      <dsp:nvSpPr>
        <dsp:cNvPr id="0" name=""/>
        <dsp:cNvSpPr/>
      </dsp:nvSpPr>
      <dsp:spPr>
        <a:xfrm>
          <a:off x="97426" y="1809"/>
          <a:ext cx="2684650" cy="185147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Коэффициент загрузки одного рабочего места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К</a:t>
          </a:r>
          <a:r>
            <a:rPr lang="ru-RU" sz="2000" kern="1200" baseline="-25000" dirty="0" err="1"/>
            <a:t>загр</a:t>
          </a:r>
          <a:endParaRPr lang="ru-RU" sz="2000" kern="1200" baseline="-250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baseline="0" dirty="0"/>
            <a:t>(количество деталей одного наименования, приходящееся на одно рабочее место)</a:t>
          </a:r>
        </a:p>
      </dsp:txBody>
      <dsp:txXfrm>
        <a:off x="187807" y="92190"/>
        <a:ext cx="2503888" cy="1670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58d3b44f08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58d3b44f08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575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40422e07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40422e07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5392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40422e07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40422e07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2961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8d3b44f08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58d3b44f08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745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19515fe0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419515fe0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1553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1abfbaf28_3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41abfbaf28_3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6283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1abfbaf28_3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1abfbaf28_3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8d3b44f08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58d3b44f08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0172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58d3b44f08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58d3b44f08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58d3b44f08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58d3b44f08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54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1abfbaf28_3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1abfbaf28_3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0298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1abfbaf28_3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1abfbaf28_3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0181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1abfbaf28_3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1abfbaf28_3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8328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1abfbaf28_3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1abfbaf28_3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561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CUSTOM_7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135981" y="1393699"/>
            <a:ext cx="68868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670681" y="2933522"/>
            <a:ext cx="4352100" cy="71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385875" y="2098650"/>
            <a:ext cx="2372400" cy="9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ctrTitle" idx="2"/>
          </p:nvPr>
        </p:nvSpPr>
        <p:spPr>
          <a:xfrm>
            <a:off x="390296" y="201653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690446" y="656478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3" hasCustomPrompt="1"/>
          </p:nvPr>
        </p:nvSpPr>
        <p:spPr>
          <a:xfrm>
            <a:off x="2118448" y="544448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4" hasCustomPrompt="1"/>
          </p:nvPr>
        </p:nvSpPr>
        <p:spPr>
          <a:xfrm>
            <a:off x="2105406" y="1515808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5" hasCustomPrompt="1"/>
          </p:nvPr>
        </p:nvSpPr>
        <p:spPr>
          <a:xfrm>
            <a:off x="2105406" y="2487168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6" hasCustomPrompt="1"/>
          </p:nvPr>
        </p:nvSpPr>
        <p:spPr>
          <a:xfrm>
            <a:off x="5922008" y="2092638"/>
            <a:ext cx="1072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7" hasCustomPrompt="1"/>
          </p:nvPr>
        </p:nvSpPr>
        <p:spPr>
          <a:xfrm>
            <a:off x="5922008" y="3112336"/>
            <a:ext cx="1072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8" hasCustomPrompt="1"/>
          </p:nvPr>
        </p:nvSpPr>
        <p:spPr>
          <a:xfrm>
            <a:off x="5922008" y="4132033"/>
            <a:ext cx="1072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ctrTitle" idx="9"/>
          </p:nvPr>
        </p:nvSpPr>
        <p:spPr>
          <a:xfrm>
            <a:off x="390296" y="1167854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3"/>
          </p:nvPr>
        </p:nvSpPr>
        <p:spPr>
          <a:xfrm>
            <a:off x="690446" y="1622677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ctrTitle" idx="14"/>
          </p:nvPr>
        </p:nvSpPr>
        <p:spPr>
          <a:xfrm>
            <a:off x="390296" y="2141336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5"/>
          </p:nvPr>
        </p:nvSpPr>
        <p:spPr>
          <a:xfrm>
            <a:off x="690446" y="2596156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ctrTitle" idx="16"/>
          </p:nvPr>
        </p:nvSpPr>
        <p:spPr>
          <a:xfrm>
            <a:off x="6811558" y="1775180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ubTitle" idx="17"/>
          </p:nvPr>
        </p:nvSpPr>
        <p:spPr>
          <a:xfrm>
            <a:off x="6811558" y="2230005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ctrTitle" idx="18"/>
          </p:nvPr>
        </p:nvSpPr>
        <p:spPr>
          <a:xfrm>
            <a:off x="6811558" y="2799095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9"/>
          </p:nvPr>
        </p:nvSpPr>
        <p:spPr>
          <a:xfrm>
            <a:off x="6811558" y="3253917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ctrTitle" idx="20"/>
          </p:nvPr>
        </p:nvSpPr>
        <p:spPr>
          <a:xfrm>
            <a:off x="6811558" y="3811353"/>
            <a:ext cx="197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21"/>
          </p:nvPr>
        </p:nvSpPr>
        <p:spPr>
          <a:xfrm>
            <a:off x="6811558" y="4266173"/>
            <a:ext cx="16743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54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Title + Design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241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CUSTOM_15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CUSTOM_26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title" idx="2" hasCustomPrompt="1"/>
          </p:nvPr>
        </p:nvSpPr>
        <p:spPr>
          <a:xfrm>
            <a:off x="1086651" y="1475125"/>
            <a:ext cx="17952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 flipH="1">
            <a:off x="3481677" y="1666454"/>
            <a:ext cx="3264900" cy="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 idx="3" hasCustomPrompt="1"/>
          </p:nvPr>
        </p:nvSpPr>
        <p:spPr>
          <a:xfrm>
            <a:off x="2298451" y="2475350"/>
            <a:ext cx="17637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4"/>
          </p:nvPr>
        </p:nvSpPr>
        <p:spPr>
          <a:xfrm flipH="1">
            <a:off x="4568051" y="2688425"/>
            <a:ext cx="3264900" cy="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 idx="5" hasCustomPrompt="1"/>
          </p:nvPr>
        </p:nvSpPr>
        <p:spPr>
          <a:xfrm>
            <a:off x="3353176" y="3513625"/>
            <a:ext cx="17952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6"/>
          </p:nvPr>
        </p:nvSpPr>
        <p:spPr>
          <a:xfrm flipH="1">
            <a:off x="5671490" y="3709941"/>
            <a:ext cx="3264900" cy="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3">
  <p:cSld name="CUSTOM_2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ctrTitle"/>
          </p:nvPr>
        </p:nvSpPr>
        <p:spPr>
          <a:xfrm flipH="1">
            <a:off x="2754543" y="1347038"/>
            <a:ext cx="5195700" cy="19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4970943" y="1035213"/>
            <a:ext cx="29793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None/>
              <a:defRPr sz="9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7" name="Google Shape;67;p11"/>
          <p:cNvSpPr txBox="1">
            <a:spLocks noGrp="1"/>
          </p:cNvSpPr>
          <p:nvPr>
            <p:ph type="subTitle" idx="1"/>
          </p:nvPr>
        </p:nvSpPr>
        <p:spPr>
          <a:xfrm>
            <a:off x="3725343" y="2742989"/>
            <a:ext cx="4224900" cy="5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3">
  <p:cSld name="CUSTOM_15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1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body" idx="1"/>
          </p:nvPr>
        </p:nvSpPr>
        <p:spPr>
          <a:xfrm>
            <a:off x="642050" y="2134800"/>
            <a:ext cx="5308200" cy="14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  <a:defRPr>
                <a:solidFill>
                  <a:srgbClr val="000000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  <a:defRPr>
                <a:solidFill>
                  <a:srgbClr val="000000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  <a:defRPr>
                <a:solidFill>
                  <a:srgbClr val="000000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  <a:defRPr>
                <a:solidFill>
                  <a:srgbClr val="000000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  <a:defRPr>
                <a:solidFill>
                  <a:srgbClr val="000000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  <a:defRPr>
                <a:solidFill>
                  <a:srgbClr val="000000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  <a:defRPr>
                <a:solidFill>
                  <a:srgbClr val="000000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  <a:defRPr>
                <a:solidFill>
                  <a:srgbClr val="000000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Char char="■"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CUSTOM_33">
    <p:bg>
      <p:bgPr>
        <a:noFill/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ctrTitle" idx="2"/>
          </p:nvPr>
        </p:nvSpPr>
        <p:spPr>
          <a:xfrm>
            <a:off x="464478" y="1806500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ubTitle" idx="1"/>
          </p:nvPr>
        </p:nvSpPr>
        <p:spPr>
          <a:xfrm>
            <a:off x="616128" y="2100749"/>
            <a:ext cx="1477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ctrTitle" idx="3"/>
          </p:nvPr>
        </p:nvSpPr>
        <p:spPr>
          <a:xfrm>
            <a:off x="2077426" y="1806500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ubTitle" idx="4"/>
          </p:nvPr>
        </p:nvSpPr>
        <p:spPr>
          <a:xfrm>
            <a:off x="2229076" y="2100749"/>
            <a:ext cx="1477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ctrTitle" idx="5"/>
          </p:nvPr>
        </p:nvSpPr>
        <p:spPr>
          <a:xfrm>
            <a:off x="3690375" y="1806500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6"/>
          </p:nvPr>
        </p:nvSpPr>
        <p:spPr>
          <a:xfrm>
            <a:off x="3842025" y="2100749"/>
            <a:ext cx="1477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ctrTitle" idx="7"/>
          </p:nvPr>
        </p:nvSpPr>
        <p:spPr>
          <a:xfrm>
            <a:off x="3707117" y="3549862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ubTitle" idx="8"/>
          </p:nvPr>
        </p:nvSpPr>
        <p:spPr>
          <a:xfrm>
            <a:off x="3858772" y="3890201"/>
            <a:ext cx="1477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ctrTitle" idx="9"/>
          </p:nvPr>
        </p:nvSpPr>
        <p:spPr>
          <a:xfrm>
            <a:off x="5343519" y="3549862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ubTitle" idx="13"/>
          </p:nvPr>
        </p:nvSpPr>
        <p:spPr>
          <a:xfrm>
            <a:off x="5500261" y="3890201"/>
            <a:ext cx="1477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ctrTitle" idx="14"/>
          </p:nvPr>
        </p:nvSpPr>
        <p:spPr>
          <a:xfrm>
            <a:off x="6979921" y="3549862"/>
            <a:ext cx="17805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ubTitle" idx="15"/>
          </p:nvPr>
        </p:nvSpPr>
        <p:spPr>
          <a:xfrm>
            <a:off x="7141750" y="3890201"/>
            <a:ext cx="14568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045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4">
  <p:cSld name="Section 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ctrTitle"/>
          </p:nvPr>
        </p:nvSpPr>
        <p:spPr>
          <a:xfrm flipH="1">
            <a:off x="1180003" y="1347038"/>
            <a:ext cx="5195700" cy="19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500"/>
              <a:buNone/>
              <a:defRPr sz="65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1180003" y="1035213"/>
            <a:ext cx="29793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6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1180003" y="2742989"/>
            <a:ext cx="4224900" cy="5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130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 2"/>
              <a:buNone/>
              <a:defRPr sz="2800" b="1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quada One"/>
              <a:buNone/>
              <a:defRPr sz="28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●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■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●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■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●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Roboto Condensed Light"/>
              <a:buChar char="■"/>
              <a:defRPr sz="12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7" r:id="rId4"/>
    <p:sldLayoutId id="2147483665" r:id="rId5"/>
    <p:sldLayoutId id="2147483670" r:id="rId6"/>
    <p:sldLayoutId id="2147483671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>
            <a:spLocks noGrp="1"/>
          </p:cNvSpPr>
          <p:nvPr>
            <p:ph type="subTitle" idx="1"/>
          </p:nvPr>
        </p:nvSpPr>
        <p:spPr>
          <a:xfrm>
            <a:off x="3670681" y="2933522"/>
            <a:ext cx="4352100" cy="71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Тема 3</a:t>
            </a:r>
            <a:endParaRPr dirty="0"/>
          </a:p>
        </p:txBody>
      </p:sp>
      <p:sp>
        <p:nvSpPr>
          <p:cNvPr id="137" name="Google Shape;137;p28"/>
          <p:cNvSpPr txBox="1">
            <a:spLocks noGrp="1"/>
          </p:cNvSpPr>
          <p:nvPr>
            <p:ph type="ctrTitle"/>
          </p:nvPr>
        </p:nvSpPr>
        <p:spPr>
          <a:xfrm>
            <a:off x="1135981" y="1393699"/>
            <a:ext cx="68868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34343"/>
                </a:solidFill>
              </a:rPr>
              <a:t>Типы и методы организации производства</a:t>
            </a:r>
            <a:endParaRPr dirty="0">
              <a:solidFill>
                <a:srgbClr val="434343"/>
              </a:solidFill>
            </a:endParaRPr>
          </a:p>
        </p:txBody>
      </p:sp>
      <p:cxnSp>
        <p:nvCxnSpPr>
          <p:cNvPr id="138" name="Google Shape;138;p28"/>
          <p:cNvCxnSpPr/>
          <p:nvPr/>
        </p:nvCxnSpPr>
        <p:spPr>
          <a:xfrm>
            <a:off x="7145675" y="3176000"/>
            <a:ext cx="2086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3"/>
          <p:cNvSpPr txBox="1">
            <a:spLocks noGrp="1"/>
          </p:cNvSpPr>
          <p:nvPr>
            <p:ph type="ctrTitle"/>
          </p:nvPr>
        </p:nvSpPr>
        <p:spPr>
          <a:xfrm flipH="1">
            <a:off x="251520" y="1391858"/>
            <a:ext cx="5195700" cy="19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Экономические формы организации производства</a:t>
            </a:r>
            <a:endParaRPr dirty="0"/>
          </a:p>
        </p:txBody>
      </p:sp>
      <p:sp>
        <p:nvSpPr>
          <p:cNvPr id="397" name="Google Shape;397;p43"/>
          <p:cNvSpPr txBox="1">
            <a:spLocks noGrp="1"/>
          </p:cNvSpPr>
          <p:nvPr>
            <p:ph type="title" idx="2"/>
          </p:nvPr>
        </p:nvSpPr>
        <p:spPr>
          <a:xfrm flipH="1">
            <a:off x="1043608" y="624254"/>
            <a:ext cx="29793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933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>
            <a:spLocks noGrp="1"/>
          </p:cNvSpPr>
          <p:nvPr>
            <p:ph type="ctrTitle"/>
          </p:nvPr>
        </p:nvSpPr>
        <p:spPr>
          <a:xfrm>
            <a:off x="3131840" y="2098650"/>
            <a:ext cx="2952327" cy="9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/>
              <a:t>Экономические формы организации производства</a:t>
            </a:r>
            <a:endParaRPr sz="2600" dirty="0"/>
          </a:p>
        </p:txBody>
      </p:sp>
      <p:sp>
        <p:nvSpPr>
          <p:cNvPr id="152" name="Google Shape;152;p30"/>
          <p:cNvSpPr txBox="1">
            <a:spLocks noGrp="1"/>
          </p:cNvSpPr>
          <p:nvPr>
            <p:ph type="subTitle" idx="1"/>
          </p:nvPr>
        </p:nvSpPr>
        <p:spPr>
          <a:xfrm>
            <a:off x="-48209" y="150888"/>
            <a:ext cx="2524316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200" b="1" dirty="0">
                <a:latin typeface="Exo 2"/>
              </a:rPr>
              <a:t>Концентрация </a:t>
            </a:r>
          </a:p>
          <a:p>
            <a:pPr marL="0" lvl="0" indent="0"/>
            <a:r>
              <a:rPr lang="ru-RU" sz="1200" dirty="0">
                <a:latin typeface="Exo 2"/>
              </a:rPr>
              <a:t>выражается в сосредоточении выполняемых объемов работ в отдельных (одном) производственных подразделениях предприятия </a:t>
            </a:r>
            <a:endParaRPr sz="1200" dirty="0">
              <a:latin typeface="Exo 2"/>
            </a:endParaRPr>
          </a:p>
        </p:txBody>
      </p:sp>
      <p:sp>
        <p:nvSpPr>
          <p:cNvPr id="154" name="Google Shape;154;p30"/>
          <p:cNvSpPr txBox="1">
            <a:spLocks noGrp="1"/>
          </p:cNvSpPr>
          <p:nvPr>
            <p:ph type="subTitle" idx="13"/>
          </p:nvPr>
        </p:nvSpPr>
        <p:spPr>
          <a:xfrm>
            <a:off x="35503" y="1412220"/>
            <a:ext cx="2430125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ru-RU" sz="1200" b="1" dirty="0">
                <a:latin typeface="Exo 2"/>
              </a:rPr>
              <a:t>Специализация</a:t>
            </a:r>
            <a:r>
              <a:rPr lang="ru-RU" sz="1200" dirty="0">
                <a:latin typeface="Exo 2"/>
              </a:rPr>
              <a:t> </a:t>
            </a:r>
          </a:p>
          <a:p>
            <a:pPr marL="0" indent="0"/>
            <a:r>
              <a:rPr lang="ru-RU" sz="1200" dirty="0">
                <a:latin typeface="Exo 2"/>
              </a:rPr>
              <a:t>выражается в сосредоточении производства различных продуктов и полуфабрикатов на самостоятельных предприятиях или его подразделениях, а также на отдельных рабочих местах</a:t>
            </a:r>
            <a:endParaRPr sz="1200" dirty="0">
              <a:latin typeface="Exo 2"/>
            </a:endParaRPr>
          </a:p>
        </p:txBody>
      </p:sp>
      <p:sp>
        <p:nvSpPr>
          <p:cNvPr id="155" name="Google Shape;155;p30"/>
          <p:cNvSpPr txBox="1">
            <a:spLocks noGrp="1"/>
          </p:cNvSpPr>
          <p:nvPr>
            <p:ph type="title" idx="3"/>
          </p:nvPr>
        </p:nvSpPr>
        <p:spPr>
          <a:xfrm>
            <a:off x="2118448" y="544448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56" name="Google Shape;156;p30"/>
          <p:cNvSpPr txBox="1">
            <a:spLocks noGrp="1"/>
          </p:cNvSpPr>
          <p:nvPr>
            <p:ph type="title" idx="5"/>
          </p:nvPr>
        </p:nvSpPr>
        <p:spPr>
          <a:xfrm>
            <a:off x="5524232" y="2799225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57" name="Google Shape;157;p30"/>
          <p:cNvSpPr txBox="1">
            <a:spLocks noGrp="1"/>
          </p:cNvSpPr>
          <p:nvPr>
            <p:ph type="title" idx="4"/>
          </p:nvPr>
        </p:nvSpPr>
        <p:spPr>
          <a:xfrm>
            <a:off x="2067700" y="1860713"/>
            <a:ext cx="1107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cxnSp>
        <p:nvCxnSpPr>
          <p:cNvPr id="158" name="Google Shape;158;p30"/>
          <p:cNvCxnSpPr/>
          <p:nvPr/>
        </p:nvCxnSpPr>
        <p:spPr>
          <a:xfrm>
            <a:off x="3297225" y="0"/>
            <a:ext cx="0" cy="239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9" name="Google Shape;159;p30"/>
          <p:cNvCxnSpPr/>
          <p:nvPr/>
        </p:nvCxnSpPr>
        <p:spPr>
          <a:xfrm>
            <a:off x="5861950" y="3131400"/>
            <a:ext cx="0" cy="2030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0" name="Google Shape;160;p30"/>
          <p:cNvSpPr txBox="1">
            <a:spLocks noGrp="1"/>
          </p:cNvSpPr>
          <p:nvPr>
            <p:ph type="title" idx="6"/>
          </p:nvPr>
        </p:nvSpPr>
        <p:spPr>
          <a:xfrm>
            <a:off x="6078032" y="4146450"/>
            <a:ext cx="1072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ubTitle" idx="15"/>
          </p:nvPr>
        </p:nvSpPr>
        <p:spPr>
          <a:xfrm>
            <a:off x="6739551" y="2215942"/>
            <a:ext cx="2404449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latin typeface="Exo 2"/>
              </a:rPr>
              <a:t>Кооперирование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>
                <a:latin typeface="Exo 2"/>
              </a:rPr>
              <a:t>выражается в установлении длительных производственных связей между самостоятельными предприятиями по изготовлению конечной продукции</a:t>
            </a:r>
            <a:endParaRPr sz="1200" dirty="0">
              <a:latin typeface="Exo 2"/>
              <a:sym typeface="Exo 2"/>
            </a:endParaRPr>
          </a:p>
        </p:txBody>
      </p:sp>
      <p:sp>
        <p:nvSpPr>
          <p:cNvPr id="166" name="Google Shape;166;p30"/>
          <p:cNvSpPr txBox="1">
            <a:spLocks noGrp="1"/>
          </p:cNvSpPr>
          <p:nvPr>
            <p:ph type="subTitle" idx="17"/>
          </p:nvPr>
        </p:nvSpPr>
        <p:spPr>
          <a:xfrm>
            <a:off x="6811558" y="3574050"/>
            <a:ext cx="2332442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ru-RU" sz="1200" b="1" dirty="0">
                <a:latin typeface="Exo 2"/>
              </a:rPr>
              <a:t>Комбинирование </a:t>
            </a:r>
          </a:p>
          <a:p>
            <a:pPr marL="0" indent="0"/>
            <a:r>
              <a:rPr lang="ru-RU" sz="1200" dirty="0">
                <a:latin typeface="Exo 2"/>
              </a:rPr>
              <a:t>как форма организации производства предполагает соединение в рамках одного производственного подразделения производства различных видов изделий</a:t>
            </a:r>
            <a:endParaRPr sz="1200" dirty="0">
              <a:latin typeface="Exo 2"/>
            </a:endParaRPr>
          </a:p>
        </p:txBody>
      </p:sp>
    </p:spTree>
    <p:extLst>
      <p:ext uri="{BB962C8B-B14F-4D97-AF65-F5344CB8AC3E}">
        <p14:creationId xmlns:p14="http://schemas.microsoft.com/office/powerpoint/2010/main" val="332257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2"/>
          <p:cNvSpPr/>
          <p:nvPr/>
        </p:nvSpPr>
        <p:spPr>
          <a:xfrm>
            <a:off x="251520" y="1359424"/>
            <a:ext cx="8496944" cy="3588589"/>
          </a:xfrm>
          <a:prstGeom prst="snip2DiagRect">
            <a:avLst>
              <a:gd name="adj1" fmla="val 18257"/>
              <a:gd name="adj2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42"/>
          <p:cNvSpPr txBox="1">
            <a:spLocks noGrp="1"/>
          </p:cNvSpPr>
          <p:nvPr>
            <p:ph type="ctrTitle"/>
          </p:nvPr>
        </p:nvSpPr>
        <p:spPr>
          <a:xfrm>
            <a:off x="755576" y="352850"/>
            <a:ext cx="7416824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Экономические формы организации производства</a:t>
            </a:r>
            <a:endParaRPr dirty="0"/>
          </a:p>
        </p:txBody>
      </p:sp>
      <p:graphicFrame>
        <p:nvGraphicFramePr>
          <p:cNvPr id="387" name="Google Shape;387;p42"/>
          <p:cNvGraphicFramePr/>
          <p:nvPr/>
        </p:nvGraphicFramePr>
        <p:xfrm>
          <a:off x="539552" y="1343925"/>
          <a:ext cx="7992888" cy="4048600"/>
        </p:xfrm>
        <a:graphic>
          <a:graphicData uri="http://schemas.openxmlformats.org/drawingml/2006/table">
            <a:tbl>
              <a:tblPr>
                <a:noFill/>
                <a:tableStyleId>{CC7A4482-E5F0-444F-ABBC-FFB60C856712}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концентрация</a:t>
                      </a:r>
                      <a:endParaRPr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специализация</a:t>
                      </a:r>
                      <a:endParaRPr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кооперирование</a:t>
                      </a:r>
                      <a:endParaRPr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комбинирование</a:t>
                      </a:r>
                      <a:endParaRPr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Виды каждой формы</a:t>
                      </a:r>
                      <a:endParaRPr sz="1200"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1.технологическая</a:t>
                      </a:r>
                    </a:p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2.заводская</a:t>
                      </a:r>
                    </a:p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3.организационно-хозяйственная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Roboto Condensed Light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1.предметная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2.полупродуктовая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3.технологическая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4.функциональная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создание замкнутых технологических цепочек производства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1.сочетание последовательных стадий обработки сырья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2.комплексное использование сырья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3.использование отходов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Показатели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chemeClr val="lt1"/>
                          </a:solidFill>
                          <a:latin typeface="Exo 2"/>
                          <a:ea typeface="Exo 2"/>
                          <a:cs typeface="Exo 2"/>
                          <a:sym typeface="Exo 2"/>
                        </a:rPr>
                        <a:t>уровня</a:t>
                      </a:r>
                      <a:endParaRPr sz="1200"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 Стоимость основных фондов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2.Численность работников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3.Объем производства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 Удельный вес профильной продукции в общем объеме производства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2.Удельный вес продукции производимой на специализированных предприятиях в общем объеме 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1.Удельный вес полуфабрикатов, получаемых по кооперации в себестоимости продукции</a:t>
                      </a:r>
                    </a:p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 Удельный вес полуфабрикатов, изготавливаемых предприятием «на сторону» в общем объеме их выпуска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1. Удельный вес сырья, перерабатываемого на месте его получения в общем произведенном его количестве</a:t>
                      </a:r>
                    </a:p>
                    <a:p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Exo 2"/>
                          <a:ea typeface="Arial"/>
                          <a:cs typeface="Arial"/>
                          <a:sym typeface="Arial"/>
                        </a:rPr>
                        <a:t>2. Количество продуктов. получаемых из одного вида сырья</a:t>
                      </a:r>
                      <a:endParaRPr sz="1000" b="0" i="0" u="none" strike="noStrike" cap="none" dirty="0">
                        <a:solidFill>
                          <a:schemeClr val="lt1"/>
                        </a:solidFill>
                        <a:latin typeface="Exo 2"/>
                        <a:ea typeface="Roboto Condensed Light"/>
                        <a:cs typeface="Arial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Roboto Condensed Light"/>
                        <a:ea typeface="Roboto Condensed Light"/>
                        <a:cs typeface="Roboto Condensed Light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Roboto Condensed Light"/>
                        <a:ea typeface="Roboto Condensed Light"/>
                        <a:cs typeface="Roboto Condensed Light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Roboto Condensed Light"/>
                        <a:ea typeface="Roboto Condensed Light"/>
                        <a:cs typeface="Roboto Condensed Light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Roboto Condensed Light"/>
                        <a:ea typeface="Roboto Condensed Light"/>
                        <a:cs typeface="Roboto Condensed Light"/>
                        <a:sym typeface="Roboto Condensed Ligh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90" name="Google Shape;390;p42"/>
          <p:cNvCxnSpPr/>
          <p:nvPr/>
        </p:nvCxnSpPr>
        <p:spPr>
          <a:xfrm>
            <a:off x="1763688" y="3003798"/>
            <a:ext cx="57690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1" name="Google Shape;391;p42"/>
          <p:cNvCxnSpPr/>
          <p:nvPr/>
        </p:nvCxnSpPr>
        <p:spPr>
          <a:xfrm>
            <a:off x="1763688" y="4876006"/>
            <a:ext cx="57690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57133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9"/>
          <p:cNvSpPr txBox="1">
            <a:spLocks noGrp="1"/>
          </p:cNvSpPr>
          <p:nvPr>
            <p:ph type="ctrTitle"/>
          </p:nvPr>
        </p:nvSpPr>
        <p:spPr>
          <a:xfrm flipH="1">
            <a:off x="2843808" y="1707654"/>
            <a:ext cx="5195700" cy="19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Типы организации структур производства</a:t>
            </a:r>
            <a:endParaRPr dirty="0"/>
          </a:p>
        </p:txBody>
      </p:sp>
      <p:sp>
        <p:nvSpPr>
          <p:cNvPr id="313" name="Google Shape;313;p39"/>
          <p:cNvSpPr txBox="1">
            <a:spLocks noGrp="1"/>
          </p:cNvSpPr>
          <p:nvPr>
            <p:ph type="title" idx="2"/>
          </p:nvPr>
        </p:nvSpPr>
        <p:spPr>
          <a:xfrm flipH="1">
            <a:off x="4916192" y="987574"/>
            <a:ext cx="29793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875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0"/>
          <p:cNvSpPr txBox="1">
            <a:spLocks noGrp="1"/>
          </p:cNvSpPr>
          <p:nvPr>
            <p:ph type="ctrTitle"/>
          </p:nvPr>
        </p:nvSpPr>
        <p:spPr>
          <a:xfrm>
            <a:off x="336121" y="36687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400"/>
            </a:pPr>
            <a:r>
              <a:rPr lang="ru-RU" sz="1800" dirty="0"/>
              <a:t>Типы цехов промышленного предприятия</a:t>
            </a:r>
            <a:endParaRPr sz="1800" dirty="0"/>
          </a:p>
        </p:txBody>
      </p:sp>
      <p:sp>
        <p:nvSpPr>
          <p:cNvPr id="322" name="Google Shape;322;p40"/>
          <p:cNvSpPr txBox="1">
            <a:spLocks noGrp="1"/>
          </p:cNvSpPr>
          <p:nvPr>
            <p:ph type="subTitle" idx="1"/>
          </p:nvPr>
        </p:nvSpPr>
        <p:spPr>
          <a:xfrm>
            <a:off x="0" y="1892356"/>
            <a:ext cx="1901731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latin typeface="Exo 2"/>
                <a:sym typeface="Exo 2"/>
              </a:rPr>
              <a:t>основные </a:t>
            </a:r>
            <a:r>
              <a:rPr lang="ru-RU" sz="1200" dirty="0">
                <a:latin typeface="Exo 2"/>
              </a:rPr>
              <a:t>(производство промышленной продукции)</a:t>
            </a:r>
            <a:endParaRPr sz="1200" dirty="0">
              <a:latin typeface="Exo 2"/>
              <a:sym typeface="Exo 2"/>
            </a:endParaRPr>
          </a:p>
        </p:txBody>
      </p:sp>
      <p:sp>
        <p:nvSpPr>
          <p:cNvPr id="324" name="Google Shape;324;p40"/>
          <p:cNvSpPr txBox="1">
            <a:spLocks noGrp="1"/>
          </p:cNvSpPr>
          <p:nvPr>
            <p:ph type="subTitle" idx="4"/>
          </p:nvPr>
        </p:nvSpPr>
        <p:spPr>
          <a:xfrm>
            <a:off x="1691680" y="1839148"/>
            <a:ext cx="24790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ru-RU" sz="1400" b="1" dirty="0">
                <a:latin typeface="Exo 2"/>
              </a:rPr>
              <a:t>вспомогательные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"/>
              </a:rPr>
              <a:t> </a:t>
            </a:r>
          </a:p>
          <a:p>
            <a:pPr marL="0" indent="0"/>
            <a:r>
              <a:rPr lang="ru-RU" sz="1200" dirty="0">
                <a:latin typeface="Exo 2"/>
              </a:rPr>
              <a:t>(выполняют комплекс вспомогательных работ, продукция вспомогательного хозяйства потребляется внутри предприятия)</a:t>
            </a:r>
            <a:endParaRPr sz="1200" dirty="0">
              <a:latin typeface="Exo 2"/>
            </a:endParaRPr>
          </a:p>
        </p:txBody>
      </p:sp>
      <p:sp>
        <p:nvSpPr>
          <p:cNvPr id="326" name="Google Shape;326;p40"/>
          <p:cNvSpPr txBox="1">
            <a:spLocks noGrp="1"/>
          </p:cNvSpPr>
          <p:nvPr>
            <p:ph type="subTitle" idx="6"/>
          </p:nvPr>
        </p:nvSpPr>
        <p:spPr>
          <a:xfrm>
            <a:off x="4003481" y="1880393"/>
            <a:ext cx="235115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400" b="1" dirty="0">
                <a:latin typeface="Exo 2"/>
              </a:rPr>
              <a:t>обслуживающие </a:t>
            </a:r>
          </a:p>
          <a:p>
            <a:pPr marL="0" lvl="0" indent="0"/>
            <a:r>
              <a:rPr lang="ru-RU" sz="1200" dirty="0">
                <a:latin typeface="Exo 2"/>
              </a:rPr>
              <a:t>(создают условия для работы основных и вспомогательных цехов)</a:t>
            </a:r>
            <a:endParaRPr sz="1200" dirty="0">
              <a:latin typeface="Exo 2"/>
            </a:endParaRPr>
          </a:p>
        </p:txBody>
      </p:sp>
      <p:sp>
        <p:nvSpPr>
          <p:cNvPr id="328" name="Google Shape;328;p40"/>
          <p:cNvSpPr txBox="1">
            <a:spLocks noGrp="1"/>
          </p:cNvSpPr>
          <p:nvPr>
            <p:ph type="subTitle" idx="8"/>
          </p:nvPr>
        </p:nvSpPr>
        <p:spPr>
          <a:xfrm>
            <a:off x="3785036" y="3468112"/>
            <a:ext cx="2708188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400" b="1" dirty="0">
                <a:latin typeface="Exo 2"/>
                <a:sym typeface="Exo 2"/>
              </a:rPr>
              <a:t>побочные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"/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200" dirty="0">
                <a:latin typeface="Exo 2"/>
              </a:rPr>
              <a:t>(утилизация и переработка отходов)</a:t>
            </a:r>
            <a:endParaRPr sz="1200" dirty="0">
              <a:latin typeface="Exo 2"/>
            </a:endParaRPr>
          </a:p>
        </p:txBody>
      </p:sp>
      <p:sp>
        <p:nvSpPr>
          <p:cNvPr id="330" name="Google Shape;330;p40"/>
          <p:cNvSpPr txBox="1">
            <a:spLocks noGrp="1"/>
          </p:cNvSpPr>
          <p:nvPr>
            <p:ph type="subTitle" idx="13"/>
          </p:nvPr>
        </p:nvSpPr>
        <p:spPr>
          <a:xfrm>
            <a:off x="6493224" y="3490763"/>
            <a:ext cx="2346341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rgbClr val="000000"/>
              </a:buClr>
            </a:pPr>
            <a:r>
              <a:rPr lang="ru-RU" sz="1400" b="1" dirty="0">
                <a:latin typeface="Exo 2"/>
                <a:sym typeface="Exo 2"/>
              </a:rPr>
              <a:t>экспериментальные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"/>
              </a:rPr>
              <a:t> </a:t>
            </a:r>
            <a:r>
              <a:rPr lang="ru-RU" sz="1200" dirty="0">
                <a:latin typeface="Exo 2"/>
              </a:rPr>
              <a:t>(производство опытных образцов, партий или серийной продукции для выполнения исследовательских работ, разработки конструкторской и технологической документации)</a:t>
            </a:r>
            <a:endParaRPr sz="1200" dirty="0">
              <a:latin typeface="Exo 2"/>
            </a:endParaRPr>
          </a:p>
        </p:txBody>
      </p:sp>
      <p:cxnSp>
        <p:nvCxnSpPr>
          <p:cNvPr id="333" name="Google Shape;333;p40"/>
          <p:cNvCxnSpPr/>
          <p:nvPr/>
        </p:nvCxnSpPr>
        <p:spPr>
          <a:xfrm rot="10800000">
            <a:off x="-49600" y="1722725"/>
            <a:ext cx="5334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4" name="Google Shape;334;p40"/>
          <p:cNvCxnSpPr/>
          <p:nvPr/>
        </p:nvCxnSpPr>
        <p:spPr>
          <a:xfrm rot="10800000">
            <a:off x="3886250" y="3461525"/>
            <a:ext cx="5293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35" name="Google Shape;335;p40"/>
          <p:cNvGrpSpPr/>
          <p:nvPr/>
        </p:nvGrpSpPr>
        <p:grpSpPr>
          <a:xfrm>
            <a:off x="2828333" y="1307814"/>
            <a:ext cx="278692" cy="331130"/>
            <a:chOff x="-48233050" y="3569725"/>
            <a:chExt cx="252050" cy="299475"/>
          </a:xfrm>
        </p:grpSpPr>
        <p:sp>
          <p:nvSpPr>
            <p:cNvPr id="336" name="Google Shape;336;p40"/>
            <p:cNvSpPr/>
            <p:nvPr/>
          </p:nvSpPr>
          <p:spPr>
            <a:xfrm>
              <a:off x="-48233050" y="3569725"/>
              <a:ext cx="252050" cy="299475"/>
            </a:xfrm>
            <a:custGeom>
              <a:avLst/>
              <a:gdLst/>
              <a:ahLst/>
              <a:cxnLst/>
              <a:rect l="l" t="t" r="r" b="b"/>
              <a:pathLst>
                <a:path w="10082" h="11979" extrusionOk="0">
                  <a:moveTo>
                    <a:pt x="5230" y="1393"/>
                  </a:moveTo>
                  <a:cubicBezTo>
                    <a:pt x="5419" y="1393"/>
                    <a:pt x="5577" y="1551"/>
                    <a:pt x="5577" y="1740"/>
                  </a:cubicBezTo>
                  <a:lnTo>
                    <a:pt x="5577" y="1960"/>
                  </a:lnTo>
                  <a:cubicBezTo>
                    <a:pt x="5703" y="2023"/>
                    <a:pt x="5829" y="2086"/>
                    <a:pt x="5923" y="2181"/>
                  </a:cubicBezTo>
                  <a:lnTo>
                    <a:pt x="6144" y="2055"/>
                  </a:lnTo>
                  <a:cubicBezTo>
                    <a:pt x="6194" y="2025"/>
                    <a:pt x="6251" y="2011"/>
                    <a:pt x="6308" y="2011"/>
                  </a:cubicBezTo>
                  <a:cubicBezTo>
                    <a:pt x="6430" y="2011"/>
                    <a:pt x="6552" y="2074"/>
                    <a:pt x="6616" y="2181"/>
                  </a:cubicBezTo>
                  <a:lnTo>
                    <a:pt x="7309" y="3410"/>
                  </a:lnTo>
                  <a:cubicBezTo>
                    <a:pt x="7467" y="3725"/>
                    <a:pt x="7246" y="3819"/>
                    <a:pt x="6963" y="3977"/>
                  </a:cubicBezTo>
                  <a:lnTo>
                    <a:pt x="6963" y="4386"/>
                  </a:lnTo>
                  <a:cubicBezTo>
                    <a:pt x="7246" y="4544"/>
                    <a:pt x="7467" y="4670"/>
                    <a:pt x="7309" y="4985"/>
                  </a:cubicBezTo>
                  <a:lnTo>
                    <a:pt x="6616" y="6182"/>
                  </a:lnTo>
                  <a:cubicBezTo>
                    <a:pt x="6531" y="6289"/>
                    <a:pt x="6417" y="6366"/>
                    <a:pt x="6303" y="6366"/>
                  </a:cubicBezTo>
                  <a:cubicBezTo>
                    <a:pt x="6249" y="6366"/>
                    <a:pt x="6195" y="6349"/>
                    <a:pt x="6144" y="6308"/>
                  </a:cubicBezTo>
                  <a:lnTo>
                    <a:pt x="5923" y="6182"/>
                  </a:lnTo>
                  <a:cubicBezTo>
                    <a:pt x="5829" y="6277"/>
                    <a:pt x="5703" y="6340"/>
                    <a:pt x="5577" y="6403"/>
                  </a:cubicBezTo>
                  <a:lnTo>
                    <a:pt x="5577" y="6623"/>
                  </a:lnTo>
                  <a:cubicBezTo>
                    <a:pt x="5577" y="6812"/>
                    <a:pt x="5419" y="6970"/>
                    <a:pt x="5230" y="6970"/>
                  </a:cubicBezTo>
                  <a:lnTo>
                    <a:pt x="3812" y="6970"/>
                  </a:lnTo>
                  <a:cubicBezTo>
                    <a:pt x="3623" y="6970"/>
                    <a:pt x="3466" y="6812"/>
                    <a:pt x="3466" y="6623"/>
                  </a:cubicBezTo>
                  <a:lnTo>
                    <a:pt x="3466" y="6403"/>
                  </a:lnTo>
                  <a:cubicBezTo>
                    <a:pt x="3340" y="6340"/>
                    <a:pt x="3214" y="6277"/>
                    <a:pt x="3119" y="6182"/>
                  </a:cubicBezTo>
                  <a:lnTo>
                    <a:pt x="2899" y="6308"/>
                  </a:lnTo>
                  <a:cubicBezTo>
                    <a:pt x="2848" y="6338"/>
                    <a:pt x="2791" y="6352"/>
                    <a:pt x="2734" y="6352"/>
                  </a:cubicBezTo>
                  <a:cubicBezTo>
                    <a:pt x="2613" y="6352"/>
                    <a:pt x="2490" y="6289"/>
                    <a:pt x="2426" y="6182"/>
                  </a:cubicBezTo>
                  <a:lnTo>
                    <a:pt x="1733" y="4985"/>
                  </a:lnTo>
                  <a:cubicBezTo>
                    <a:pt x="1638" y="4827"/>
                    <a:pt x="1670" y="4575"/>
                    <a:pt x="1859" y="4512"/>
                  </a:cubicBezTo>
                  <a:lnTo>
                    <a:pt x="2048" y="4386"/>
                  </a:lnTo>
                  <a:lnTo>
                    <a:pt x="2048" y="3977"/>
                  </a:lnTo>
                  <a:lnTo>
                    <a:pt x="1859" y="3882"/>
                  </a:lnTo>
                  <a:cubicBezTo>
                    <a:pt x="1702" y="3788"/>
                    <a:pt x="1607" y="3536"/>
                    <a:pt x="1733" y="3410"/>
                  </a:cubicBezTo>
                  <a:lnTo>
                    <a:pt x="2426" y="2181"/>
                  </a:lnTo>
                  <a:cubicBezTo>
                    <a:pt x="2490" y="2074"/>
                    <a:pt x="2612" y="1997"/>
                    <a:pt x="2733" y="1997"/>
                  </a:cubicBezTo>
                  <a:cubicBezTo>
                    <a:pt x="2790" y="1997"/>
                    <a:pt x="2848" y="2014"/>
                    <a:pt x="2899" y="2055"/>
                  </a:cubicBezTo>
                  <a:lnTo>
                    <a:pt x="3119" y="2181"/>
                  </a:lnTo>
                  <a:cubicBezTo>
                    <a:pt x="3214" y="2086"/>
                    <a:pt x="3340" y="2023"/>
                    <a:pt x="3466" y="1960"/>
                  </a:cubicBezTo>
                  <a:lnTo>
                    <a:pt x="3466" y="1740"/>
                  </a:lnTo>
                  <a:cubicBezTo>
                    <a:pt x="3466" y="1551"/>
                    <a:pt x="3623" y="1393"/>
                    <a:pt x="3812" y="1393"/>
                  </a:cubicBezTo>
                  <a:close/>
                  <a:moveTo>
                    <a:pt x="4547" y="0"/>
                  </a:moveTo>
                  <a:cubicBezTo>
                    <a:pt x="3499" y="0"/>
                    <a:pt x="2484" y="337"/>
                    <a:pt x="1670" y="984"/>
                  </a:cubicBezTo>
                  <a:cubicBezTo>
                    <a:pt x="630" y="1866"/>
                    <a:pt x="0" y="3158"/>
                    <a:pt x="0" y="4544"/>
                  </a:cubicBezTo>
                  <a:cubicBezTo>
                    <a:pt x="0" y="5804"/>
                    <a:pt x="504" y="6970"/>
                    <a:pt x="1418" y="7852"/>
                  </a:cubicBezTo>
                  <a:lnTo>
                    <a:pt x="1418" y="11632"/>
                  </a:lnTo>
                  <a:cubicBezTo>
                    <a:pt x="1418" y="11821"/>
                    <a:pt x="1575" y="11979"/>
                    <a:pt x="1765" y="11979"/>
                  </a:cubicBezTo>
                  <a:lnTo>
                    <a:pt x="5986" y="11979"/>
                  </a:lnTo>
                  <a:cubicBezTo>
                    <a:pt x="6175" y="11979"/>
                    <a:pt x="6333" y="11821"/>
                    <a:pt x="6333" y="11632"/>
                  </a:cubicBezTo>
                  <a:lnTo>
                    <a:pt x="6333" y="10530"/>
                  </a:lnTo>
                  <a:lnTo>
                    <a:pt x="8097" y="10530"/>
                  </a:lnTo>
                  <a:cubicBezTo>
                    <a:pt x="8286" y="10530"/>
                    <a:pt x="8444" y="10372"/>
                    <a:pt x="8444" y="10183"/>
                  </a:cubicBezTo>
                  <a:lnTo>
                    <a:pt x="8444" y="8387"/>
                  </a:lnTo>
                  <a:lnTo>
                    <a:pt x="9042" y="8387"/>
                  </a:lnTo>
                  <a:cubicBezTo>
                    <a:pt x="9389" y="8387"/>
                    <a:pt x="9767" y="8198"/>
                    <a:pt x="9956" y="7883"/>
                  </a:cubicBezTo>
                  <a:cubicBezTo>
                    <a:pt x="10082" y="7568"/>
                    <a:pt x="10082" y="7190"/>
                    <a:pt x="9924" y="6875"/>
                  </a:cubicBezTo>
                  <a:lnTo>
                    <a:pt x="9042" y="5237"/>
                  </a:lnTo>
                  <a:cubicBezTo>
                    <a:pt x="9137" y="4701"/>
                    <a:pt x="9137" y="4134"/>
                    <a:pt x="9011" y="3599"/>
                  </a:cubicBezTo>
                  <a:cubicBezTo>
                    <a:pt x="8664" y="1866"/>
                    <a:pt x="7246" y="480"/>
                    <a:pt x="5545" y="102"/>
                  </a:cubicBezTo>
                  <a:cubicBezTo>
                    <a:pt x="5213" y="34"/>
                    <a:pt x="4878" y="0"/>
                    <a:pt x="4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40"/>
            <p:cNvSpPr/>
            <p:nvPr/>
          </p:nvSpPr>
          <p:spPr>
            <a:xfrm>
              <a:off x="-48170050" y="3622650"/>
              <a:ext cx="100050" cy="103225"/>
            </a:xfrm>
            <a:custGeom>
              <a:avLst/>
              <a:gdLst/>
              <a:ahLst/>
              <a:cxnLst/>
              <a:rect l="l" t="t" r="r" b="b"/>
              <a:pathLst>
                <a:path w="4002" h="4129" extrusionOk="0">
                  <a:moveTo>
                    <a:pt x="1985" y="1009"/>
                  </a:moveTo>
                  <a:cubicBezTo>
                    <a:pt x="2584" y="1009"/>
                    <a:pt x="3057" y="1482"/>
                    <a:pt x="3057" y="2080"/>
                  </a:cubicBezTo>
                  <a:cubicBezTo>
                    <a:pt x="3057" y="2647"/>
                    <a:pt x="2584" y="3120"/>
                    <a:pt x="1985" y="3120"/>
                  </a:cubicBezTo>
                  <a:cubicBezTo>
                    <a:pt x="1418" y="3120"/>
                    <a:pt x="946" y="2647"/>
                    <a:pt x="946" y="2080"/>
                  </a:cubicBezTo>
                  <a:cubicBezTo>
                    <a:pt x="946" y="1482"/>
                    <a:pt x="1418" y="1009"/>
                    <a:pt x="1985" y="1009"/>
                  </a:cubicBezTo>
                  <a:close/>
                  <a:moveTo>
                    <a:pt x="1639" y="1"/>
                  </a:moveTo>
                  <a:lnTo>
                    <a:pt x="1639" y="127"/>
                  </a:lnTo>
                  <a:cubicBezTo>
                    <a:pt x="1639" y="284"/>
                    <a:pt x="1576" y="410"/>
                    <a:pt x="1418" y="442"/>
                  </a:cubicBezTo>
                  <a:cubicBezTo>
                    <a:pt x="1198" y="537"/>
                    <a:pt x="1009" y="631"/>
                    <a:pt x="851" y="757"/>
                  </a:cubicBezTo>
                  <a:cubicBezTo>
                    <a:pt x="770" y="818"/>
                    <a:pt x="689" y="853"/>
                    <a:pt x="607" y="853"/>
                  </a:cubicBezTo>
                  <a:cubicBezTo>
                    <a:pt x="562" y="853"/>
                    <a:pt x="518" y="842"/>
                    <a:pt x="473" y="820"/>
                  </a:cubicBezTo>
                  <a:lnTo>
                    <a:pt x="347" y="726"/>
                  </a:lnTo>
                  <a:lnTo>
                    <a:pt x="1" y="1324"/>
                  </a:lnTo>
                  <a:lnTo>
                    <a:pt x="127" y="1387"/>
                  </a:lnTo>
                  <a:cubicBezTo>
                    <a:pt x="221" y="1482"/>
                    <a:pt x="316" y="1639"/>
                    <a:pt x="253" y="1765"/>
                  </a:cubicBezTo>
                  <a:cubicBezTo>
                    <a:pt x="221" y="1986"/>
                    <a:pt x="221" y="2143"/>
                    <a:pt x="253" y="2395"/>
                  </a:cubicBezTo>
                  <a:cubicBezTo>
                    <a:pt x="316" y="2553"/>
                    <a:pt x="221" y="2647"/>
                    <a:pt x="127" y="2742"/>
                  </a:cubicBezTo>
                  <a:lnTo>
                    <a:pt x="1" y="2805"/>
                  </a:lnTo>
                  <a:lnTo>
                    <a:pt x="347" y="3403"/>
                  </a:lnTo>
                  <a:lnTo>
                    <a:pt x="473" y="3340"/>
                  </a:lnTo>
                  <a:cubicBezTo>
                    <a:pt x="532" y="3297"/>
                    <a:pt x="590" y="3273"/>
                    <a:pt x="649" y="3273"/>
                  </a:cubicBezTo>
                  <a:cubicBezTo>
                    <a:pt x="716" y="3273"/>
                    <a:pt x="784" y="3304"/>
                    <a:pt x="851" y="3372"/>
                  </a:cubicBezTo>
                  <a:cubicBezTo>
                    <a:pt x="1009" y="3529"/>
                    <a:pt x="1198" y="3592"/>
                    <a:pt x="1418" y="3687"/>
                  </a:cubicBezTo>
                  <a:cubicBezTo>
                    <a:pt x="1576" y="3718"/>
                    <a:pt x="1639" y="3876"/>
                    <a:pt x="1639" y="4002"/>
                  </a:cubicBezTo>
                  <a:lnTo>
                    <a:pt x="1639" y="4128"/>
                  </a:lnTo>
                  <a:lnTo>
                    <a:pt x="2364" y="4128"/>
                  </a:lnTo>
                  <a:lnTo>
                    <a:pt x="2364" y="4002"/>
                  </a:lnTo>
                  <a:cubicBezTo>
                    <a:pt x="2364" y="3845"/>
                    <a:pt x="2427" y="3718"/>
                    <a:pt x="2584" y="3687"/>
                  </a:cubicBezTo>
                  <a:cubicBezTo>
                    <a:pt x="2805" y="3592"/>
                    <a:pt x="2994" y="3498"/>
                    <a:pt x="3151" y="3372"/>
                  </a:cubicBezTo>
                  <a:cubicBezTo>
                    <a:pt x="3224" y="3317"/>
                    <a:pt x="3298" y="3283"/>
                    <a:pt x="3371" y="3283"/>
                  </a:cubicBezTo>
                  <a:cubicBezTo>
                    <a:pt x="3424" y="3283"/>
                    <a:pt x="3476" y="3301"/>
                    <a:pt x="3529" y="3340"/>
                  </a:cubicBezTo>
                  <a:lnTo>
                    <a:pt x="3655" y="3403"/>
                  </a:lnTo>
                  <a:lnTo>
                    <a:pt x="4002" y="2805"/>
                  </a:lnTo>
                  <a:lnTo>
                    <a:pt x="3876" y="2742"/>
                  </a:lnTo>
                  <a:cubicBezTo>
                    <a:pt x="3781" y="2647"/>
                    <a:pt x="3687" y="2490"/>
                    <a:pt x="3750" y="2395"/>
                  </a:cubicBezTo>
                  <a:cubicBezTo>
                    <a:pt x="3781" y="2143"/>
                    <a:pt x="3781" y="1986"/>
                    <a:pt x="3750" y="1765"/>
                  </a:cubicBezTo>
                  <a:cubicBezTo>
                    <a:pt x="3687" y="1608"/>
                    <a:pt x="3781" y="1482"/>
                    <a:pt x="3876" y="1387"/>
                  </a:cubicBezTo>
                  <a:lnTo>
                    <a:pt x="4002" y="1324"/>
                  </a:lnTo>
                  <a:lnTo>
                    <a:pt x="3655" y="726"/>
                  </a:lnTo>
                  <a:lnTo>
                    <a:pt x="3529" y="820"/>
                  </a:lnTo>
                  <a:cubicBezTo>
                    <a:pt x="3477" y="846"/>
                    <a:pt x="3425" y="861"/>
                    <a:pt x="3373" y="861"/>
                  </a:cubicBezTo>
                  <a:cubicBezTo>
                    <a:pt x="3299" y="861"/>
                    <a:pt x="3225" y="831"/>
                    <a:pt x="3151" y="757"/>
                  </a:cubicBezTo>
                  <a:cubicBezTo>
                    <a:pt x="2994" y="600"/>
                    <a:pt x="2805" y="537"/>
                    <a:pt x="2584" y="442"/>
                  </a:cubicBezTo>
                  <a:cubicBezTo>
                    <a:pt x="2427" y="410"/>
                    <a:pt x="2364" y="253"/>
                    <a:pt x="2364" y="127"/>
                  </a:cubicBezTo>
                  <a:lnTo>
                    <a:pt x="23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-48129100" y="3665200"/>
              <a:ext cx="18150" cy="18125"/>
            </a:xfrm>
            <a:custGeom>
              <a:avLst/>
              <a:gdLst/>
              <a:ahLst/>
              <a:cxnLst/>
              <a:rect l="l" t="t" r="r" b="b"/>
              <a:pathLst>
                <a:path w="726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78"/>
                  </a:cubicBezTo>
                  <a:cubicBezTo>
                    <a:pt x="1" y="567"/>
                    <a:pt x="158" y="725"/>
                    <a:pt x="347" y="725"/>
                  </a:cubicBezTo>
                  <a:cubicBezTo>
                    <a:pt x="568" y="725"/>
                    <a:pt x="726" y="567"/>
                    <a:pt x="726" y="378"/>
                  </a:cubicBezTo>
                  <a:cubicBezTo>
                    <a:pt x="726" y="158"/>
                    <a:pt x="568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339;p40"/>
          <p:cNvGrpSpPr/>
          <p:nvPr/>
        </p:nvGrpSpPr>
        <p:grpSpPr>
          <a:xfrm>
            <a:off x="785397" y="1315097"/>
            <a:ext cx="330936" cy="330743"/>
            <a:chOff x="-49764975" y="3183375"/>
            <a:chExt cx="299300" cy="299125"/>
          </a:xfrm>
        </p:grpSpPr>
        <p:sp>
          <p:nvSpPr>
            <p:cNvPr id="340" name="Google Shape;340;p40"/>
            <p:cNvSpPr/>
            <p:nvPr/>
          </p:nvSpPr>
          <p:spPr>
            <a:xfrm>
              <a:off x="-49606675" y="3233575"/>
              <a:ext cx="70125" cy="103200"/>
            </a:xfrm>
            <a:custGeom>
              <a:avLst/>
              <a:gdLst/>
              <a:ahLst/>
              <a:cxnLst/>
              <a:rect l="l" t="t" r="r" b="b"/>
              <a:pathLst>
                <a:path w="2805" h="4128" extrusionOk="0">
                  <a:moveTo>
                    <a:pt x="2805" y="1"/>
                  </a:moveTo>
                  <a:lnTo>
                    <a:pt x="1" y="1355"/>
                  </a:lnTo>
                  <a:lnTo>
                    <a:pt x="1" y="4128"/>
                  </a:lnTo>
                  <a:lnTo>
                    <a:pt x="2805" y="2710"/>
                  </a:lnTo>
                  <a:lnTo>
                    <a:pt x="28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-49676775" y="3364325"/>
              <a:ext cx="52000" cy="118175"/>
            </a:xfrm>
            <a:custGeom>
              <a:avLst/>
              <a:gdLst/>
              <a:ahLst/>
              <a:cxnLst/>
              <a:rect l="l" t="t" r="r" b="b"/>
              <a:pathLst>
                <a:path w="2080" h="4727" extrusionOk="0">
                  <a:moveTo>
                    <a:pt x="2080" y="0"/>
                  </a:moveTo>
                  <a:lnTo>
                    <a:pt x="1" y="1072"/>
                  </a:lnTo>
                  <a:lnTo>
                    <a:pt x="1" y="4726"/>
                  </a:lnTo>
                  <a:lnTo>
                    <a:pt x="2080" y="3529"/>
                  </a:lnTo>
                  <a:lnTo>
                    <a:pt x="20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-49694100" y="3233575"/>
              <a:ext cx="69325" cy="103200"/>
            </a:xfrm>
            <a:custGeom>
              <a:avLst/>
              <a:gdLst/>
              <a:ahLst/>
              <a:cxnLst/>
              <a:rect l="l" t="t" r="r" b="b"/>
              <a:pathLst>
                <a:path w="2773" h="4128" extrusionOk="0">
                  <a:moveTo>
                    <a:pt x="1" y="1"/>
                  </a:moveTo>
                  <a:lnTo>
                    <a:pt x="1" y="2710"/>
                  </a:lnTo>
                  <a:lnTo>
                    <a:pt x="2773" y="4128"/>
                  </a:lnTo>
                  <a:lnTo>
                    <a:pt x="2773" y="135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-49756325" y="3314700"/>
              <a:ext cx="121325" cy="61450"/>
            </a:xfrm>
            <a:custGeom>
              <a:avLst/>
              <a:gdLst/>
              <a:ahLst/>
              <a:cxnLst/>
              <a:rect l="l" t="t" r="r" b="b"/>
              <a:pathLst>
                <a:path w="4853" h="2458" extrusionOk="0">
                  <a:moveTo>
                    <a:pt x="2048" y="1"/>
                  </a:moveTo>
                  <a:lnTo>
                    <a:pt x="1" y="1040"/>
                  </a:lnTo>
                  <a:lnTo>
                    <a:pt x="2836" y="2458"/>
                  </a:lnTo>
                  <a:lnTo>
                    <a:pt x="4852" y="1418"/>
                  </a:lnTo>
                  <a:lnTo>
                    <a:pt x="20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-49606675" y="3364325"/>
              <a:ext cx="52000" cy="118175"/>
            </a:xfrm>
            <a:custGeom>
              <a:avLst/>
              <a:gdLst/>
              <a:ahLst/>
              <a:cxnLst/>
              <a:rect l="l" t="t" r="r" b="b"/>
              <a:pathLst>
                <a:path w="2080" h="4727" extrusionOk="0">
                  <a:moveTo>
                    <a:pt x="1" y="0"/>
                  </a:moveTo>
                  <a:lnTo>
                    <a:pt x="1" y="3529"/>
                  </a:lnTo>
                  <a:lnTo>
                    <a:pt x="2080" y="4726"/>
                  </a:lnTo>
                  <a:lnTo>
                    <a:pt x="2080" y="10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-49595650" y="3314700"/>
              <a:ext cx="121325" cy="61450"/>
            </a:xfrm>
            <a:custGeom>
              <a:avLst/>
              <a:gdLst/>
              <a:ahLst/>
              <a:cxnLst/>
              <a:rect l="l" t="t" r="r" b="b"/>
              <a:pathLst>
                <a:path w="4853" h="2458" extrusionOk="0">
                  <a:moveTo>
                    <a:pt x="2773" y="1"/>
                  </a:moveTo>
                  <a:lnTo>
                    <a:pt x="1" y="1418"/>
                  </a:lnTo>
                  <a:lnTo>
                    <a:pt x="1985" y="2458"/>
                  </a:lnTo>
                  <a:lnTo>
                    <a:pt x="4852" y="1040"/>
                  </a:lnTo>
                  <a:lnTo>
                    <a:pt x="277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-49764975" y="3355650"/>
              <a:ext cx="70100" cy="126850"/>
            </a:xfrm>
            <a:custGeom>
              <a:avLst/>
              <a:gdLst/>
              <a:ahLst/>
              <a:cxnLst/>
              <a:rect l="l" t="t" r="r" b="b"/>
              <a:pathLst>
                <a:path w="2804" h="5074" extrusionOk="0">
                  <a:moveTo>
                    <a:pt x="0" y="1"/>
                  </a:moveTo>
                  <a:lnTo>
                    <a:pt x="0" y="3309"/>
                  </a:lnTo>
                  <a:cubicBezTo>
                    <a:pt x="0" y="3403"/>
                    <a:pt x="63" y="3529"/>
                    <a:pt x="189" y="3624"/>
                  </a:cubicBezTo>
                  <a:lnTo>
                    <a:pt x="2804" y="5073"/>
                  </a:lnTo>
                  <a:lnTo>
                    <a:pt x="2804" y="14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-49535775" y="3355650"/>
              <a:ext cx="70100" cy="126850"/>
            </a:xfrm>
            <a:custGeom>
              <a:avLst/>
              <a:gdLst/>
              <a:ahLst/>
              <a:cxnLst/>
              <a:rect l="l" t="t" r="r" b="b"/>
              <a:pathLst>
                <a:path w="2804" h="5074" extrusionOk="0">
                  <a:moveTo>
                    <a:pt x="2804" y="1"/>
                  </a:moveTo>
                  <a:lnTo>
                    <a:pt x="0" y="1419"/>
                  </a:lnTo>
                  <a:lnTo>
                    <a:pt x="0" y="5073"/>
                  </a:lnTo>
                  <a:lnTo>
                    <a:pt x="2583" y="3624"/>
                  </a:lnTo>
                  <a:cubicBezTo>
                    <a:pt x="2709" y="3529"/>
                    <a:pt x="2804" y="3403"/>
                    <a:pt x="2804" y="3309"/>
                  </a:cubicBezTo>
                  <a:lnTo>
                    <a:pt x="28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-49685425" y="3183375"/>
              <a:ext cx="140200" cy="69925"/>
            </a:xfrm>
            <a:custGeom>
              <a:avLst/>
              <a:gdLst/>
              <a:ahLst/>
              <a:cxnLst/>
              <a:rect l="l" t="t" r="r" b="b"/>
              <a:pathLst>
                <a:path w="5608" h="2797" extrusionOk="0">
                  <a:moveTo>
                    <a:pt x="2792" y="0"/>
                  </a:moveTo>
                  <a:cubicBezTo>
                    <a:pt x="2741" y="0"/>
                    <a:pt x="2694" y="8"/>
                    <a:pt x="2647" y="24"/>
                  </a:cubicBezTo>
                  <a:lnTo>
                    <a:pt x="0" y="1378"/>
                  </a:lnTo>
                  <a:lnTo>
                    <a:pt x="2804" y="2796"/>
                  </a:lnTo>
                  <a:lnTo>
                    <a:pt x="5608" y="1378"/>
                  </a:lnTo>
                  <a:lnTo>
                    <a:pt x="2962" y="24"/>
                  </a:lnTo>
                  <a:cubicBezTo>
                    <a:pt x="2899" y="8"/>
                    <a:pt x="2843" y="0"/>
                    <a:pt x="2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" name="Google Shape;349;p40"/>
          <p:cNvGrpSpPr/>
          <p:nvPr/>
        </p:nvGrpSpPr>
        <p:grpSpPr>
          <a:xfrm>
            <a:off x="4952323" y="1310525"/>
            <a:ext cx="332677" cy="330964"/>
            <a:chOff x="-47155575" y="3200500"/>
            <a:chExt cx="300875" cy="299325"/>
          </a:xfrm>
        </p:grpSpPr>
        <p:sp>
          <p:nvSpPr>
            <p:cNvPr id="350" name="Google Shape;350;p40"/>
            <p:cNvSpPr/>
            <p:nvPr/>
          </p:nvSpPr>
          <p:spPr>
            <a:xfrm>
              <a:off x="-46943725" y="3206000"/>
              <a:ext cx="47300" cy="48075"/>
            </a:xfrm>
            <a:custGeom>
              <a:avLst/>
              <a:gdLst/>
              <a:ahLst/>
              <a:cxnLst/>
              <a:rect l="l" t="t" r="r" b="b"/>
              <a:pathLst>
                <a:path w="1892" h="1923" extrusionOk="0">
                  <a:moveTo>
                    <a:pt x="1" y="1"/>
                  </a:moveTo>
                  <a:lnTo>
                    <a:pt x="1" y="1923"/>
                  </a:lnTo>
                  <a:lnTo>
                    <a:pt x="1891" y="19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-47118575" y="3200500"/>
              <a:ext cx="228450" cy="89025"/>
            </a:xfrm>
            <a:custGeom>
              <a:avLst/>
              <a:gdLst/>
              <a:ahLst/>
              <a:cxnLst/>
              <a:rect l="l" t="t" r="r" b="b"/>
              <a:pathLst>
                <a:path w="9138" h="3561" extrusionOk="0">
                  <a:moveTo>
                    <a:pt x="347" y="0"/>
                  </a:moveTo>
                  <a:cubicBezTo>
                    <a:pt x="158" y="0"/>
                    <a:pt x="1" y="158"/>
                    <a:pt x="1" y="378"/>
                  </a:cubicBezTo>
                  <a:lnTo>
                    <a:pt x="1" y="2143"/>
                  </a:lnTo>
                  <a:lnTo>
                    <a:pt x="2017" y="2143"/>
                  </a:lnTo>
                  <a:cubicBezTo>
                    <a:pt x="2679" y="2143"/>
                    <a:pt x="3246" y="2489"/>
                    <a:pt x="3561" y="3119"/>
                  </a:cubicBezTo>
                  <a:lnTo>
                    <a:pt x="3813" y="3560"/>
                  </a:lnTo>
                  <a:lnTo>
                    <a:pt x="9137" y="3560"/>
                  </a:lnTo>
                  <a:lnTo>
                    <a:pt x="9137" y="2836"/>
                  </a:lnTo>
                  <a:lnTo>
                    <a:pt x="6680" y="2836"/>
                  </a:lnTo>
                  <a:cubicBezTo>
                    <a:pt x="6491" y="2836"/>
                    <a:pt x="6333" y="2678"/>
                    <a:pt x="6333" y="2489"/>
                  </a:cubicBezTo>
                  <a:lnTo>
                    <a:pt x="63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-47013825" y="3395050"/>
              <a:ext cx="15775" cy="15775"/>
            </a:xfrm>
            <a:custGeom>
              <a:avLst/>
              <a:gdLst/>
              <a:ahLst/>
              <a:cxnLst/>
              <a:rect l="l" t="t" r="r" b="b"/>
              <a:pathLst>
                <a:path w="631" h="631" extrusionOk="0">
                  <a:moveTo>
                    <a:pt x="1" y="0"/>
                  </a:moveTo>
                  <a:lnTo>
                    <a:pt x="1" y="630"/>
                  </a:lnTo>
                  <a:cubicBezTo>
                    <a:pt x="284" y="504"/>
                    <a:pt x="536" y="252"/>
                    <a:pt x="6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-47049250" y="3359600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71" y="0"/>
                  </a:moveTo>
                  <a:cubicBezTo>
                    <a:pt x="473" y="0"/>
                    <a:pt x="0" y="473"/>
                    <a:pt x="0" y="1040"/>
                  </a:cubicBezTo>
                  <a:cubicBezTo>
                    <a:pt x="0" y="1513"/>
                    <a:pt x="284" y="1891"/>
                    <a:pt x="725" y="2048"/>
                  </a:cubicBezTo>
                  <a:lnTo>
                    <a:pt x="725" y="1040"/>
                  </a:lnTo>
                  <a:cubicBezTo>
                    <a:pt x="725" y="851"/>
                    <a:pt x="882" y="693"/>
                    <a:pt x="1071" y="693"/>
                  </a:cubicBezTo>
                  <a:lnTo>
                    <a:pt x="2048" y="693"/>
                  </a:lnTo>
                  <a:cubicBezTo>
                    <a:pt x="1890" y="252"/>
                    <a:pt x="1512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-47013025" y="3393475"/>
              <a:ext cx="52800" cy="53575"/>
            </a:xfrm>
            <a:custGeom>
              <a:avLst/>
              <a:gdLst/>
              <a:ahLst/>
              <a:cxnLst/>
              <a:rect l="l" t="t" r="r" b="b"/>
              <a:pathLst>
                <a:path w="2112" h="2143" extrusionOk="0">
                  <a:moveTo>
                    <a:pt x="1355" y="0"/>
                  </a:moveTo>
                  <a:cubicBezTo>
                    <a:pt x="1198" y="725"/>
                    <a:pt x="662" y="1260"/>
                    <a:pt x="0" y="1386"/>
                  </a:cubicBezTo>
                  <a:lnTo>
                    <a:pt x="0" y="2142"/>
                  </a:lnTo>
                  <a:lnTo>
                    <a:pt x="2111" y="2142"/>
                  </a:lnTo>
                  <a:lnTo>
                    <a:pt x="21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-47155575" y="3270600"/>
              <a:ext cx="300875" cy="229225"/>
            </a:xfrm>
            <a:custGeom>
              <a:avLst/>
              <a:gdLst/>
              <a:ahLst/>
              <a:cxnLst/>
              <a:rect l="l" t="t" r="r" b="b"/>
              <a:pathLst>
                <a:path w="12035" h="9169" extrusionOk="0">
                  <a:moveTo>
                    <a:pt x="5324" y="2804"/>
                  </a:moveTo>
                  <a:cubicBezTo>
                    <a:pt x="6206" y="2804"/>
                    <a:pt x="6900" y="3403"/>
                    <a:pt x="7057" y="4222"/>
                  </a:cubicBezTo>
                  <a:lnTo>
                    <a:pt x="8160" y="4222"/>
                  </a:lnTo>
                  <a:cubicBezTo>
                    <a:pt x="8349" y="4222"/>
                    <a:pt x="8506" y="4379"/>
                    <a:pt x="8506" y="4568"/>
                  </a:cubicBezTo>
                  <a:lnTo>
                    <a:pt x="8506" y="7404"/>
                  </a:lnTo>
                  <a:lnTo>
                    <a:pt x="8475" y="7404"/>
                  </a:lnTo>
                  <a:cubicBezTo>
                    <a:pt x="8475" y="7593"/>
                    <a:pt x="8317" y="7750"/>
                    <a:pt x="8128" y="7750"/>
                  </a:cubicBezTo>
                  <a:lnTo>
                    <a:pt x="5324" y="7750"/>
                  </a:lnTo>
                  <a:cubicBezTo>
                    <a:pt x="5135" y="7750"/>
                    <a:pt x="4978" y="7593"/>
                    <a:pt x="4978" y="7404"/>
                  </a:cubicBezTo>
                  <a:lnTo>
                    <a:pt x="4978" y="6301"/>
                  </a:lnTo>
                  <a:cubicBezTo>
                    <a:pt x="4190" y="6144"/>
                    <a:pt x="3560" y="5451"/>
                    <a:pt x="3560" y="4568"/>
                  </a:cubicBezTo>
                  <a:cubicBezTo>
                    <a:pt x="3560" y="3592"/>
                    <a:pt x="4348" y="2804"/>
                    <a:pt x="5324" y="2804"/>
                  </a:cubicBezTo>
                  <a:close/>
                  <a:moveTo>
                    <a:pt x="1071" y="0"/>
                  </a:moveTo>
                  <a:cubicBezTo>
                    <a:pt x="473" y="0"/>
                    <a:pt x="0" y="473"/>
                    <a:pt x="0" y="1071"/>
                  </a:cubicBezTo>
                  <a:lnTo>
                    <a:pt x="0" y="8097"/>
                  </a:lnTo>
                  <a:cubicBezTo>
                    <a:pt x="0" y="8696"/>
                    <a:pt x="473" y="9168"/>
                    <a:pt x="1071" y="9168"/>
                  </a:cubicBezTo>
                  <a:lnTo>
                    <a:pt x="10964" y="9168"/>
                  </a:lnTo>
                  <a:cubicBezTo>
                    <a:pt x="11562" y="9168"/>
                    <a:pt x="12035" y="8696"/>
                    <a:pt x="12035" y="8097"/>
                  </a:cubicBezTo>
                  <a:lnTo>
                    <a:pt x="12035" y="2489"/>
                  </a:lnTo>
                  <a:cubicBezTo>
                    <a:pt x="12035" y="1891"/>
                    <a:pt x="11562" y="1418"/>
                    <a:pt x="10964" y="1418"/>
                  </a:cubicBezTo>
                  <a:lnTo>
                    <a:pt x="4820" y="1418"/>
                  </a:lnTo>
                  <a:lnTo>
                    <a:pt x="4411" y="599"/>
                  </a:lnTo>
                  <a:cubicBezTo>
                    <a:pt x="4222" y="252"/>
                    <a:pt x="3875" y="0"/>
                    <a:pt x="3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40"/>
          <p:cNvGrpSpPr/>
          <p:nvPr/>
        </p:nvGrpSpPr>
        <p:grpSpPr>
          <a:xfrm>
            <a:off x="4943588" y="3070015"/>
            <a:ext cx="330936" cy="330107"/>
            <a:chOff x="-47154000" y="3939275"/>
            <a:chExt cx="299300" cy="298550"/>
          </a:xfrm>
        </p:grpSpPr>
        <p:sp>
          <p:nvSpPr>
            <p:cNvPr id="357" name="Google Shape;357;p40"/>
            <p:cNvSpPr/>
            <p:nvPr/>
          </p:nvSpPr>
          <p:spPr>
            <a:xfrm>
              <a:off x="-47084700" y="4131475"/>
              <a:ext cx="159125" cy="106350"/>
            </a:xfrm>
            <a:custGeom>
              <a:avLst/>
              <a:gdLst/>
              <a:ahLst/>
              <a:cxnLst/>
              <a:rect l="l" t="t" r="r" b="b"/>
              <a:pathLst>
                <a:path w="6365" h="4254" extrusionOk="0">
                  <a:moveTo>
                    <a:pt x="4569" y="693"/>
                  </a:moveTo>
                  <a:cubicBezTo>
                    <a:pt x="4789" y="693"/>
                    <a:pt x="4947" y="851"/>
                    <a:pt x="4947" y="1040"/>
                  </a:cubicBezTo>
                  <a:cubicBezTo>
                    <a:pt x="4947" y="1260"/>
                    <a:pt x="4789" y="1418"/>
                    <a:pt x="4569" y="1418"/>
                  </a:cubicBezTo>
                  <a:lnTo>
                    <a:pt x="1796" y="1418"/>
                  </a:lnTo>
                  <a:cubicBezTo>
                    <a:pt x="1576" y="1418"/>
                    <a:pt x="1418" y="1260"/>
                    <a:pt x="1418" y="1040"/>
                  </a:cubicBezTo>
                  <a:cubicBezTo>
                    <a:pt x="1418" y="851"/>
                    <a:pt x="1576" y="693"/>
                    <a:pt x="1796" y="693"/>
                  </a:cubicBezTo>
                  <a:close/>
                  <a:moveTo>
                    <a:pt x="4569" y="2111"/>
                  </a:moveTo>
                  <a:cubicBezTo>
                    <a:pt x="4789" y="2111"/>
                    <a:pt x="4947" y="2268"/>
                    <a:pt x="4947" y="2457"/>
                  </a:cubicBezTo>
                  <a:cubicBezTo>
                    <a:pt x="4947" y="2678"/>
                    <a:pt x="4789" y="2835"/>
                    <a:pt x="4569" y="2835"/>
                  </a:cubicBezTo>
                  <a:lnTo>
                    <a:pt x="1796" y="2835"/>
                  </a:lnTo>
                  <a:cubicBezTo>
                    <a:pt x="1576" y="2835"/>
                    <a:pt x="1418" y="2678"/>
                    <a:pt x="1418" y="2457"/>
                  </a:cubicBezTo>
                  <a:cubicBezTo>
                    <a:pt x="1418" y="2268"/>
                    <a:pt x="1576" y="2111"/>
                    <a:pt x="1796" y="2111"/>
                  </a:cubicBezTo>
                  <a:close/>
                  <a:moveTo>
                    <a:pt x="0" y="0"/>
                  </a:moveTo>
                  <a:lnTo>
                    <a:pt x="0" y="1418"/>
                  </a:lnTo>
                  <a:lnTo>
                    <a:pt x="0" y="3875"/>
                  </a:lnTo>
                  <a:cubicBezTo>
                    <a:pt x="0" y="4096"/>
                    <a:pt x="158" y="4253"/>
                    <a:pt x="379" y="4253"/>
                  </a:cubicBezTo>
                  <a:lnTo>
                    <a:pt x="5986" y="4253"/>
                  </a:lnTo>
                  <a:cubicBezTo>
                    <a:pt x="6207" y="4253"/>
                    <a:pt x="6364" y="4096"/>
                    <a:pt x="6364" y="3875"/>
                  </a:cubicBezTo>
                  <a:lnTo>
                    <a:pt x="6364" y="1418"/>
                  </a:lnTo>
                  <a:lnTo>
                    <a:pt x="63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-46979150" y="3943225"/>
              <a:ext cx="48050" cy="47275"/>
            </a:xfrm>
            <a:custGeom>
              <a:avLst/>
              <a:gdLst/>
              <a:ahLst/>
              <a:cxnLst/>
              <a:rect l="l" t="t" r="r" b="b"/>
              <a:pathLst>
                <a:path w="1922" h="1891" extrusionOk="0">
                  <a:moveTo>
                    <a:pt x="0" y="0"/>
                  </a:moveTo>
                  <a:lnTo>
                    <a:pt x="0" y="1891"/>
                  </a:lnTo>
                  <a:lnTo>
                    <a:pt x="1922" y="18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-47154000" y="4026700"/>
              <a:ext cx="299300" cy="141025"/>
            </a:xfrm>
            <a:custGeom>
              <a:avLst/>
              <a:gdLst/>
              <a:ahLst/>
              <a:cxnLst/>
              <a:rect l="l" t="t" r="r" b="b"/>
              <a:pathLst>
                <a:path w="11972" h="5641" extrusionOk="0">
                  <a:moveTo>
                    <a:pt x="3151" y="2080"/>
                  </a:moveTo>
                  <a:cubicBezTo>
                    <a:pt x="3340" y="2080"/>
                    <a:pt x="3497" y="2238"/>
                    <a:pt x="3497" y="2458"/>
                  </a:cubicBezTo>
                  <a:cubicBezTo>
                    <a:pt x="3497" y="2647"/>
                    <a:pt x="3340" y="2805"/>
                    <a:pt x="3151" y="2805"/>
                  </a:cubicBezTo>
                  <a:cubicBezTo>
                    <a:pt x="2930" y="2805"/>
                    <a:pt x="2804" y="2647"/>
                    <a:pt x="2804" y="2458"/>
                  </a:cubicBezTo>
                  <a:cubicBezTo>
                    <a:pt x="2804" y="2238"/>
                    <a:pt x="2930" y="2080"/>
                    <a:pt x="3151" y="2080"/>
                  </a:cubicBezTo>
                  <a:close/>
                  <a:moveTo>
                    <a:pt x="4568" y="2080"/>
                  </a:moveTo>
                  <a:cubicBezTo>
                    <a:pt x="4757" y="2080"/>
                    <a:pt x="4915" y="2238"/>
                    <a:pt x="4915" y="2458"/>
                  </a:cubicBezTo>
                  <a:cubicBezTo>
                    <a:pt x="4915" y="2647"/>
                    <a:pt x="4757" y="2805"/>
                    <a:pt x="4568" y="2805"/>
                  </a:cubicBezTo>
                  <a:cubicBezTo>
                    <a:pt x="4348" y="2805"/>
                    <a:pt x="4190" y="2647"/>
                    <a:pt x="4190" y="2458"/>
                  </a:cubicBezTo>
                  <a:cubicBezTo>
                    <a:pt x="4190" y="2238"/>
                    <a:pt x="4348" y="2080"/>
                    <a:pt x="4568" y="2080"/>
                  </a:cubicBezTo>
                  <a:close/>
                  <a:moveTo>
                    <a:pt x="6648" y="2080"/>
                  </a:moveTo>
                  <a:cubicBezTo>
                    <a:pt x="6837" y="2080"/>
                    <a:pt x="6994" y="2238"/>
                    <a:pt x="6994" y="2458"/>
                  </a:cubicBezTo>
                  <a:cubicBezTo>
                    <a:pt x="6994" y="2647"/>
                    <a:pt x="6837" y="2805"/>
                    <a:pt x="6648" y="2805"/>
                  </a:cubicBezTo>
                  <a:lnTo>
                    <a:pt x="5923" y="2805"/>
                  </a:lnTo>
                  <a:cubicBezTo>
                    <a:pt x="5734" y="2805"/>
                    <a:pt x="5576" y="2647"/>
                    <a:pt x="5576" y="2458"/>
                  </a:cubicBezTo>
                  <a:cubicBezTo>
                    <a:pt x="5576" y="2238"/>
                    <a:pt x="5734" y="2080"/>
                    <a:pt x="5923" y="2080"/>
                  </a:cubicBezTo>
                  <a:close/>
                  <a:moveTo>
                    <a:pt x="8790" y="2080"/>
                  </a:moveTo>
                  <a:cubicBezTo>
                    <a:pt x="8979" y="2080"/>
                    <a:pt x="9136" y="2238"/>
                    <a:pt x="9136" y="2458"/>
                  </a:cubicBezTo>
                  <a:cubicBezTo>
                    <a:pt x="9136" y="2647"/>
                    <a:pt x="8979" y="2805"/>
                    <a:pt x="8790" y="2805"/>
                  </a:cubicBezTo>
                  <a:lnTo>
                    <a:pt x="8065" y="2805"/>
                  </a:lnTo>
                  <a:cubicBezTo>
                    <a:pt x="7876" y="2805"/>
                    <a:pt x="7719" y="2647"/>
                    <a:pt x="7719" y="2458"/>
                  </a:cubicBezTo>
                  <a:cubicBezTo>
                    <a:pt x="7719" y="2238"/>
                    <a:pt x="7876" y="2080"/>
                    <a:pt x="8065" y="2080"/>
                  </a:cubicBezTo>
                  <a:close/>
                  <a:moveTo>
                    <a:pt x="1071" y="1"/>
                  </a:moveTo>
                  <a:cubicBezTo>
                    <a:pt x="473" y="1"/>
                    <a:pt x="0" y="473"/>
                    <a:pt x="0" y="1072"/>
                  </a:cubicBezTo>
                  <a:lnTo>
                    <a:pt x="0" y="4569"/>
                  </a:lnTo>
                  <a:cubicBezTo>
                    <a:pt x="0" y="5168"/>
                    <a:pt x="473" y="5640"/>
                    <a:pt x="1071" y="5640"/>
                  </a:cubicBezTo>
                  <a:lnTo>
                    <a:pt x="2111" y="5640"/>
                  </a:lnTo>
                  <a:lnTo>
                    <a:pt x="2111" y="4223"/>
                  </a:lnTo>
                  <a:lnTo>
                    <a:pt x="1764" y="4223"/>
                  </a:lnTo>
                  <a:cubicBezTo>
                    <a:pt x="1575" y="4223"/>
                    <a:pt x="1418" y="4065"/>
                    <a:pt x="1418" y="3876"/>
                  </a:cubicBezTo>
                  <a:cubicBezTo>
                    <a:pt x="1418" y="3655"/>
                    <a:pt x="1575" y="3498"/>
                    <a:pt x="1764" y="3498"/>
                  </a:cubicBezTo>
                  <a:lnTo>
                    <a:pt x="10208" y="3498"/>
                  </a:lnTo>
                  <a:cubicBezTo>
                    <a:pt x="10397" y="3498"/>
                    <a:pt x="10554" y="3655"/>
                    <a:pt x="10554" y="3876"/>
                  </a:cubicBezTo>
                  <a:cubicBezTo>
                    <a:pt x="10554" y="4065"/>
                    <a:pt x="10397" y="4223"/>
                    <a:pt x="10208" y="4223"/>
                  </a:cubicBezTo>
                  <a:lnTo>
                    <a:pt x="9830" y="4223"/>
                  </a:lnTo>
                  <a:lnTo>
                    <a:pt x="9830" y="5640"/>
                  </a:lnTo>
                  <a:lnTo>
                    <a:pt x="10901" y="5640"/>
                  </a:lnTo>
                  <a:cubicBezTo>
                    <a:pt x="11499" y="5640"/>
                    <a:pt x="11972" y="5168"/>
                    <a:pt x="11972" y="4569"/>
                  </a:cubicBezTo>
                  <a:lnTo>
                    <a:pt x="11972" y="1072"/>
                  </a:lnTo>
                  <a:cubicBezTo>
                    <a:pt x="11972" y="473"/>
                    <a:pt x="11499" y="1"/>
                    <a:pt x="10901" y="1"/>
                  </a:cubicBezTo>
                  <a:lnTo>
                    <a:pt x="9830" y="1"/>
                  </a:lnTo>
                  <a:lnTo>
                    <a:pt x="9830" y="1072"/>
                  </a:lnTo>
                  <a:cubicBezTo>
                    <a:pt x="9830" y="1261"/>
                    <a:pt x="9672" y="1419"/>
                    <a:pt x="9483" y="1419"/>
                  </a:cubicBezTo>
                  <a:lnTo>
                    <a:pt x="2489" y="1419"/>
                  </a:lnTo>
                  <a:cubicBezTo>
                    <a:pt x="2268" y="1419"/>
                    <a:pt x="2111" y="1261"/>
                    <a:pt x="2111" y="1072"/>
                  </a:cubicBezTo>
                  <a:lnTo>
                    <a:pt x="21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-47083125" y="3939275"/>
              <a:ext cx="158325" cy="106350"/>
            </a:xfrm>
            <a:custGeom>
              <a:avLst/>
              <a:gdLst/>
              <a:ahLst/>
              <a:cxnLst/>
              <a:rect l="l" t="t" r="r" b="b"/>
              <a:pathLst>
                <a:path w="6333" h="425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3529"/>
                  </a:lnTo>
                  <a:lnTo>
                    <a:pt x="0" y="4254"/>
                  </a:lnTo>
                  <a:lnTo>
                    <a:pt x="6333" y="4254"/>
                  </a:lnTo>
                  <a:lnTo>
                    <a:pt x="6333" y="3498"/>
                  </a:lnTo>
                  <a:lnTo>
                    <a:pt x="6301" y="3498"/>
                  </a:lnTo>
                  <a:lnTo>
                    <a:pt x="6301" y="2805"/>
                  </a:lnTo>
                  <a:lnTo>
                    <a:pt x="3844" y="2805"/>
                  </a:lnTo>
                  <a:cubicBezTo>
                    <a:pt x="3655" y="2805"/>
                    <a:pt x="3498" y="2647"/>
                    <a:pt x="3498" y="2427"/>
                  </a:cubicBezTo>
                  <a:lnTo>
                    <a:pt x="34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4" name="Google Shape;364;p40"/>
          <p:cNvGrpSpPr/>
          <p:nvPr/>
        </p:nvGrpSpPr>
        <p:grpSpPr>
          <a:xfrm>
            <a:off x="7668344" y="3038367"/>
            <a:ext cx="334924" cy="334820"/>
            <a:chOff x="5642475" y="1435075"/>
            <a:chExt cx="481975" cy="481825"/>
          </a:xfrm>
        </p:grpSpPr>
        <p:sp>
          <p:nvSpPr>
            <p:cNvPr id="365" name="Google Shape;365;p40"/>
            <p:cNvSpPr/>
            <p:nvPr/>
          </p:nvSpPr>
          <p:spPr>
            <a:xfrm>
              <a:off x="5642475" y="1435075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5756375" y="1803975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5843400" y="1537550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2224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3"/>
          <p:cNvSpPr/>
          <p:nvPr/>
        </p:nvSpPr>
        <p:spPr>
          <a:xfrm>
            <a:off x="1259632" y="3673575"/>
            <a:ext cx="2376264" cy="9462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33"/>
          <p:cNvSpPr txBox="1"/>
          <p:nvPr/>
        </p:nvSpPr>
        <p:spPr>
          <a:xfrm>
            <a:off x="1648845" y="3639878"/>
            <a:ext cx="1566142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rPr>
              <a:t>технологический</a:t>
            </a:r>
            <a:endParaRPr b="1" dirty="0">
              <a:solidFill>
                <a:schemeClr val="lt1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193" name="Google Shape;193;p33"/>
          <p:cNvSpPr txBox="1"/>
          <p:nvPr/>
        </p:nvSpPr>
        <p:spPr>
          <a:xfrm>
            <a:off x="1115616" y="3914773"/>
            <a:ext cx="2592288" cy="6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 dirty="0">
                <a:solidFill>
                  <a:schemeClr val="bg1"/>
                </a:solidFill>
                <a:latin typeface="Roboto Condensed Light"/>
              </a:rPr>
              <a:t>структуры цехи и участки образуются для выполнения однородных технологических операций</a:t>
            </a:r>
            <a:endParaRPr sz="1000" dirty="0">
              <a:solidFill>
                <a:schemeClr val="bg1"/>
              </a:solidFill>
              <a:latin typeface="Roboto Condensed Light"/>
              <a:sym typeface="Roboto Condensed Light"/>
            </a:endParaRPr>
          </a:p>
        </p:txBody>
      </p:sp>
      <p:sp>
        <p:nvSpPr>
          <p:cNvPr id="194" name="Google Shape;194;p33"/>
          <p:cNvSpPr/>
          <p:nvPr/>
        </p:nvSpPr>
        <p:spPr>
          <a:xfrm>
            <a:off x="5580112" y="3673575"/>
            <a:ext cx="1952538" cy="9462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33"/>
          <p:cNvSpPr txBox="1"/>
          <p:nvPr/>
        </p:nvSpPr>
        <p:spPr>
          <a:xfrm>
            <a:off x="5834065" y="3646563"/>
            <a:ext cx="1430700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rPr>
              <a:t>смешанный</a:t>
            </a:r>
            <a:endParaRPr b="1" dirty="0">
              <a:solidFill>
                <a:schemeClr val="lt1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196" name="Google Shape;196;p33"/>
          <p:cNvSpPr txBox="1"/>
          <p:nvPr/>
        </p:nvSpPr>
        <p:spPr>
          <a:xfrm>
            <a:off x="5652120" y="3914773"/>
            <a:ext cx="1794591" cy="6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 dirty="0">
                <a:solidFill>
                  <a:schemeClr val="bg1"/>
                </a:solidFill>
                <a:latin typeface="Roboto Condensed Light"/>
              </a:rPr>
              <a:t>сочетании предметного и технологического типов</a:t>
            </a:r>
            <a:endParaRPr sz="1000" dirty="0">
              <a:solidFill>
                <a:schemeClr val="bg1"/>
              </a:solidFill>
              <a:latin typeface="Roboto Condensed Light"/>
              <a:sym typeface="Roboto Condensed Light"/>
            </a:endParaRPr>
          </a:p>
        </p:txBody>
      </p:sp>
      <p:cxnSp>
        <p:nvCxnSpPr>
          <p:cNvPr id="198" name="Google Shape;198;p33"/>
          <p:cNvCxnSpPr/>
          <p:nvPr/>
        </p:nvCxnSpPr>
        <p:spPr>
          <a:xfrm rot="-5400000" flipH="1">
            <a:off x="4396930" y="2314525"/>
            <a:ext cx="360900" cy="6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9" name="Google Shape;199;p33"/>
          <p:cNvSpPr/>
          <p:nvPr/>
        </p:nvSpPr>
        <p:spPr>
          <a:xfrm>
            <a:off x="3079550" y="2572350"/>
            <a:ext cx="3055500" cy="833700"/>
          </a:xfrm>
          <a:prstGeom prst="snip2DiagRect">
            <a:avLst>
              <a:gd name="adj1" fmla="val 0"/>
              <a:gd name="adj2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3"/>
          <p:cNvSpPr/>
          <p:nvPr/>
        </p:nvSpPr>
        <p:spPr>
          <a:xfrm>
            <a:off x="3140715" y="1111125"/>
            <a:ext cx="2581613" cy="9462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01" name="Google Shape;201;p33"/>
          <p:cNvCxnSpPr>
            <a:stCxn id="202" idx="0"/>
            <a:endCxn id="203" idx="0"/>
          </p:cNvCxnSpPr>
          <p:nvPr/>
        </p:nvCxnSpPr>
        <p:spPr>
          <a:xfrm rot="5400000">
            <a:off x="2408400" y="3002475"/>
            <a:ext cx="611100" cy="584700"/>
          </a:xfrm>
          <a:prstGeom prst="bentConnector3">
            <a:avLst>
              <a:gd name="adj1" fmla="val -69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4" name="Google Shape;204;p33"/>
          <p:cNvCxnSpPr>
            <a:stCxn id="205" idx="2"/>
            <a:endCxn id="206" idx="0"/>
          </p:cNvCxnSpPr>
          <p:nvPr/>
        </p:nvCxnSpPr>
        <p:spPr>
          <a:xfrm>
            <a:off x="6211750" y="3040275"/>
            <a:ext cx="577800" cy="560100"/>
          </a:xfrm>
          <a:prstGeom prst="bentConnector3">
            <a:avLst>
              <a:gd name="adj1" fmla="val 9974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8" name="Google Shape;208;p33"/>
          <p:cNvSpPr txBox="1"/>
          <p:nvPr/>
        </p:nvSpPr>
        <p:spPr>
          <a:xfrm>
            <a:off x="3252933" y="2631008"/>
            <a:ext cx="2767200" cy="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Exo 2"/>
              </a:rPr>
              <a:t>Типы структур организации производства</a:t>
            </a:r>
            <a:endParaRPr b="1" dirty="0">
              <a:solidFill>
                <a:schemeClr val="dk1"/>
              </a:solidFill>
              <a:latin typeface="Exo 2"/>
              <a:sym typeface="Roboto Condensed Light"/>
            </a:endParaRPr>
          </a:p>
        </p:txBody>
      </p:sp>
      <p:sp>
        <p:nvSpPr>
          <p:cNvPr id="209" name="Google Shape;209;p33"/>
          <p:cNvSpPr txBox="1"/>
          <p:nvPr/>
        </p:nvSpPr>
        <p:spPr>
          <a:xfrm>
            <a:off x="3716171" y="1059415"/>
            <a:ext cx="1430700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rPr>
              <a:t>предметный</a:t>
            </a:r>
            <a:endParaRPr b="1" dirty="0">
              <a:solidFill>
                <a:schemeClr val="lt1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210" name="Google Shape;210;p33"/>
          <p:cNvSpPr txBox="1"/>
          <p:nvPr/>
        </p:nvSpPr>
        <p:spPr>
          <a:xfrm>
            <a:off x="3323141" y="1299928"/>
            <a:ext cx="2399187" cy="6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ru-RU" sz="1000" dirty="0">
                <a:solidFill>
                  <a:schemeClr val="bg1"/>
                </a:solidFill>
                <a:latin typeface="Roboto Condensed Light"/>
              </a:rPr>
              <a:t>цехи и участки образуются для изготовления отдельных изделий, узлов, полуфабрикатов и их сборке</a:t>
            </a:r>
            <a:endParaRPr lang="ru-RU" sz="1000" dirty="0">
              <a:solidFill>
                <a:schemeClr val="bg1"/>
              </a:solidFill>
              <a:latin typeface="Roboto Condensed Light"/>
              <a:sym typeface="Roboto Condensed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56B5D967-135D-44C6-8E0C-7DB64F9A5EAC}"/>
              </a:ext>
            </a:extLst>
          </p:cNvPr>
          <p:cNvCxnSpPr/>
          <p:nvPr/>
        </p:nvCxnSpPr>
        <p:spPr>
          <a:xfrm>
            <a:off x="7446711" y="270934"/>
            <a:ext cx="0" cy="169266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CDD20FA-505D-4FB3-AE2D-86F5E07482C7}"/>
              </a:ext>
            </a:extLst>
          </p:cNvPr>
          <p:cNvSpPr txBox="1"/>
          <p:nvPr/>
        </p:nvSpPr>
        <p:spPr>
          <a:xfrm>
            <a:off x="6004543" y="11537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преимущества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9AEA2-7040-4936-BA3E-75D83A5F8FFA}"/>
              </a:ext>
            </a:extLst>
          </p:cNvPr>
          <p:cNvSpPr txBox="1"/>
          <p:nvPr/>
        </p:nvSpPr>
        <p:spPr>
          <a:xfrm>
            <a:off x="7548267" y="13243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недостатки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9A9FB8-D19C-4952-83CC-86E09AFD8502}"/>
              </a:ext>
            </a:extLst>
          </p:cNvPr>
          <p:cNvSpPr txBox="1"/>
          <p:nvPr/>
        </p:nvSpPr>
        <p:spPr>
          <a:xfrm>
            <a:off x="50229" y="1238969"/>
            <a:ext cx="1406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создание технологической специализации производства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повышение производитель-</a:t>
            </a:r>
            <a:r>
              <a:rPr lang="ru-RU" sz="1000" dirty="0" err="1">
                <a:solidFill>
                  <a:schemeClr val="tx1"/>
                </a:solidFill>
                <a:latin typeface="Roboto Condensed Light"/>
              </a:rPr>
              <a:t>ности</a:t>
            </a: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 труда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упрощение руководства цехом, участком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97B2E-A261-4CBD-BB32-32F4F53EFC42}"/>
              </a:ext>
            </a:extLst>
          </p:cNvPr>
          <p:cNvSpPr txBox="1"/>
          <p:nvPr/>
        </p:nvSpPr>
        <p:spPr>
          <a:xfrm>
            <a:off x="5823883" y="375314"/>
            <a:ext cx="17688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способствует </a:t>
            </a:r>
            <a:r>
              <a:rPr lang="ru-RU" sz="1000" dirty="0" err="1">
                <a:solidFill>
                  <a:schemeClr val="tx1"/>
                </a:solidFill>
                <a:latin typeface="Roboto Condensed Light"/>
              </a:rPr>
              <a:t>прямоточности</a:t>
            </a: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 в организации производственного процесса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сокращает длительность производственного цикла за счет размещения всего оборудования цеха по ходу технологического процесса и ликвидации межцеховых перевозок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4D7B5-97CB-49EB-BE48-2298B8D63399}"/>
              </a:ext>
            </a:extLst>
          </p:cNvPr>
          <p:cNvSpPr txBox="1"/>
          <p:nvPr/>
        </p:nvSpPr>
        <p:spPr>
          <a:xfrm>
            <a:off x="7408621" y="409434"/>
            <a:ext cx="176885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необходимо иметь полный набор оборудования для выполнения большинства технологических операций по производству того или иного изделия, а его не всегда можно полностью загрузить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9F9169-1442-4BD5-8912-FED208C5E06F}"/>
              </a:ext>
            </a:extLst>
          </p:cNvPr>
          <p:cNvSpPr txBox="1"/>
          <p:nvPr/>
        </p:nvSpPr>
        <p:spPr>
          <a:xfrm>
            <a:off x="161084" y="88402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преимущества</a:t>
            </a: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CE08D432-83DC-4D5B-9E56-FA7DB54E6EBC}"/>
              </a:ext>
            </a:extLst>
          </p:cNvPr>
          <p:cNvCxnSpPr/>
          <p:nvPr/>
        </p:nvCxnSpPr>
        <p:spPr>
          <a:xfrm>
            <a:off x="1457228" y="1210994"/>
            <a:ext cx="0" cy="169266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5B4CB67-C08B-4B61-BEC8-3A7CB6987F68}"/>
              </a:ext>
            </a:extLst>
          </p:cNvPr>
          <p:cNvSpPr txBox="1"/>
          <p:nvPr/>
        </p:nvSpPr>
        <p:spPr>
          <a:xfrm>
            <a:off x="1673516" y="8840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недостатки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B34BA9-B7A5-455D-957F-8B16025A930F}"/>
              </a:ext>
            </a:extLst>
          </p:cNvPr>
          <p:cNvSpPr txBox="1"/>
          <p:nvPr/>
        </p:nvSpPr>
        <p:spPr>
          <a:xfrm>
            <a:off x="1433302" y="1218635"/>
            <a:ext cx="17688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увеличение внутренних перевозок и длительности производственного цикла,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снижение ответственности за качество и сроки изготовления изделия в целом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Roboto Condensed Light"/>
              </a:rPr>
              <a:t>Сложный и дорогой процесс ремонта и переналадки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85876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E0079C3-F3C2-4681-A879-74BD3D6A5D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9751781"/>
              </p:ext>
            </p:extLst>
          </p:nvPr>
        </p:nvGraphicFramePr>
        <p:xfrm>
          <a:off x="323528" y="267494"/>
          <a:ext cx="72008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9"/>
          <p:cNvSpPr txBox="1">
            <a:spLocks noGrp="1"/>
          </p:cNvSpPr>
          <p:nvPr>
            <p:ph type="ctrTitle"/>
          </p:nvPr>
        </p:nvSpPr>
        <p:spPr>
          <a:xfrm flipH="1">
            <a:off x="2843808" y="1707654"/>
            <a:ext cx="5195700" cy="192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Типы организации производства</a:t>
            </a:r>
            <a:endParaRPr dirty="0"/>
          </a:p>
        </p:txBody>
      </p:sp>
      <p:sp>
        <p:nvSpPr>
          <p:cNvPr id="313" name="Google Shape;313;p39"/>
          <p:cNvSpPr txBox="1">
            <a:spLocks noGrp="1"/>
          </p:cNvSpPr>
          <p:nvPr>
            <p:ph type="title" idx="2"/>
          </p:nvPr>
        </p:nvSpPr>
        <p:spPr>
          <a:xfrm flipH="1">
            <a:off x="4916192" y="987574"/>
            <a:ext cx="2979300" cy="7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845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7"/>
          <p:cNvSpPr txBox="1">
            <a:spLocks noGrp="1"/>
          </p:cNvSpPr>
          <p:nvPr>
            <p:ph type="ctrTitle"/>
          </p:nvPr>
        </p:nvSpPr>
        <p:spPr>
          <a:xfrm>
            <a:off x="25755" y="39240"/>
            <a:ext cx="7179151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/>
              <a:t>Тип производства </a:t>
            </a:r>
            <a:r>
              <a:rPr lang="ru-RU" sz="1800" dirty="0"/>
              <a:t>- совокупность организационных, технологических и экономических признаков, которые определяют организацию производства и труда на рабочих местах, методы планирования, учета и экономические показатели</a:t>
            </a:r>
            <a:endParaRPr sz="1800" dirty="0"/>
          </a:p>
        </p:txBody>
      </p:sp>
      <p:grpSp>
        <p:nvGrpSpPr>
          <p:cNvPr id="440" name="Google Shape;440;p47"/>
          <p:cNvGrpSpPr/>
          <p:nvPr/>
        </p:nvGrpSpPr>
        <p:grpSpPr>
          <a:xfrm>
            <a:off x="1148819" y="2713208"/>
            <a:ext cx="1873113" cy="1290901"/>
            <a:chOff x="720000" y="2341741"/>
            <a:chExt cx="2120585" cy="1442831"/>
          </a:xfrm>
        </p:grpSpPr>
        <p:sp>
          <p:nvSpPr>
            <p:cNvPr id="441" name="Google Shape;441;p47"/>
            <p:cNvSpPr/>
            <p:nvPr/>
          </p:nvSpPr>
          <p:spPr>
            <a:xfrm>
              <a:off x="720000" y="2898672"/>
              <a:ext cx="885900" cy="8859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2" name="Google Shape;442;p47"/>
            <p:cNvCxnSpPr/>
            <p:nvPr/>
          </p:nvCxnSpPr>
          <p:spPr>
            <a:xfrm>
              <a:off x="1143010" y="3361375"/>
              <a:ext cx="16959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47"/>
            <p:cNvCxnSpPr/>
            <p:nvPr/>
          </p:nvCxnSpPr>
          <p:spPr>
            <a:xfrm rot="10800000">
              <a:off x="2840585" y="2341741"/>
              <a:ext cx="0" cy="1023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4" name="Google Shape;444;p47"/>
          <p:cNvGrpSpPr/>
          <p:nvPr/>
        </p:nvGrpSpPr>
        <p:grpSpPr>
          <a:xfrm rot="10800000" flipH="1">
            <a:off x="2712089" y="2279572"/>
            <a:ext cx="1873113" cy="1304427"/>
            <a:chOff x="720000" y="2341741"/>
            <a:chExt cx="2120585" cy="1457949"/>
          </a:xfrm>
        </p:grpSpPr>
        <p:sp>
          <p:nvSpPr>
            <p:cNvPr id="445" name="Google Shape;445;p47"/>
            <p:cNvSpPr/>
            <p:nvPr/>
          </p:nvSpPr>
          <p:spPr>
            <a:xfrm>
              <a:off x="720000" y="2913790"/>
              <a:ext cx="885900" cy="8859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6" name="Google Shape;446;p47"/>
            <p:cNvCxnSpPr/>
            <p:nvPr/>
          </p:nvCxnSpPr>
          <p:spPr>
            <a:xfrm>
              <a:off x="1143010" y="3361375"/>
              <a:ext cx="16959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47"/>
            <p:cNvCxnSpPr/>
            <p:nvPr/>
          </p:nvCxnSpPr>
          <p:spPr>
            <a:xfrm rot="10800000">
              <a:off x="2840585" y="2341741"/>
              <a:ext cx="0" cy="1023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8" name="Google Shape;448;p47"/>
          <p:cNvGrpSpPr/>
          <p:nvPr/>
        </p:nvGrpSpPr>
        <p:grpSpPr>
          <a:xfrm>
            <a:off x="4235307" y="2704292"/>
            <a:ext cx="1873113" cy="1290901"/>
            <a:chOff x="720000" y="2341741"/>
            <a:chExt cx="2120585" cy="1442831"/>
          </a:xfrm>
        </p:grpSpPr>
        <p:sp>
          <p:nvSpPr>
            <p:cNvPr id="449" name="Google Shape;449;p47"/>
            <p:cNvSpPr/>
            <p:nvPr/>
          </p:nvSpPr>
          <p:spPr>
            <a:xfrm>
              <a:off x="720000" y="2898672"/>
              <a:ext cx="885900" cy="8859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0" name="Google Shape;450;p47"/>
            <p:cNvCxnSpPr/>
            <p:nvPr/>
          </p:nvCxnSpPr>
          <p:spPr>
            <a:xfrm>
              <a:off x="1143010" y="3361375"/>
              <a:ext cx="16959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47"/>
            <p:cNvCxnSpPr/>
            <p:nvPr/>
          </p:nvCxnSpPr>
          <p:spPr>
            <a:xfrm rot="10800000">
              <a:off x="2840585" y="2341741"/>
              <a:ext cx="0" cy="1023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53" name="Google Shape;453;p47"/>
          <p:cNvSpPr/>
          <p:nvPr/>
        </p:nvSpPr>
        <p:spPr>
          <a:xfrm rot="10800000" flipH="1">
            <a:off x="5749664" y="2232181"/>
            <a:ext cx="782516" cy="79261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47"/>
          <p:cNvSpPr txBox="1"/>
          <p:nvPr/>
        </p:nvSpPr>
        <p:spPr>
          <a:xfrm>
            <a:off x="0" y="4022475"/>
            <a:ext cx="3224611" cy="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Roboto Condensed Light"/>
              </a:rPr>
              <a:t>Массовое</a:t>
            </a:r>
          </a:p>
          <a:p>
            <a:pPr algn="ctr"/>
            <a:r>
              <a:rPr lang="ru-RU" sz="1000" dirty="0">
                <a:solidFill>
                  <a:schemeClr val="dk1"/>
                </a:solidFill>
                <a:latin typeface="Roboto Condensed Light"/>
              </a:rPr>
              <a:t>характеризуется узкой специализацией рабочих мест и оборудования на выпуске незначительного ассортимента продукции, вырабатываемой систематически в больших количествах</a:t>
            </a:r>
            <a:endParaRPr sz="1000" dirty="0">
              <a:solidFill>
                <a:schemeClr val="dk1"/>
              </a:solidFill>
              <a:latin typeface="Roboto Condensed Light"/>
              <a:sym typeface="Roboto Condensed Light"/>
            </a:endParaRPr>
          </a:p>
        </p:txBody>
      </p:sp>
      <p:sp>
        <p:nvSpPr>
          <p:cNvPr id="463" name="Google Shape;463;p47"/>
          <p:cNvSpPr txBox="1"/>
          <p:nvPr/>
        </p:nvSpPr>
        <p:spPr>
          <a:xfrm>
            <a:off x="3223457" y="4007471"/>
            <a:ext cx="3659622" cy="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dk1"/>
                </a:solidFill>
                <a:latin typeface="Roboto Condensed Light"/>
              </a:rPr>
              <a:t>Мелкосерийное</a:t>
            </a:r>
          </a:p>
          <a:p>
            <a:pPr algn="ctr"/>
            <a:r>
              <a:rPr lang="ru-RU" sz="1000" dirty="0">
                <a:solidFill>
                  <a:schemeClr val="dk1"/>
                </a:solidFill>
                <a:latin typeface="Roboto Condensed Light"/>
              </a:rPr>
              <a:t>характеризуется выпуском отдельных видов однородной продукции, что вызывает необходимость незначительной переналадки оборудования в течение одного рабочего дня (смены), и не приводит к простою оборудования</a:t>
            </a:r>
            <a:endParaRPr lang="ru-RU" sz="1000" dirty="0">
              <a:solidFill>
                <a:schemeClr val="dk1"/>
              </a:solidFill>
              <a:latin typeface="Roboto Condensed Light"/>
              <a:sym typeface="Roboto Condensed Light"/>
            </a:endParaRPr>
          </a:p>
        </p:txBody>
      </p:sp>
      <p:sp>
        <p:nvSpPr>
          <p:cNvPr id="465" name="Google Shape;465;p47"/>
          <p:cNvSpPr txBox="1"/>
          <p:nvPr/>
        </p:nvSpPr>
        <p:spPr>
          <a:xfrm>
            <a:off x="4860032" y="1259265"/>
            <a:ext cx="3659622" cy="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Roboto Condensed Light"/>
              </a:rPr>
              <a:t>Единичное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dirty="0">
                <a:solidFill>
                  <a:schemeClr val="dk1"/>
                </a:solidFill>
                <a:latin typeface="Roboto Condensed Light"/>
              </a:rPr>
              <a:t>характеризуется выпуском разнообразной продукции (одно или несколько изделий). Повторяемость выпуска такой продукции не имеет какой-либо определенной последовательности. </a:t>
            </a:r>
            <a:endParaRPr sz="1000" dirty="0">
              <a:solidFill>
                <a:schemeClr val="dk1"/>
              </a:solidFill>
              <a:latin typeface="Roboto Condensed Light"/>
              <a:sym typeface="Roboto Condensed Light"/>
            </a:endParaRPr>
          </a:p>
        </p:txBody>
      </p:sp>
      <p:sp>
        <p:nvSpPr>
          <p:cNvPr id="466" name="Google Shape;466;p47"/>
          <p:cNvSpPr txBox="1"/>
          <p:nvPr/>
        </p:nvSpPr>
        <p:spPr>
          <a:xfrm>
            <a:off x="899594" y="1285477"/>
            <a:ext cx="4216624" cy="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b="1" dirty="0">
                <a:solidFill>
                  <a:schemeClr val="dk1"/>
                </a:solidFill>
                <a:latin typeface="Roboto Condensed Light"/>
              </a:rPr>
              <a:t>Крупносерийное</a:t>
            </a:r>
          </a:p>
          <a:p>
            <a:pPr algn="ctr"/>
            <a:r>
              <a:rPr lang="ru-RU" sz="1000" dirty="0">
                <a:solidFill>
                  <a:schemeClr val="dk1"/>
                </a:solidFill>
                <a:latin typeface="Roboto Condensed Light"/>
              </a:rPr>
              <a:t>характеризуется выпуском отдельных видов однородной продукции, что вызывает необходимость серьезной переналадки оборудования, изменения параметров технологического режима и обусловленных этим простоев оборудования</a:t>
            </a:r>
            <a:endParaRPr sz="1000" dirty="0">
              <a:solidFill>
                <a:schemeClr val="dk1"/>
              </a:solidFill>
              <a:latin typeface="Roboto Condensed Light"/>
              <a:sym typeface="Roboto Condensed Light"/>
            </a:endParaRPr>
          </a:p>
        </p:txBody>
      </p:sp>
      <p:grpSp>
        <p:nvGrpSpPr>
          <p:cNvPr id="25" name="Google Shape;4605;p58">
            <a:extLst>
              <a:ext uri="{FF2B5EF4-FFF2-40B4-BE49-F238E27FC236}">
                <a16:creationId xmlns:a16="http://schemas.microsoft.com/office/drawing/2014/main" id="{4D6A34F6-4184-4C34-A8E8-9B56F26C710F}"/>
              </a:ext>
            </a:extLst>
          </p:cNvPr>
          <p:cNvGrpSpPr/>
          <p:nvPr/>
        </p:nvGrpSpPr>
        <p:grpSpPr>
          <a:xfrm>
            <a:off x="1382895" y="3449897"/>
            <a:ext cx="347715" cy="351155"/>
            <a:chOff x="-59100700" y="1911950"/>
            <a:chExt cx="315875" cy="319000"/>
          </a:xfrm>
          <a:solidFill>
            <a:schemeClr val="bg1"/>
          </a:solidFill>
        </p:grpSpPr>
        <p:sp>
          <p:nvSpPr>
            <p:cNvPr id="26" name="Google Shape;4606;p58">
              <a:extLst>
                <a:ext uri="{FF2B5EF4-FFF2-40B4-BE49-F238E27FC236}">
                  <a16:creationId xmlns:a16="http://schemas.microsoft.com/office/drawing/2014/main" id="{597927F7-98E0-42DB-B0D6-040F70BF4764}"/>
                </a:ext>
              </a:extLst>
            </p:cNvPr>
            <p:cNvSpPr/>
            <p:nvPr/>
          </p:nvSpPr>
          <p:spPr>
            <a:xfrm>
              <a:off x="-59015625" y="1993850"/>
              <a:ext cx="20500" cy="20525"/>
            </a:xfrm>
            <a:custGeom>
              <a:avLst/>
              <a:gdLst/>
              <a:ahLst/>
              <a:cxnLst/>
              <a:rect l="l" t="t" r="r" b="b"/>
              <a:pathLst>
                <a:path w="820" h="821" extrusionOk="0">
                  <a:moveTo>
                    <a:pt x="189" y="1"/>
                  </a:moveTo>
                  <a:cubicBezTo>
                    <a:pt x="63" y="1"/>
                    <a:pt x="0" y="64"/>
                    <a:pt x="0" y="190"/>
                  </a:cubicBezTo>
                  <a:lnTo>
                    <a:pt x="0" y="631"/>
                  </a:lnTo>
                  <a:cubicBezTo>
                    <a:pt x="0" y="757"/>
                    <a:pt x="95" y="820"/>
                    <a:pt x="189" y="820"/>
                  </a:cubicBezTo>
                  <a:lnTo>
                    <a:pt x="630" y="820"/>
                  </a:lnTo>
                  <a:cubicBezTo>
                    <a:pt x="725" y="820"/>
                    <a:pt x="820" y="757"/>
                    <a:pt x="820" y="631"/>
                  </a:cubicBezTo>
                  <a:lnTo>
                    <a:pt x="820" y="190"/>
                  </a:lnTo>
                  <a:cubicBezTo>
                    <a:pt x="820" y="64"/>
                    <a:pt x="725" y="1"/>
                    <a:pt x="630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607;p58">
              <a:extLst>
                <a:ext uri="{FF2B5EF4-FFF2-40B4-BE49-F238E27FC236}">
                  <a16:creationId xmlns:a16="http://schemas.microsoft.com/office/drawing/2014/main" id="{FD4CA66D-21E1-44AD-9A18-6DAE1751C4FB}"/>
                </a:ext>
              </a:extLst>
            </p:cNvPr>
            <p:cNvSpPr/>
            <p:nvPr/>
          </p:nvSpPr>
          <p:spPr>
            <a:xfrm>
              <a:off x="-58954200" y="19938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221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221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608;p58">
              <a:extLst>
                <a:ext uri="{FF2B5EF4-FFF2-40B4-BE49-F238E27FC236}">
                  <a16:creationId xmlns:a16="http://schemas.microsoft.com/office/drawing/2014/main" id="{76D1484C-1271-40E7-86F0-C98A0DF8EDE1}"/>
                </a:ext>
              </a:extLst>
            </p:cNvPr>
            <p:cNvSpPr/>
            <p:nvPr/>
          </p:nvSpPr>
          <p:spPr>
            <a:xfrm>
              <a:off x="-58891975" y="19938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190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190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609;p58">
              <a:extLst>
                <a:ext uri="{FF2B5EF4-FFF2-40B4-BE49-F238E27FC236}">
                  <a16:creationId xmlns:a16="http://schemas.microsoft.com/office/drawing/2014/main" id="{50E9DF3D-DBA9-4F0E-8DA5-587A56305383}"/>
                </a:ext>
              </a:extLst>
            </p:cNvPr>
            <p:cNvSpPr/>
            <p:nvPr/>
          </p:nvSpPr>
          <p:spPr>
            <a:xfrm>
              <a:off x="-59015625" y="2034825"/>
              <a:ext cx="20500" cy="21275"/>
            </a:xfrm>
            <a:custGeom>
              <a:avLst/>
              <a:gdLst/>
              <a:ahLst/>
              <a:cxnLst/>
              <a:rect l="l" t="t" r="r" b="b"/>
              <a:pathLst>
                <a:path w="820" h="851" extrusionOk="0">
                  <a:moveTo>
                    <a:pt x="189" y="0"/>
                  </a:moveTo>
                  <a:cubicBezTo>
                    <a:pt x="63" y="0"/>
                    <a:pt x="0" y="95"/>
                    <a:pt x="0" y="221"/>
                  </a:cubicBezTo>
                  <a:lnTo>
                    <a:pt x="0" y="630"/>
                  </a:lnTo>
                  <a:cubicBezTo>
                    <a:pt x="0" y="756"/>
                    <a:pt x="95" y="851"/>
                    <a:pt x="189" y="851"/>
                  </a:cubicBezTo>
                  <a:lnTo>
                    <a:pt x="630" y="851"/>
                  </a:lnTo>
                  <a:cubicBezTo>
                    <a:pt x="725" y="851"/>
                    <a:pt x="820" y="756"/>
                    <a:pt x="820" y="630"/>
                  </a:cubicBezTo>
                  <a:lnTo>
                    <a:pt x="820" y="221"/>
                  </a:lnTo>
                  <a:cubicBezTo>
                    <a:pt x="820" y="95"/>
                    <a:pt x="725" y="0"/>
                    <a:pt x="630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610;p58">
              <a:extLst>
                <a:ext uri="{FF2B5EF4-FFF2-40B4-BE49-F238E27FC236}">
                  <a16:creationId xmlns:a16="http://schemas.microsoft.com/office/drawing/2014/main" id="{E8224F1B-6A85-4B09-B934-2DC78011DC7B}"/>
                </a:ext>
              </a:extLst>
            </p:cNvPr>
            <p:cNvSpPr/>
            <p:nvPr/>
          </p:nvSpPr>
          <p:spPr>
            <a:xfrm>
              <a:off x="-58954200" y="2034825"/>
              <a:ext cx="21300" cy="21275"/>
            </a:xfrm>
            <a:custGeom>
              <a:avLst/>
              <a:gdLst/>
              <a:ahLst/>
              <a:cxnLst/>
              <a:rect l="l" t="t" r="r" b="b"/>
              <a:pathLst>
                <a:path w="852" h="851" extrusionOk="0">
                  <a:moveTo>
                    <a:pt x="221" y="0"/>
                  </a:moveTo>
                  <a:cubicBezTo>
                    <a:pt x="95" y="0"/>
                    <a:pt x="1" y="95"/>
                    <a:pt x="1" y="221"/>
                  </a:cubicBezTo>
                  <a:lnTo>
                    <a:pt x="1" y="630"/>
                  </a:lnTo>
                  <a:cubicBezTo>
                    <a:pt x="1" y="756"/>
                    <a:pt x="127" y="851"/>
                    <a:pt x="221" y="851"/>
                  </a:cubicBezTo>
                  <a:lnTo>
                    <a:pt x="631" y="851"/>
                  </a:lnTo>
                  <a:cubicBezTo>
                    <a:pt x="757" y="851"/>
                    <a:pt x="851" y="756"/>
                    <a:pt x="851" y="630"/>
                  </a:cubicBezTo>
                  <a:lnTo>
                    <a:pt x="851" y="221"/>
                  </a:lnTo>
                  <a:cubicBezTo>
                    <a:pt x="851" y="95"/>
                    <a:pt x="757" y="0"/>
                    <a:pt x="631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611;p58">
              <a:extLst>
                <a:ext uri="{FF2B5EF4-FFF2-40B4-BE49-F238E27FC236}">
                  <a16:creationId xmlns:a16="http://schemas.microsoft.com/office/drawing/2014/main" id="{B66D7269-C07F-4E30-93B6-6E517C2BA616}"/>
                </a:ext>
              </a:extLst>
            </p:cNvPr>
            <p:cNvSpPr/>
            <p:nvPr/>
          </p:nvSpPr>
          <p:spPr>
            <a:xfrm>
              <a:off x="-58891975" y="2034825"/>
              <a:ext cx="21300" cy="21275"/>
            </a:xfrm>
            <a:custGeom>
              <a:avLst/>
              <a:gdLst/>
              <a:ahLst/>
              <a:cxnLst/>
              <a:rect l="l" t="t" r="r" b="b"/>
              <a:pathLst>
                <a:path w="852" h="851" extrusionOk="0">
                  <a:moveTo>
                    <a:pt x="190" y="0"/>
                  </a:moveTo>
                  <a:cubicBezTo>
                    <a:pt x="95" y="0"/>
                    <a:pt x="1" y="95"/>
                    <a:pt x="1" y="221"/>
                  </a:cubicBezTo>
                  <a:lnTo>
                    <a:pt x="1" y="630"/>
                  </a:lnTo>
                  <a:cubicBezTo>
                    <a:pt x="1" y="756"/>
                    <a:pt x="127" y="851"/>
                    <a:pt x="190" y="851"/>
                  </a:cubicBezTo>
                  <a:lnTo>
                    <a:pt x="631" y="851"/>
                  </a:lnTo>
                  <a:cubicBezTo>
                    <a:pt x="757" y="851"/>
                    <a:pt x="851" y="756"/>
                    <a:pt x="851" y="630"/>
                  </a:cubicBezTo>
                  <a:lnTo>
                    <a:pt x="851" y="221"/>
                  </a:lnTo>
                  <a:cubicBezTo>
                    <a:pt x="851" y="95"/>
                    <a:pt x="757" y="0"/>
                    <a:pt x="631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612;p58">
              <a:extLst>
                <a:ext uri="{FF2B5EF4-FFF2-40B4-BE49-F238E27FC236}">
                  <a16:creationId xmlns:a16="http://schemas.microsoft.com/office/drawing/2014/main" id="{B0E78C3E-8715-4FE8-A717-A221C713BADE}"/>
                </a:ext>
              </a:extLst>
            </p:cNvPr>
            <p:cNvSpPr/>
            <p:nvPr/>
          </p:nvSpPr>
          <p:spPr>
            <a:xfrm>
              <a:off x="-59015625" y="2076550"/>
              <a:ext cx="20500" cy="20525"/>
            </a:xfrm>
            <a:custGeom>
              <a:avLst/>
              <a:gdLst/>
              <a:ahLst/>
              <a:cxnLst/>
              <a:rect l="l" t="t" r="r" b="b"/>
              <a:pathLst>
                <a:path w="820" h="821" extrusionOk="0">
                  <a:moveTo>
                    <a:pt x="189" y="1"/>
                  </a:moveTo>
                  <a:cubicBezTo>
                    <a:pt x="63" y="1"/>
                    <a:pt x="0" y="64"/>
                    <a:pt x="0" y="190"/>
                  </a:cubicBezTo>
                  <a:lnTo>
                    <a:pt x="0" y="631"/>
                  </a:lnTo>
                  <a:cubicBezTo>
                    <a:pt x="0" y="757"/>
                    <a:pt x="95" y="820"/>
                    <a:pt x="189" y="820"/>
                  </a:cubicBezTo>
                  <a:lnTo>
                    <a:pt x="630" y="820"/>
                  </a:lnTo>
                  <a:cubicBezTo>
                    <a:pt x="725" y="820"/>
                    <a:pt x="820" y="757"/>
                    <a:pt x="820" y="631"/>
                  </a:cubicBezTo>
                  <a:lnTo>
                    <a:pt x="820" y="190"/>
                  </a:lnTo>
                  <a:cubicBezTo>
                    <a:pt x="820" y="64"/>
                    <a:pt x="725" y="1"/>
                    <a:pt x="630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613;p58">
              <a:extLst>
                <a:ext uri="{FF2B5EF4-FFF2-40B4-BE49-F238E27FC236}">
                  <a16:creationId xmlns:a16="http://schemas.microsoft.com/office/drawing/2014/main" id="{D006E19A-F4F7-4B46-BA6B-1050513281FC}"/>
                </a:ext>
              </a:extLst>
            </p:cNvPr>
            <p:cNvSpPr/>
            <p:nvPr/>
          </p:nvSpPr>
          <p:spPr>
            <a:xfrm>
              <a:off x="-58954200" y="20765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221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221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614;p58">
              <a:extLst>
                <a:ext uri="{FF2B5EF4-FFF2-40B4-BE49-F238E27FC236}">
                  <a16:creationId xmlns:a16="http://schemas.microsoft.com/office/drawing/2014/main" id="{FAF27205-2E18-4810-A5CF-86CADA760AC7}"/>
                </a:ext>
              </a:extLst>
            </p:cNvPr>
            <p:cNvSpPr/>
            <p:nvPr/>
          </p:nvSpPr>
          <p:spPr>
            <a:xfrm>
              <a:off x="-58891975" y="20765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190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190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615;p58">
              <a:extLst>
                <a:ext uri="{FF2B5EF4-FFF2-40B4-BE49-F238E27FC236}">
                  <a16:creationId xmlns:a16="http://schemas.microsoft.com/office/drawing/2014/main" id="{E85A5081-209A-4361-9368-E84FD13DAB87}"/>
                </a:ext>
              </a:extLst>
            </p:cNvPr>
            <p:cNvSpPr/>
            <p:nvPr/>
          </p:nvSpPr>
          <p:spPr>
            <a:xfrm>
              <a:off x="-59100700" y="1911950"/>
              <a:ext cx="315875" cy="319000"/>
            </a:xfrm>
            <a:custGeom>
              <a:avLst/>
              <a:gdLst/>
              <a:ahLst/>
              <a:cxnLst/>
              <a:rect l="l" t="t" r="r" b="b"/>
              <a:pathLst>
                <a:path w="12635" h="12760" extrusionOk="0">
                  <a:moveTo>
                    <a:pt x="9169" y="788"/>
                  </a:moveTo>
                  <a:lnTo>
                    <a:pt x="9169" y="1607"/>
                  </a:lnTo>
                  <a:lnTo>
                    <a:pt x="3403" y="1607"/>
                  </a:lnTo>
                  <a:lnTo>
                    <a:pt x="3403" y="788"/>
                  </a:lnTo>
                  <a:close/>
                  <a:moveTo>
                    <a:pt x="1734" y="9074"/>
                  </a:moveTo>
                  <a:lnTo>
                    <a:pt x="1734" y="11815"/>
                  </a:lnTo>
                  <a:lnTo>
                    <a:pt x="788" y="11815"/>
                  </a:lnTo>
                  <a:lnTo>
                    <a:pt x="788" y="9074"/>
                  </a:lnTo>
                  <a:close/>
                  <a:moveTo>
                    <a:pt x="5861" y="9074"/>
                  </a:moveTo>
                  <a:lnTo>
                    <a:pt x="5861" y="11815"/>
                  </a:lnTo>
                  <a:lnTo>
                    <a:pt x="4223" y="11815"/>
                  </a:lnTo>
                  <a:lnTo>
                    <a:pt x="4223" y="9074"/>
                  </a:lnTo>
                  <a:close/>
                  <a:moveTo>
                    <a:pt x="8350" y="9074"/>
                  </a:moveTo>
                  <a:lnTo>
                    <a:pt x="8350" y="11815"/>
                  </a:lnTo>
                  <a:lnTo>
                    <a:pt x="6711" y="11815"/>
                  </a:lnTo>
                  <a:lnTo>
                    <a:pt x="6711" y="9074"/>
                  </a:lnTo>
                  <a:close/>
                  <a:moveTo>
                    <a:pt x="10051" y="2458"/>
                  </a:moveTo>
                  <a:lnTo>
                    <a:pt x="10051" y="11815"/>
                  </a:lnTo>
                  <a:lnTo>
                    <a:pt x="9169" y="11815"/>
                  </a:lnTo>
                  <a:lnTo>
                    <a:pt x="9169" y="8664"/>
                  </a:lnTo>
                  <a:cubicBezTo>
                    <a:pt x="9169" y="8444"/>
                    <a:pt x="8980" y="8223"/>
                    <a:pt x="8791" y="8223"/>
                  </a:cubicBezTo>
                  <a:lnTo>
                    <a:pt x="3813" y="8223"/>
                  </a:lnTo>
                  <a:cubicBezTo>
                    <a:pt x="3592" y="8223"/>
                    <a:pt x="3435" y="8444"/>
                    <a:pt x="3435" y="8664"/>
                  </a:cubicBezTo>
                  <a:lnTo>
                    <a:pt x="3435" y="11815"/>
                  </a:lnTo>
                  <a:lnTo>
                    <a:pt x="2616" y="11815"/>
                  </a:lnTo>
                  <a:lnTo>
                    <a:pt x="2616" y="2458"/>
                  </a:lnTo>
                  <a:close/>
                  <a:moveTo>
                    <a:pt x="11815" y="9074"/>
                  </a:moveTo>
                  <a:lnTo>
                    <a:pt x="11815" y="11815"/>
                  </a:lnTo>
                  <a:lnTo>
                    <a:pt x="10839" y="11815"/>
                  </a:lnTo>
                  <a:lnTo>
                    <a:pt x="10839" y="9074"/>
                  </a:lnTo>
                  <a:close/>
                  <a:moveTo>
                    <a:pt x="2994" y="0"/>
                  </a:moveTo>
                  <a:cubicBezTo>
                    <a:pt x="2773" y="0"/>
                    <a:pt x="2616" y="190"/>
                    <a:pt x="2616" y="410"/>
                  </a:cubicBezTo>
                  <a:lnTo>
                    <a:pt x="2616" y="1670"/>
                  </a:lnTo>
                  <a:lnTo>
                    <a:pt x="2206" y="1670"/>
                  </a:lnTo>
                  <a:cubicBezTo>
                    <a:pt x="1986" y="1670"/>
                    <a:pt x="1765" y="1859"/>
                    <a:pt x="1765" y="2080"/>
                  </a:cubicBezTo>
                  <a:lnTo>
                    <a:pt x="1765" y="8318"/>
                  </a:lnTo>
                  <a:lnTo>
                    <a:pt x="410" y="8318"/>
                  </a:lnTo>
                  <a:cubicBezTo>
                    <a:pt x="158" y="8318"/>
                    <a:pt x="1" y="8507"/>
                    <a:pt x="1" y="8727"/>
                  </a:cubicBezTo>
                  <a:lnTo>
                    <a:pt x="1" y="12319"/>
                  </a:lnTo>
                  <a:cubicBezTo>
                    <a:pt x="1" y="12571"/>
                    <a:pt x="190" y="12760"/>
                    <a:pt x="410" y="12760"/>
                  </a:cubicBezTo>
                  <a:lnTo>
                    <a:pt x="12256" y="12760"/>
                  </a:lnTo>
                  <a:cubicBezTo>
                    <a:pt x="12477" y="12760"/>
                    <a:pt x="12634" y="12571"/>
                    <a:pt x="12634" y="12319"/>
                  </a:cubicBezTo>
                  <a:lnTo>
                    <a:pt x="12634" y="8664"/>
                  </a:lnTo>
                  <a:cubicBezTo>
                    <a:pt x="12634" y="8444"/>
                    <a:pt x="12445" y="8223"/>
                    <a:pt x="12225" y="8223"/>
                  </a:cubicBezTo>
                  <a:lnTo>
                    <a:pt x="10839" y="8223"/>
                  </a:lnTo>
                  <a:lnTo>
                    <a:pt x="10839" y="2017"/>
                  </a:lnTo>
                  <a:cubicBezTo>
                    <a:pt x="10839" y="1765"/>
                    <a:pt x="10650" y="1576"/>
                    <a:pt x="10429" y="1576"/>
                  </a:cubicBezTo>
                  <a:lnTo>
                    <a:pt x="10019" y="1576"/>
                  </a:lnTo>
                  <a:lnTo>
                    <a:pt x="10019" y="410"/>
                  </a:lnTo>
                  <a:cubicBezTo>
                    <a:pt x="10019" y="158"/>
                    <a:pt x="9799" y="0"/>
                    <a:pt x="9610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4494;p58">
            <a:extLst>
              <a:ext uri="{FF2B5EF4-FFF2-40B4-BE49-F238E27FC236}">
                <a16:creationId xmlns:a16="http://schemas.microsoft.com/office/drawing/2014/main" id="{3BC44967-CB0E-4497-BF64-D50D5DBCE766}"/>
              </a:ext>
            </a:extLst>
          </p:cNvPr>
          <p:cNvGrpSpPr/>
          <p:nvPr/>
        </p:nvGrpSpPr>
        <p:grpSpPr>
          <a:xfrm>
            <a:off x="2886356" y="2479825"/>
            <a:ext cx="351155" cy="351706"/>
            <a:chOff x="-59502375" y="1904375"/>
            <a:chExt cx="319000" cy="319500"/>
          </a:xfrm>
          <a:solidFill>
            <a:schemeClr val="bg1"/>
          </a:solidFill>
        </p:grpSpPr>
        <p:sp>
          <p:nvSpPr>
            <p:cNvPr id="37" name="Google Shape;4495;p58">
              <a:extLst>
                <a:ext uri="{FF2B5EF4-FFF2-40B4-BE49-F238E27FC236}">
                  <a16:creationId xmlns:a16="http://schemas.microsoft.com/office/drawing/2014/main" id="{19A669AB-D98E-400D-AF70-0D743025D4EC}"/>
                </a:ext>
              </a:extLst>
            </p:cNvPr>
            <p:cNvSpPr/>
            <p:nvPr/>
          </p:nvSpPr>
          <p:spPr>
            <a:xfrm>
              <a:off x="-59455125" y="2097050"/>
              <a:ext cx="227650" cy="62225"/>
            </a:xfrm>
            <a:custGeom>
              <a:avLst/>
              <a:gdLst/>
              <a:ahLst/>
              <a:cxnLst/>
              <a:rect l="l" t="t" r="r" b="b"/>
              <a:pathLst>
                <a:path w="9106" h="2489" extrusionOk="0">
                  <a:moveTo>
                    <a:pt x="1670" y="819"/>
                  </a:moveTo>
                  <a:lnTo>
                    <a:pt x="1670" y="1670"/>
                  </a:lnTo>
                  <a:lnTo>
                    <a:pt x="820" y="1670"/>
                  </a:lnTo>
                  <a:lnTo>
                    <a:pt x="820" y="819"/>
                  </a:lnTo>
                  <a:close/>
                  <a:moveTo>
                    <a:pt x="3309" y="819"/>
                  </a:moveTo>
                  <a:lnTo>
                    <a:pt x="3309" y="1670"/>
                  </a:lnTo>
                  <a:lnTo>
                    <a:pt x="2489" y="1670"/>
                  </a:lnTo>
                  <a:lnTo>
                    <a:pt x="2489" y="819"/>
                  </a:lnTo>
                  <a:close/>
                  <a:moveTo>
                    <a:pt x="4978" y="819"/>
                  </a:moveTo>
                  <a:lnTo>
                    <a:pt x="4978" y="1670"/>
                  </a:lnTo>
                  <a:lnTo>
                    <a:pt x="4128" y="1670"/>
                  </a:lnTo>
                  <a:lnTo>
                    <a:pt x="4128" y="819"/>
                  </a:lnTo>
                  <a:close/>
                  <a:moveTo>
                    <a:pt x="6617" y="819"/>
                  </a:moveTo>
                  <a:lnTo>
                    <a:pt x="6617" y="1670"/>
                  </a:lnTo>
                  <a:lnTo>
                    <a:pt x="5798" y="1670"/>
                  </a:lnTo>
                  <a:lnTo>
                    <a:pt x="5798" y="819"/>
                  </a:lnTo>
                  <a:close/>
                  <a:moveTo>
                    <a:pt x="8286" y="819"/>
                  </a:moveTo>
                  <a:lnTo>
                    <a:pt x="8286" y="1670"/>
                  </a:lnTo>
                  <a:lnTo>
                    <a:pt x="7436" y="1670"/>
                  </a:lnTo>
                  <a:lnTo>
                    <a:pt x="7436" y="819"/>
                  </a:lnTo>
                  <a:close/>
                  <a:moveTo>
                    <a:pt x="410" y="0"/>
                  </a:moveTo>
                  <a:cubicBezTo>
                    <a:pt x="158" y="0"/>
                    <a:pt x="1" y="189"/>
                    <a:pt x="1" y="410"/>
                  </a:cubicBezTo>
                  <a:lnTo>
                    <a:pt x="1" y="2048"/>
                  </a:lnTo>
                  <a:cubicBezTo>
                    <a:pt x="1" y="2300"/>
                    <a:pt x="190" y="2489"/>
                    <a:pt x="410" y="2489"/>
                  </a:cubicBezTo>
                  <a:lnTo>
                    <a:pt x="8664" y="2489"/>
                  </a:lnTo>
                  <a:cubicBezTo>
                    <a:pt x="8917" y="2489"/>
                    <a:pt x="9106" y="2300"/>
                    <a:pt x="9106" y="2048"/>
                  </a:cubicBezTo>
                  <a:lnTo>
                    <a:pt x="9106" y="410"/>
                  </a:lnTo>
                  <a:cubicBezTo>
                    <a:pt x="9106" y="158"/>
                    <a:pt x="8917" y="0"/>
                    <a:pt x="8664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496;p58">
              <a:extLst>
                <a:ext uri="{FF2B5EF4-FFF2-40B4-BE49-F238E27FC236}">
                  <a16:creationId xmlns:a16="http://schemas.microsoft.com/office/drawing/2014/main" id="{A3F3AEAE-4959-4823-8958-DC326F3EC60A}"/>
                </a:ext>
              </a:extLst>
            </p:cNvPr>
            <p:cNvSpPr/>
            <p:nvPr/>
          </p:nvSpPr>
          <p:spPr>
            <a:xfrm>
              <a:off x="-59502375" y="1966300"/>
              <a:ext cx="319000" cy="257575"/>
            </a:xfrm>
            <a:custGeom>
              <a:avLst/>
              <a:gdLst/>
              <a:ahLst/>
              <a:cxnLst/>
              <a:rect l="l" t="t" r="r" b="b"/>
              <a:pathLst>
                <a:path w="12760" h="10303" extrusionOk="0">
                  <a:moveTo>
                    <a:pt x="8633" y="1639"/>
                  </a:moveTo>
                  <a:lnTo>
                    <a:pt x="8633" y="3592"/>
                  </a:lnTo>
                  <a:lnTo>
                    <a:pt x="7814" y="3592"/>
                  </a:lnTo>
                  <a:lnTo>
                    <a:pt x="7814" y="1639"/>
                  </a:lnTo>
                  <a:close/>
                  <a:moveTo>
                    <a:pt x="11941" y="819"/>
                  </a:moveTo>
                  <a:lnTo>
                    <a:pt x="11941" y="3592"/>
                  </a:lnTo>
                  <a:lnTo>
                    <a:pt x="11122" y="3592"/>
                  </a:lnTo>
                  <a:lnTo>
                    <a:pt x="11122" y="819"/>
                  </a:lnTo>
                  <a:close/>
                  <a:moveTo>
                    <a:pt x="5041" y="3119"/>
                  </a:moveTo>
                  <a:lnTo>
                    <a:pt x="5041" y="3970"/>
                  </a:lnTo>
                  <a:cubicBezTo>
                    <a:pt x="5041" y="4222"/>
                    <a:pt x="5230" y="4411"/>
                    <a:pt x="5482" y="4411"/>
                  </a:cubicBezTo>
                  <a:lnTo>
                    <a:pt x="11941" y="4411"/>
                  </a:lnTo>
                  <a:lnTo>
                    <a:pt x="11941" y="9357"/>
                  </a:lnTo>
                  <a:lnTo>
                    <a:pt x="914" y="9357"/>
                  </a:lnTo>
                  <a:lnTo>
                    <a:pt x="914" y="4222"/>
                  </a:lnTo>
                  <a:lnTo>
                    <a:pt x="2552" y="3119"/>
                  </a:lnTo>
                  <a:lnTo>
                    <a:pt x="2552" y="3970"/>
                  </a:lnTo>
                  <a:cubicBezTo>
                    <a:pt x="2552" y="4207"/>
                    <a:pt x="2767" y="4373"/>
                    <a:pt x="2980" y="4373"/>
                  </a:cubicBezTo>
                  <a:cubicBezTo>
                    <a:pt x="3050" y="4373"/>
                    <a:pt x="3120" y="4355"/>
                    <a:pt x="3182" y="4316"/>
                  </a:cubicBezTo>
                  <a:lnTo>
                    <a:pt x="5041" y="3119"/>
                  </a:lnTo>
                  <a:close/>
                  <a:moveTo>
                    <a:pt x="10712" y="0"/>
                  </a:moveTo>
                  <a:cubicBezTo>
                    <a:pt x="10491" y="0"/>
                    <a:pt x="10334" y="189"/>
                    <a:pt x="10334" y="441"/>
                  </a:cubicBezTo>
                  <a:lnTo>
                    <a:pt x="10334" y="3592"/>
                  </a:lnTo>
                  <a:lnTo>
                    <a:pt x="9483" y="3592"/>
                  </a:lnTo>
                  <a:lnTo>
                    <a:pt x="9483" y="1261"/>
                  </a:lnTo>
                  <a:cubicBezTo>
                    <a:pt x="9483" y="1008"/>
                    <a:pt x="9294" y="819"/>
                    <a:pt x="9074" y="819"/>
                  </a:cubicBezTo>
                  <a:lnTo>
                    <a:pt x="7404" y="819"/>
                  </a:lnTo>
                  <a:cubicBezTo>
                    <a:pt x="7183" y="819"/>
                    <a:pt x="6963" y="1008"/>
                    <a:pt x="6963" y="1261"/>
                  </a:cubicBezTo>
                  <a:lnTo>
                    <a:pt x="6963" y="3592"/>
                  </a:lnTo>
                  <a:lnTo>
                    <a:pt x="5860" y="3592"/>
                  </a:lnTo>
                  <a:lnTo>
                    <a:pt x="5860" y="2363"/>
                  </a:lnTo>
                  <a:cubicBezTo>
                    <a:pt x="5860" y="2206"/>
                    <a:pt x="5797" y="2080"/>
                    <a:pt x="5640" y="2017"/>
                  </a:cubicBezTo>
                  <a:cubicBezTo>
                    <a:pt x="5581" y="1973"/>
                    <a:pt x="5509" y="1949"/>
                    <a:pt x="5436" y="1949"/>
                  </a:cubicBezTo>
                  <a:cubicBezTo>
                    <a:pt x="5352" y="1949"/>
                    <a:pt x="5266" y="1981"/>
                    <a:pt x="5199" y="2048"/>
                  </a:cubicBezTo>
                  <a:lnTo>
                    <a:pt x="3340" y="3245"/>
                  </a:lnTo>
                  <a:lnTo>
                    <a:pt x="3340" y="2395"/>
                  </a:lnTo>
                  <a:cubicBezTo>
                    <a:pt x="3340" y="2237"/>
                    <a:pt x="3277" y="2111"/>
                    <a:pt x="3119" y="2048"/>
                  </a:cubicBezTo>
                  <a:cubicBezTo>
                    <a:pt x="3061" y="2004"/>
                    <a:pt x="2989" y="1981"/>
                    <a:pt x="2916" y="1981"/>
                  </a:cubicBezTo>
                  <a:cubicBezTo>
                    <a:pt x="2831" y="1981"/>
                    <a:pt x="2746" y="2012"/>
                    <a:pt x="2678" y="2080"/>
                  </a:cubicBezTo>
                  <a:lnTo>
                    <a:pt x="189" y="3718"/>
                  </a:lnTo>
                  <a:cubicBezTo>
                    <a:pt x="95" y="3812"/>
                    <a:pt x="0" y="3938"/>
                    <a:pt x="0" y="4096"/>
                  </a:cubicBezTo>
                  <a:lnTo>
                    <a:pt x="0" y="9861"/>
                  </a:lnTo>
                  <a:cubicBezTo>
                    <a:pt x="0" y="10113"/>
                    <a:pt x="189" y="10302"/>
                    <a:pt x="441" y="10302"/>
                  </a:cubicBezTo>
                  <a:lnTo>
                    <a:pt x="12287" y="10302"/>
                  </a:lnTo>
                  <a:cubicBezTo>
                    <a:pt x="12539" y="10302"/>
                    <a:pt x="12697" y="10113"/>
                    <a:pt x="12697" y="9861"/>
                  </a:cubicBezTo>
                  <a:lnTo>
                    <a:pt x="12697" y="504"/>
                  </a:lnTo>
                  <a:cubicBezTo>
                    <a:pt x="12760" y="158"/>
                    <a:pt x="12602" y="0"/>
                    <a:pt x="12382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497;p58">
              <a:extLst>
                <a:ext uri="{FF2B5EF4-FFF2-40B4-BE49-F238E27FC236}">
                  <a16:creationId xmlns:a16="http://schemas.microsoft.com/office/drawing/2014/main" id="{04BC8C24-215A-414B-80E2-56F9B4CADE28}"/>
                </a:ext>
              </a:extLst>
            </p:cNvPr>
            <p:cNvSpPr/>
            <p:nvPr/>
          </p:nvSpPr>
          <p:spPr>
            <a:xfrm>
              <a:off x="-59322800" y="1904375"/>
              <a:ext cx="106350" cy="41175"/>
            </a:xfrm>
            <a:custGeom>
              <a:avLst/>
              <a:gdLst/>
              <a:ahLst/>
              <a:cxnLst/>
              <a:rect l="l" t="t" r="r" b="b"/>
              <a:pathLst>
                <a:path w="4254" h="1647" extrusionOk="0">
                  <a:moveTo>
                    <a:pt x="1291" y="0"/>
                  </a:moveTo>
                  <a:cubicBezTo>
                    <a:pt x="890" y="0"/>
                    <a:pt x="485" y="181"/>
                    <a:pt x="158" y="556"/>
                  </a:cubicBezTo>
                  <a:cubicBezTo>
                    <a:pt x="0" y="713"/>
                    <a:pt x="32" y="965"/>
                    <a:pt x="189" y="1123"/>
                  </a:cubicBezTo>
                  <a:cubicBezTo>
                    <a:pt x="265" y="1198"/>
                    <a:pt x="369" y="1237"/>
                    <a:pt x="474" y="1237"/>
                  </a:cubicBezTo>
                  <a:cubicBezTo>
                    <a:pt x="589" y="1237"/>
                    <a:pt x="706" y="1190"/>
                    <a:pt x="788" y="1091"/>
                  </a:cubicBezTo>
                  <a:cubicBezTo>
                    <a:pt x="946" y="918"/>
                    <a:pt x="1119" y="831"/>
                    <a:pt x="1292" y="831"/>
                  </a:cubicBezTo>
                  <a:cubicBezTo>
                    <a:pt x="1465" y="831"/>
                    <a:pt x="1639" y="918"/>
                    <a:pt x="1796" y="1091"/>
                  </a:cubicBezTo>
                  <a:cubicBezTo>
                    <a:pt x="2115" y="1457"/>
                    <a:pt x="2530" y="1646"/>
                    <a:pt x="2948" y="1646"/>
                  </a:cubicBezTo>
                  <a:cubicBezTo>
                    <a:pt x="3357" y="1646"/>
                    <a:pt x="3769" y="1465"/>
                    <a:pt x="4096" y="1091"/>
                  </a:cubicBezTo>
                  <a:cubicBezTo>
                    <a:pt x="4254" y="902"/>
                    <a:pt x="4191" y="650"/>
                    <a:pt x="4033" y="493"/>
                  </a:cubicBezTo>
                  <a:cubicBezTo>
                    <a:pt x="3975" y="420"/>
                    <a:pt x="3885" y="381"/>
                    <a:pt x="3788" y="381"/>
                  </a:cubicBezTo>
                  <a:cubicBezTo>
                    <a:pt x="3674" y="381"/>
                    <a:pt x="3551" y="436"/>
                    <a:pt x="3466" y="556"/>
                  </a:cubicBezTo>
                  <a:cubicBezTo>
                    <a:pt x="3308" y="729"/>
                    <a:pt x="3127" y="815"/>
                    <a:pt x="2946" y="815"/>
                  </a:cubicBezTo>
                  <a:cubicBezTo>
                    <a:pt x="2765" y="815"/>
                    <a:pt x="2584" y="729"/>
                    <a:pt x="2426" y="556"/>
                  </a:cubicBezTo>
                  <a:cubicBezTo>
                    <a:pt x="2108" y="189"/>
                    <a:pt x="1701" y="0"/>
                    <a:pt x="1291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576;p58">
            <a:extLst>
              <a:ext uri="{FF2B5EF4-FFF2-40B4-BE49-F238E27FC236}">
                <a16:creationId xmlns:a16="http://schemas.microsoft.com/office/drawing/2014/main" id="{860AF377-AA95-4F3D-8678-E475C7180CD7}"/>
              </a:ext>
            </a:extLst>
          </p:cNvPr>
          <p:cNvGrpSpPr/>
          <p:nvPr/>
        </p:nvGrpSpPr>
        <p:grpSpPr>
          <a:xfrm>
            <a:off x="4414272" y="3449897"/>
            <a:ext cx="345954" cy="347715"/>
            <a:chOff x="-62150375" y="2297875"/>
            <a:chExt cx="314275" cy="315875"/>
          </a:xfrm>
          <a:solidFill>
            <a:schemeClr val="bg1"/>
          </a:solidFill>
        </p:grpSpPr>
        <p:sp>
          <p:nvSpPr>
            <p:cNvPr id="41" name="Google Shape;4577;p58">
              <a:extLst>
                <a:ext uri="{FF2B5EF4-FFF2-40B4-BE49-F238E27FC236}">
                  <a16:creationId xmlns:a16="http://schemas.microsoft.com/office/drawing/2014/main" id="{267222B3-5337-4498-80F9-B39DC525B3DD}"/>
                </a:ext>
              </a:extLst>
            </p:cNvPr>
            <p:cNvSpPr/>
            <p:nvPr/>
          </p:nvSpPr>
          <p:spPr>
            <a:xfrm>
              <a:off x="-61994425" y="2297875"/>
              <a:ext cx="64600" cy="69925"/>
            </a:xfrm>
            <a:custGeom>
              <a:avLst/>
              <a:gdLst/>
              <a:ahLst/>
              <a:cxnLst/>
              <a:rect l="l" t="t" r="r" b="b"/>
              <a:pathLst>
                <a:path w="2584" h="2797" extrusionOk="0">
                  <a:moveTo>
                    <a:pt x="1324" y="1"/>
                  </a:moveTo>
                  <a:cubicBezTo>
                    <a:pt x="1072" y="1"/>
                    <a:pt x="883" y="190"/>
                    <a:pt x="883" y="442"/>
                  </a:cubicBezTo>
                  <a:lnTo>
                    <a:pt x="883" y="1387"/>
                  </a:lnTo>
                  <a:lnTo>
                    <a:pt x="757" y="1261"/>
                  </a:lnTo>
                  <a:cubicBezTo>
                    <a:pt x="678" y="1182"/>
                    <a:pt x="568" y="1143"/>
                    <a:pt x="457" y="1143"/>
                  </a:cubicBezTo>
                  <a:cubicBezTo>
                    <a:pt x="347" y="1143"/>
                    <a:pt x="237" y="1182"/>
                    <a:pt x="158" y="1261"/>
                  </a:cubicBezTo>
                  <a:cubicBezTo>
                    <a:pt x="1" y="1419"/>
                    <a:pt x="1" y="1702"/>
                    <a:pt x="158" y="1860"/>
                  </a:cubicBezTo>
                  <a:lnTo>
                    <a:pt x="1009" y="2679"/>
                  </a:lnTo>
                  <a:cubicBezTo>
                    <a:pt x="1088" y="2758"/>
                    <a:pt x="1190" y="2797"/>
                    <a:pt x="1292" y="2797"/>
                  </a:cubicBezTo>
                  <a:cubicBezTo>
                    <a:pt x="1395" y="2797"/>
                    <a:pt x="1497" y="2758"/>
                    <a:pt x="1576" y="2679"/>
                  </a:cubicBezTo>
                  <a:lnTo>
                    <a:pt x="2426" y="1860"/>
                  </a:lnTo>
                  <a:cubicBezTo>
                    <a:pt x="2584" y="1702"/>
                    <a:pt x="2584" y="1419"/>
                    <a:pt x="2426" y="1261"/>
                  </a:cubicBezTo>
                  <a:cubicBezTo>
                    <a:pt x="2348" y="1182"/>
                    <a:pt x="2237" y="1143"/>
                    <a:pt x="2127" y="1143"/>
                  </a:cubicBezTo>
                  <a:cubicBezTo>
                    <a:pt x="2017" y="1143"/>
                    <a:pt x="1907" y="1182"/>
                    <a:pt x="1828" y="1261"/>
                  </a:cubicBezTo>
                  <a:lnTo>
                    <a:pt x="1702" y="1387"/>
                  </a:lnTo>
                  <a:lnTo>
                    <a:pt x="1702" y="442"/>
                  </a:lnTo>
                  <a:cubicBezTo>
                    <a:pt x="1733" y="190"/>
                    <a:pt x="1544" y="1"/>
                    <a:pt x="1324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578;p58">
              <a:extLst>
                <a:ext uri="{FF2B5EF4-FFF2-40B4-BE49-F238E27FC236}">
                  <a16:creationId xmlns:a16="http://schemas.microsoft.com/office/drawing/2014/main" id="{5A933134-4B3E-48EF-B587-F6165C042770}"/>
                </a:ext>
              </a:extLst>
            </p:cNvPr>
            <p:cNvSpPr/>
            <p:nvPr/>
          </p:nvSpPr>
          <p:spPr>
            <a:xfrm>
              <a:off x="-62150375" y="2338050"/>
              <a:ext cx="314275" cy="275700"/>
            </a:xfrm>
            <a:custGeom>
              <a:avLst/>
              <a:gdLst/>
              <a:ahLst/>
              <a:cxnLst/>
              <a:rect l="l" t="t" r="r" b="b"/>
              <a:pathLst>
                <a:path w="12571" h="11028" extrusionOk="0">
                  <a:moveTo>
                    <a:pt x="11752" y="2805"/>
                  </a:moveTo>
                  <a:lnTo>
                    <a:pt x="11059" y="6932"/>
                  </a:lnTo>
                  <a:lnTo>
                    <a:pt x="3970" y="6932"/>
                  </a:lnTo>
                  <a:lnTo>
                    <a:pt x="3183" y="2805"/>
                  </a:lnTo>
                  <a:close/>
                  <a:moveTo>
                    <a:pt x="5199" y="9421"/>
                  </a:moveTo>
                  <a:cubicBezTo>
                    <a:pt x="5388" y="9452"/>
                    <a:pt x="5514" y="9610"/>
                    <a:pt x="5514" y="9830"/>
                  </a:cubicBezTo>
                  <a:cubicBezTo>
                    <a:pt x="5514" y="10051"/>
                    <a:pt x="5293" y="10240"/>
                    <a:pt x="5073" y="10240"/>
                  </a:cubicBezTo>
                  <a:cubicBezTo>
                    <a:pt x="4821" y="10240"/>
                    <a:pt x="4663" y="10051"/>
                    <a:pt x="4663" y="9830"/>
                  </a:cubicBezTo>
                  <a:cubicBezTo>
                    <a:pt x="4663" y="9610"/>
                    <a:pt x="4789" y="9452"/>
                    <a:pt x="4978" y="9421"/>
                  </a:cubicBezTo>
                  <a:close/>
                  <a:moveTo>
                    <a:pt x="9830" y="9421"/>
                  </a:moveTo>
                  <a:cubicBezTo>
                    <a:pt x="10019" y="9452"/>
                    <a:pt x="10145" y="9610"/>
                    <a:pt x="10145" y="9830"/>
                  </a:cubicBezTo>
                  <a:cubicBezTo>
                    <a:pt x="10145" y="10051"/>
                    <a:pt x="9956" y="10240"/>
                    <a:pt x="9704" y="10240"/>
                  </a:cubicBezTo>
                  <a:cubicBezTo>
                    <a:pt x="9484" y="10240"/>
                    <a:pt x="9326" y="10051"/>
                    <a:pt x="9326" y="9830"/>
                  </a:cubicBezTo>
                  <a:cubicBezTo>
                    <a:pt x="9358" y="9610"/>
                    <a:pt x="9484" y="9452"/>
                    <a:pt x="9673" y="9421"/>
                  </a:cubicBezTo>
                  <a:close/>
                  <a:moveTo>
                    <a:pt x="284" y="1"/>
                  </a:moveTo>
                  <a:cubicBezTo>
                    <a:pt x="190" y="64"/>
                    <a:pt x="1" y="253"/>
                    <a:pt x="1" y="473"/>
                  </a:cubicBezTo>
                  <a:cubicBezTo>
                    <a:pt x="1" y="725"/>
                    <a:pt x="190" y="883"/>
                    <a:pt x="379" y="883"/>
                  </a:cubicBezTo>
                  <a:lnTo>
                    <a:pt x="1954" y="883"/>
                  </a:lnTo>
                  <a:lnTo>
                    <a:pt x="3151" y="7058"/>
                  </a:lnTo>
                  <a:cubicBezTo>
                    <a:pt x="2710" y="7247"/>
                    <a:pt x="2427" y="7688"/>
                    <a:pt x="2427" y="8192"/>
                  </a:cubicBezTo>
                  <a:cubicBezTo>
                    <a:pt x="2427" y="8885"/>
                    <a:pt x="2994" y="9421"/>
                    <a:pt x="3655" y="9421"/>
                  </a:cubicBezTo>
                  <a:lnTo>
                    <a:pt x="3844" y="9421"/>
                  </a:lnTo>
                  <a:cubicBezTo>
                    <a:pt x="3813" y="9547"/>
                    <a:pt x="3781" y="9704"/>
                    <a:pt x="3781" y="9830"/>
                  </a:cubicBezTo>
                  <a:cubicBezTo>
                    <a:pt x="3781" y="10492"/>
                    <a:pt x="4317" y="11027"/>
                    <a:pt x="5010" y="11027"/>
                  </a:cubicBezTo>
                  <a:cubicBezTo>
                    <a:pt x="5672" y="11027"/>
                    <a:pt x="6207" y="10492"/>
                    <a:pt x="6207" y="9830"/>
                  </a:cubicBezTo>
                  <a:cubicBezTo>
                    <a:pt x="6207" y="9673"/>
                    <a:pt x="6176" y="9547"/>
                    <a:pt x="6144" y="9421"/>
                  </a:cubicBezTo>
                  <a:lnTo>
                    <a:pt x="8475" y="9421"/>
                  </a:lnTo>
                  <a:cubicBezTo>
                    <a:pt x="8412" y="9547"/>
                    <a:pt x="8381" y="9704"/>
                    <a:pt x="8381" y="9830"/>
                  </a:cubicBezTo>
                  <a:cubicBezTo>
                    <a:pt x="8381" y="10492"/>
                    <a:pt x="8948" y="11027"/>
                    <a:pt x="9610" y="11027"/>
                  </a:cubicBezTo>
                  <a:cubicBezTo>
                    <a:pt x="10271" y="11027"/>
                    <a:pt x="10870" y="10492"/>
                    <a:pt x="10870" y="9830"/>
                  </a:cubicBezTo>
                  <a:cubicBezTo>
                    <a:pt x="10870" y="9673"/>
                    <a:pt x="10838" y="9547"/>
                    <a:pt x="10775" y="9421"/>
                  </a:cubicBezTo>
                  <a:lnTo>
                    <a:pt x="11405" y="9421"/>
                  </a:lnTo>
                  <a:cubicBezTo>
                    <a:pt x="11657" y="9421"/>
                    <a:pt x="11815" y="9231"/>
                    <a:pt x="11815" y="9042"/>
                  </a:cubicBezTo>
                  <a:cubicBezTo>
                    <a:pt x="11815" y="8822"/>
                    <a:pt x="11626" y="8601"/>
                    <a:pt x="11405" y="8601"/>
                  </a:cubicBezTo>
                  <a:lnTo>
                    <a:pt x="3529" y="8601"/>
                  </a:lnTo>
                  <a:cubicBezTo>
                    <a:pt x="3309" y="8601"/>
                    <a:pt x="3151" y="8412"/>
                    <a:pt x="3151" y="8160"/>
                  </a:cubicBezTo>
                  <a:cubicBezTo>
                    <a:pt x="3151" y="7940"/>
                    <a:pt x="3340" y="7719"/>
                    <a:pt x="3529" y="7719"/>
                  </a:cubicBezTo>
                  <a:lnTo>
                    <a:pt x="11311" y="7719"/>
                  </a:lnTo>
                  <a:cubicBezTo>
                    <a:pt x="11500" y="7719"/>
                    <a:pt x="11689" y="7562"/>
                    <a:pt x="11689" y="7373"/>
                  </a:cubicBezTo>
                  <a:lnTo>
                    <a:pt x="12508" y="2426"/>
                  </a:lnTo>
                  <a:cubicBezTo>
                    <a:pt x="12571" y="2174"/>
                    <a:pt x="12351" y="1954"/>
                    <a:pt x="12130" y="1954"/>
                  </a:cubicBezTo>
                  <a:lnTo>
                    <a:pt x="2899" y="1954"/>
                  </a:lnTo>
                  <a:lnTo>
                    <a:pt x="2584" y="379"/>
                  </a:lnTo>
                  <a:cubicBezTo>
                    <a:pt x="2553" y="158"/>
                    <a:pt x="2395" y="1"/>
                    <a:pt x="2206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579;p58">
              <a:extLst>
                <a:ext uri="{FF2B5EF4-FFF2-40B4-BE49-F238E27FC236}">
                  <a16:creationId xmlns:a16="http://schemas.microsoft.com/office/drawing/2014/main" id="{EA2FEED2-D10C-4855-8203-C7A2CB7CB0F2}"/>
                </a:ext>
              </a:extLst>
            </p:cNvPr>
            <p:cNvSpPr/>
            <p:nvPr/>
          </p:nvSpPr>
          <p:spPr>
            <a:xfrm>
              <a:off x="-61972375" y="2430200"/>
              <a:ext cx="20500" cy="60675"/>
            </a:xfrm>
            <a:custGeom>
              <a:avLst/>
              <a:gdLst/>
              <a:ahLst/>
              <a:cxnLst/>
              <a:rect l="l" t="t" r="r" b="b"/>
              <a:pathLst>
                <a:path w="820" h="2427" extrusionOk="0">
                  <a:moveTo>
                    <a:pt x="442" y="1"/>
                  </a:moveTo>
                  <a:cubicBezTo>
                    <a:pt x="190" y="1"/>
                    <a:pt x="1" y="190"/>
                    <a:pt x="1" y="379"/>
                  </a:cubicBezTo>
                  <a:lnTo>
                    <a:pt x="1" y="2048"/>
                  </a:lnTo>
                  <a:cubicBezTo>
                    <a:pt x="32" y="2269"/>
                    <a:pt x="221" y="2427"/>
                    <a:pt x="442" y="2427"/>
                  </a:cubicBezTo>
                  <a:cubicBezTo>
                    <a:pt x="662" y="2427"/>
                    <a:pt x="820" y="2237"/>
                    <a:pt x="820" y="2048"/>
                  </a:cubicBezTo>
                  <a:lnTo>
                    <a:pt x="820" y="379"/>
                  </a:lnTo>
                  <a:cubicBezTo>
                    <a:pt x="820" y="158"/>
                    <a:pt x="631" y="1"/>
                    <a:pt x="442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580;p58">
              <a:extLst>
                <a:ext uri="{FF2B5EF4-FFF2-40B4-BE49-F238E27FC236}">
                  <a16:creationId xmlns:a16="http://schemas.microsoft.com/office/drawing/2014/main" id="{2CFDDBD7-BD2B-4DEA-B72B-9CA516A81CA0}"/>
                </a:ext>
              </a:extLst>
            </p:cNvPr>
            <p:cNvSpPr/>
            <p:nvPr/>
          </p:nvSpPr>
          <p:spPr>
            <a:xfrm>
              <a:off x="-61909350" y="2430200"/>
              <a:ext cx="19700" cy="60675"/>
            </a:xfrm>
            <a:custGeom>
              <a:avLst/>
              <a:gdLst/>
              <a:ahLst/>
              <a:cxnLst/>
              <a:rect l="l" t="t" r="r" b="b"/>
              <a:pathLst>
                <a:path w="788" h="2427" extrusionOk="0">
                  <a:moveTo>
                    <a:pt x="378" y="1"/>
                  </a:moveTo>
                  <a:cubicBezTo>
                    <a:pt x="189" y="1"/>
                    <a:pt x="0" y="190"/>
                    <a:pt x="0" y="379"/>
                  </a:cubicBezTo>
                  <a:lnTo>
                    <a:pt x="0" y="2048"/>
                  </a:lnTo>
                  <a:cubicBezTo>
                    <a:pt x="0" y="2269"/>
                    <a:pt x="189" y="2427"/>
                    <a:pt x="378" y="2427"/>
                  </a:cubicBezTo>
                  <a:cubicBezTo>
                    <a:pt x="630" y="2427"/>
                    <a:pt x="788" y="2237"/>
                    <a:pt x="788" y="2048"/>
                  </a:cubicBezTo>
                  <a:lnTo>
                    <a:pt x="788" y="379"/>
                  </a:lnTo>
                  <a:cubicBezTo>
                    <a:pt x="788" y="158"/>
                    <a:pt x="59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81;p58">
              <a:extLst>
                <a:ext uri="{FF2B5EF4-FFF2-40B4-BE49-F238E27FC236}">
                  <a16:creationId xmlns:a16="http://schemas.microsoft.com/office/drawing/2014/main" id="{321651EE-80B6-49AE-8138-5BEB32DF27E5}"/>
                </a:ext>
              </a:extLst>
            </p:cNvPr>
            <p:cNvSpPr/>
            <p:nvPr/>
          </p:nvSpPr>
          <p:spPr>
            <a:xfrm>
              <a:off x="-62033800" y="2430200"/>
              <a:ext cx="21275" cy="60675"/>
            </a:xfrm>
            <a:custGeom>
              <a:avLst/>
              <a:gdLst/>
              <a:ahLst/>
              <a:cxnLst/>
              <a:rect l="l" t="t" r="r" b="b"/>
              <a:pathLst>
                <a:path w="851" h="2427" extrusionOk="0">
                  <a:moveTo>
                    <a:pt x="410" y="1"/>
                  </a:moveTo>
                  <a:cubicBezTo>
                    <a:pt x="158" y="1"/>
                    <a:pt x="0" y="190"/>
                    <a:pt x="0" y="379"/>
                  </a:cubicBezTo>
                  <a:lnTo>
                    <a:pt x="0" y="2048"/>
                  </a:lnTo>
                  <a:cubicBezTo>
                    <a:pt x="0" y="2269"/>
                    <a:pt x="221" y="2427"/>
                    <a:pt x="410" y="2427"/>
                  </a:cubicBezTo>
                  <a:cubicBezTo>
                    <a:pt x="630" y="2427"/>
                    <a:pt x="851" y="2237"/>
                    <a:pt x="851" y="2048"/>
                  </a:cubicBezTo>
                  <a:lnTo>
                    <a:pt x="851" y="379"/>
                  </a:lnTo>
                  <a:cubicBezTo>
                    <a:pt x="851" y="158"/>
                    <a:pt x="630" y="1"/>
                    <a:pt x="410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533;p58">
            <a:extLst>
              <a:ext uri="{FF2B5EF4-FFF2-40B4-BE49-F238E27FC236}">
                <a16:creationId xmlns:a16="http://schemas.microsoft.com/office/drawing/2014/main" id="{D3763145-EA42-4638-A685-EAAB3B4410DD}"/>
              </a:ext>
            </a:extLst>
          </p:cNvPr>
          <p:cNvGrpSpPr/>
          <p:nvPr/>
        </p:nvGrpSpPr>
        <p:grpSpPr>
          <a:xfrm>
            <a:off x="5972895" y="2424806"/>
            <a:ext cx="351155" cy="349256"/>
            <a:chOff x="-64401400" y="1914475"/>
            <a:chExt cx="319000" cy="317275"/>
          </a:xfrm>
          <a:solidFill>
            <a:schemeClr val="bg1"/>
          </a:solidFill>
        </p:grpSpPr>
        <p:sp>
          <p:nvSpPr>
            <p:cNvPr id="47" name="Google Shape;4534;p58">
              <a:extLst>
                <a:ext uri="{FF2B5EF4-FFF2-40B4-BE49-F238E27FC236}">
                  <a16:creationId xmlns:a16="http://schemas.microsoft.com/office/drawing/2014/main" id="{D82B9BF4-6496-45DB-9ACB-46C2BC6C1A4C}"/>
                </a:ext>
              </a:extLst>
            </p:cNvPr>
            <p:cNvSpPr/>
            <p:nvPr/>
          </p:nvSpPr>
          <p:spPr>
            <a:xfrm>
              <a:off x="-64401400" y="1914475"/>
              <a:ext cx="319000" cy="317275"/>
            </a:xfrm>
            <a:custGeom>
              <a:avLst/>
              <a:gdLst/>
              <a:ahLst/>
              <a:cxnLst/>
              <a:rect l="l" t="t" r="r" b="b"/>
              <a:pathLst>
                <a:path w="12760" h="12691" extrusionOk="0">
                  <a:moveTo>
                    <a:pt x="4726" y="1317"/>
                  </a:moveTo>
                  <a:lnTo>
                    <a:pt x="4726" y="2703"/>
                  </a:lnTo>
                  <a:cubicBezTo>
                    <a:pt x="4663" y="2735"/>
                    <a:pt x="4600" y="2829"/>
                    <a:pt x="4569" y="2861"/>
                  </a:cubicBezTo>
                  <a:lnTo>
                    <a:pt x="4065" y="3554"/>
                  </a:lnTo>
                  <a:cubicBezTo>
                    <a:pt x="3970" y="3176"/>
                    <a:pt x="3907" y="2703"/>
                    <a:pt x="3907" y="2388"/>
                  </a:cubicBezTo>
                  <a:cubicBezTo>
                    <a:pt x="3876" y="1947"/>
                    <a:pt x="3970" y="1632"/>
                    <a:pt x="4222" y="1475"/>
                  </a:cubicBezTo>
                  <a:cubicBezTo>
                    <a:pt x="4348" y="1349"/>
                    <a:pt x="4537" y="1317"/>
                    <a:pt x="4726" y="1317"/>
                  </a:cubicBezTo>
                  <a:close/>
                  <a:moveTo>
                    <a:pt x="7046" y="813"/>
                  </a:moveTo>
                  <a:cubicBezTo>
                    <a:pt x="7507" y="813"/>
                    <a:pt x="7937" y="916"/>
                    <a:pt x="8286" y="1128"/>
                  </a:cubicBezTo>
                  <a:cubicBezTo>
                    <a:pt x="8759" y="1412"/>
                    <a:pt x="8979" y="1821"/>
                    <a:pt x="8948" y="2420"/>
                  </a:cubicBezTo>
                  <a:cubicBezTo>
                    <a:pt x="8948" y="2703"/>
                    <a:pt x="8853" y="3113"/>
                    <a:pt x="8790" y="3554"/>
                  </a:cubicBezTo>
                  <a:lnTo>
                    <a:pt x="8286" y="2861"/>
                  </a:lnTo>
                  <a:cubicBezTo>
                    <a:pt x="8066" y="2609"/>
                    <a:pt x="7814" y="2451"/>
                    <a:pt x="7499" y="2451"/>
                  </a:cubicBezTo>
                  <a:lnTo>
                    <a:pt x="5514" y="2451"/>
                  </a:lnTo>
                  <a:lnTo>
                    <a:pt x="5514" y="1160"/>
                  </a:lnTo>
                  <a:cubicBezTo>
                    <a:pt x="6020" y="931"/>
                    <a:pt x="6551" y="813"/>
                    <a:pt x="7046" y="813"/>
                  </a:cubicBezTo>
                  <a:close/>
                  <a:moveTo>
                    <a:pt x="7530" y="3334"/>
                  </a:moveTo>
                  <a:cubicBezTo>
                    <a:pt x="7562" y="3334"/>
                    <a:pt x="7593" y="3365"/>
                    <a:pt x="7656" y="3365"/>
                  </a:cubicBezTo>
                  <a:lnTo>
                    <a:pt x="8601" y="4657"/>
                  </a:lnTo>
                  <a:cubicBezTo>
                    <a:pt x="8444" y="5917"/>
                    <a:pt x="7688" y="7177"/>
                    <a:pt x="6427" y="7177"/>
                  </a:cubicBezTo>
                  <a:cubicBezTo>
                    <a:pt x="5167" y="7177"/>
                    <a:pt x="4411" y="5980"/>
                    <a:pt x="4254" y="4657"/>
                  </a:cubicBezTo>
                  <a:lnTo>
                    <a:pt x="5199" y="3365"/>
                  </a:lnTo>
                  <a:cubicBezTo>
                    <a:pt x="5230" y="3334"/>
                    <a:pt x="5293" y="3334"/>
                    <a:pt x="5325" y="3334"/>
                  </a:cubicBezTo>
                  <a:close/>
                  <a:moveTo>
                    <a:pt x="5199" y="7681"/>
                  </a:moveTo>
                  <a:cubicBezTo>
                    <a:pt x="5608" y="7902"/>
                    <a:pt x="5986" y="8028"/>
                    <a:pt x="6427" y="8028"/>
                  </a:cubicBezTo>
                  <a:cubicBezTo>
                    <a:pt x="6869" y="8028"/>
                    <a:pt x="7310" y="7902"/>
                    <a:pt x="7688" y="7713"/>
                  </a:cubicBezTo>
                  <a:lnTo>
                    <a:pt x="7688" y="7807"/>
                  </a:lnTo>
                  <a:cubicBezTo>
                    <a:pt x="7688" y="8028"/>
                    <a:pt x="7719" y="8185"/>
                    <a:pt x="7814" y="8343"/>
                  </a:cubicBezTo>
                  <a:lnTo>
                    <a:pt x="6427" y="9634"/>
                  </a:lnTo>
                  <a:lnTo>
                    <a:pt x="5073" y="8280"/>
                  </a:lnTo>
                  <a:cubicBezTo>
                    <a:pt x="5167" y="8122"/>
                    <a:pt x="5199" y="7965"/>
                    <a:pt x="5199" y="7776"/>
                  </a:cubicBezTo>
                  <a:lnTo>
                    <a:pt x="5199" y="7681"/>
                  </a:lnTo>
                  <a:close/>
                  <a:moveTo>
                    <a:pt x="4537" y="8878"/>
                  </a:moveTo>
                  <a:lnTo>
                    <a:pt x="5829" y="10170"/>
                  </a:lnTo>
                  <a:lnTo>
                    <a:pt x="5230" y="10769"/>
                  </a:lnTo>
                  <a:lnTo>
                    <a:pt x="4065" y="9036"/>
                  </a:lnTo>
                  <a:cubicBezTo>
                    <a:pt x="4222" y="9036"/>
                    <a:pt x="4380" y="9004"/>
                    <a:pt x="4537" y="8878"/>
                  </a:cubicBezTo>
                  <a:close/>
                  <a:moveTo>
                    <a:pt x="8318" y="8878"/>
                  </a:moveTo>
                  <a:cubicBezTo>
                    <a:pt x="8475" y="8973"/>
                    <a:pt x="8633" y="9036"/>
                    <a:pt x="8790" y="9036"/>
                  </a:cubicBezTo>
                  <a:lnTo>
                    <a:pt x="7593" y="10769"/>
                  </a:lnTo>
                  <a:lnTo>
                    <a:pt x="7026" y="10170"/>
                  </a:lnTo>
                  <a:lnTo>
                    <a:pt x="8318" y="8878"/>
                  </a:lnTo>
                  <a:close/>
                  <a:moveTo>
                    <a:pt x="10460" y="9067"/>
                  </a:moveTo>
                  <a:cubicBezTo>
                    <a:pt x="11279" y="9067"/>
                    <a:pt x="11941" y="9760"/>
                    <a:pt x="11941" y="10580"/>
                  </a:cubicBezTo>
                  <a:lnTo>
                    <a:pt x="11941" y="11840"/>
                  </a:lnTo>
                  <a:lnTo>
                    <a:pt x="7814" y="11840"/>
                  </a:lnTo>
                  <a:cubicBezTo>
                    <a:pt x="7908" y="11808"/>
                    <a:pt x="8003" y="11745"/>
                    <a:pt x="8034" y="11682"/>
                  </a:cubicBezTo>
                  <a:lnTo>
                    <a:pt x="9798" y="9067"/>
                  </a:lnTo>
                  <a:close/>
                  <a:moveTo>
                    <a:pt x="3088" y="9067"/>
                  </a:moveTo>
                  <a:lnTo>
                    <a:pt x="4852" y="11651"/>
                  </a:lnTo>
                  <a:cubicBezTo>
                    <a:pt x="4915" y="11745"/>
                    <a:pt x="5041" y="11808"/>
                    <a:pt x="5167" y="11840"/>
                  </a:cubicBezTo>
                  <a:lnTo>
                    <a:pt x="5199" y="11840"/>
                  </a:lnTo>
                  <a:cubicBezTo>
                    <a:pt x="5325" y="11840"/>
                    <a:pt x="5419" y="11808"/>
                    <a:pt x="5482" y="11714"/>
                  </a:cubicBezTo>
                  <a:lnTo>
                    <a:pt x="6427" y="10769"/>
                  </a:lnTo>
                  <a:lnTo>
                    <a:pt x="7404" y="11745"/>
                  </a:lnTo>
                  <a:cubicBezTo>
                    <a:pt x="7436" y="11777"/>
                    <a:pt x="7530" y="11840"/>
                    <a:pt x="7593" y="11871"/>
                  </a:cubicBezTo>
                  <a:lnTo>
                    <a:pt x="914" y="11871"/>
                  </a:lnTo>
                  <a:lnTo>
                    <a:pt x="914" y="11840"/>
                  </a:lnTo>
                  <a:lnTo>
                    <a:pt x="914" y="10580"/>
                  </a:lnTo>
                  <a:cubicBezTo>
                    <a:pt x="914" y="9760"/>
                    <a:pt x="1576" y="9067"/>
                    <a:pt x="2395" y="9067"/>
                  </a:cubicBezTo>
                  <a:close/>
                  <a:moveTo>
                    <a:pt x="7043" y="1"/>
                  </a:moveTo>
                  <a:cubicBezTo>
                    <a:pt x="6380" y="1"/>
                    <a:pt x="5673" y="166"/>
                    <a:pt x="5010" y="498"/>
                  </a:cubicBezTo>
                  <a:cubicBezTo>
                    <a:pt x="4898" y="477"/>
                    <a:pt x="4788" y="467"/>
                    <a:pt x="4680" y="467"/>
                  </a:cubicBezTo>
                  <a:cubicBezTo>
                    <a:pt x="4300" y="467"/>
                    <a:pt x="3942" y="592"/>
                    <a:pt x="3624" y="813"/>
                  </a:cubicBezTo>
                  <a:cubicBezTo>
                    <a:pt x="3308" y="1034"/>
                    <a:pt x="2962" y="1506"/>
                    <a:pt x="2962" y="2388"/>
                  </a:cubicBezTo>
                  <a:cubicBezTo>
                    <a:pt x="2962" y="3144"/>
                    <a:pt x="3277" y="4405"/>
                    <a:pt x="3340" y="4625"/>
                  </a:cubicBezTo>
                  <a:cubicBezTo>
                    <a:pt x="3466" y="5570"/>
                    <a:pt x="3781" y="6389"/>
                    <a:pt x="4285" y="6988"/>
                  </a:cubicBezTo>
                  <a:lnTo>
                    <a:pt x="4285" y="7744"/>
                  </a:lnTo>
                  <a:cubicBezTo>
                    <a:pt x="4285" y="8028"/>
                    <a:pt x="4065" y="8248"/>
                    <a:pt x="3781" y="8248"/>
                  </a:cubicBezTo>
                  <a:lnTo>
                    <a:pt x="2332" y="8248"/>
                  </a:lnTo>
                  <a:cubicBezTo>
                    <a:pt x="1072" y="8248"/>
                    <a:pt x="0" y="9288"/>
                    <a:pt x="0" y="10580"/>
                  </a:cubicBezTo>
                  <a:lnTo>
                    <a:pt x="0" y="12281"/>
                  </a:lnTo>
                  <a:cubicBezTo>
                    <a:pt x="0" y="12501"/>
                    <a:pt x="189" y="12690"/>
                    <a:pt x="410" y="12690"/>
                  </a:cubicBezTo>
                  <a:lnTo>
                    <a:pt x="12256" y="12690"/>
                  </a:lnTo>
                  <a:cubicBezTo>
                    <a:pt x="12508" y="12690"/>
                    <a:pt x="12697" y="12501"/>
                    <a:pt x="12697" y="12281"/>
                  </a:cubicBezTo>
                  <a:lnTo>
                    <a:pt x="12697" y="10580"/>
                  </a:lnTo>
                  <a:cubicBezTo>
                    <a:pt x="12760" y="9319"/>
                    <a:pt x="11689" y="8248"/>
                    <a:pt x="10429" y="8248"/>
                  </a:cubicBezTo>
                  <a:lnTo>
                    <a:pt x="8979" y="8248"/>
                  </a:lnTo>
                  <a:cubicBezTo>
                    <a:pt x="8696" y="8248"/>
                    <a:pt x="8475" y="8028"/>
                    <a:pt x="8475" y="7744"/>
                  </a:cubicBezTo>
                  <a:lnTo>
                    <a:pt x="8475" y="6957"/>
                  </a:lnTo>
                  <a:cubicBezTo>
                    <a:pt x="8979" y="6358"/>
                    <a:pt x="9294" y="5539"/>
                    <a:pt x="9389" y="4625"/>
                  </a:cubicBezTo>
                  <a:cubicBezTo>
                    <a:pt x="9546" y="4121"/>
                    <a:pt x="9735" y="3050"/>
                    <a:pt x="9767" y="2420"/>
                  </a:cubicBezTo>
                  <a:cubicBezTo>
                    <a:pt x="9767" y="1538"/>
                    <a:pt x="9420" y="845"/>
                    <a:pt x="8664" y="404"/>
                  </a:cubicBezTo>
                  <a:cubicBezTo>
                    <a:pt x="8202" y="135"/>
                    <a:pt x="7640" y="1"/>
                    <a:pt x="7043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535;p58">
              <a:extLst>
                <a:ext uri="{FF2B5EF4-FFF2-40B4-BE49-F238E27FC236}">
                  <a16:creationId xmlns:a16="http://schemas.microsoft.com/office/drawing/2014/main" id="{2421B2D0-65F9-4A30-87B1-F9040CE0850C}"/>
                </a:ext>
              </a:extLst>
            </p:cNvPr>
            <p:cNvSpPr/>
            <p:nvPr/>
          </p:nvSpPr>
          <p:spPr>
            <a:xfrm>
              <a:off x="-64172200" y="2175800"/>
              <a:ext cx="48850" cy="22075"/>
            </a:xfrm>
            <a:custGeom>
              <a:avLst/>
              <a:gdLst/>
              <a:ahLst/>
              <a:cxnLst/>
              <a:rect l="l" t="t" r="r" b="b"/>
              <a:pathLst>
                <a:path w="1954" h="883" extrusionOk="0">
                  <a:moveTo>
                    <a:pt x="410" y="1"/>
                  </a:moveTo>
                  <a:cubicBezTo>
                    <a:pt x="158" y="1"/>
                    <a:pt x="0" y="190"/>
                    <a:pt x="0" y="442"/>
                  </a:cubicBezTo>
                  <a:cubicBezTo>
                    <a:pt x="0" y="662"/>
                    <a:pt x="221" y="883"/>
                    <a:pt x="410" y="883"/>
                  </a:cubicBezTo>
                  <a:lnTo>
                    <a:pt x="1513" y="883"/>
                  </a:lnTo>
                  <a:cubicBezTo>
                    <a:pt x="1765" y="883"/>
                    <a:pt x="1891" y="662"/>
                    <a:pt x="1891" y="442"/>
                  </a:cubicBezTo>
                  <a:cubicBezTo>
                    <a:pt x="1954" y="190"/>
                    <a:pt x="1733" y="1"/>
                    <a:pt x="1513" y="1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536;p58">
              <a:extLst>
                <a:ext uri="{FF2B5EF4-FFF2-40B4-BE49-F238E27FC236}">
                  <a16:creationId xmlns:a16="http://schemas.microsoft.com/office/drawing/2014/main" id="{6D62D583-5E52-4550-8C54-1AA558E484ED}"/>
                </a:ext>
              </a:extLst>
            </p:cNvPr>
            <p:cNvSpPr/>
            <p:nvPr/>
          </p:nvSpPr>
          <p:spPr>
            <a:xfrm>
              <a:off x="-64212375" y="2210450"/>
              <a:ext cx="5525" cy="25"/>
            </a:xfrm>
            <a:custGeom>
              <a:avLst/>
              <a:gdLst/>
              <a:ahLst/>
              <a:cxnLst/>
              <a:rect l="l" t="t" r="r" b="b"/>
              <a:pathLst>
                <a:path w="221" h="1" extrusionOk="0">
                  <a:moveTo>
                    <a:pt x="1" y="1"/>
                  </a:moveTo>
                  <a:lnTo>
                    <a:pt x="221" y="1"/>
                  </a:lnTo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7"/>
          <p:cNvSpPr txBox="1">
            <a:spLocks noGrp="1"/>
          </p:cNvSpPr>
          <p:nvPr>
            <p:ph type="ctrTitle"/>
          </p:nvPr>
        </p:nvSpPr>
        <p:spPr>
          <a:xfrm>
            <a:off x="395536" y="195486"/>
            <a:ext cx="7179151" cy="4659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/>
              <a:t>Сравнительная характеристика различных типов производства</a:t>
            </a:r>
            <a:endParaRPr sz="1800" dirty="0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20F919C3-A893-4EAD-9D8C-A353771FD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393758"/>
              </p:ext>
            </p:extLst>
          </p:nvPr>
        </p:nvGraphicFramePr>
        <p:xfrm>
          <a:off x="179512" y="843558"/>
          <a:ext cx="8784976" cy="3759200"/>
        </p:xfrm>
        <a:graphic>
          <a:graphicData uri="http://schemas.openxmlformats.org/drawingml/2006/table">
            <a:tbl>
              <a:tblPr firstRow="1" bandRow="1">
                <a:tableStyleId>{CC7A4482-E5F0-444F-ABBC-FFB60C856712}</a:tableStyleId>
              </a:tblPr>
              <a:tblGrid>
                <a:gridCol w="2196245">
                  <a:extLst>
                    <a:ext uri="{9D8B030D-6E8A-4147-A177-3AD203B41FA5}">
                      <a16:colId xmlns:a16="http://schemas.microsoft.com/office/drawing/2014/main" val="1847372001"/>
                    </a:ext>
                  </a:extLst>
                </a:gridCol>
                <a:gridCol w="2484275">
                  <a:extLst>
                    <a:ext uri="{9D8B030D-6E8A-4147-A177-3AD203B41FA5}">
                      <a16:colId xmlns:a16="http://schemas.microsoft.com/office/drawing/2014/main" val="15019291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13312913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71490086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Сравниваемые признаки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Тип производства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7371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200" b="1" dirty="0"/>
                        <a:t>Массовое</a:t>
                      </a:r>
                    </a:p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Серийное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Единичное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507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Номенклатура и объем выпуска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Ограниченная номенклатура изделий, изготавливаемых в больших количествах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Широкая номенклатура изделий, изготавливаемых партиями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Неограниченная номенклатура деталей, изготавливаемых по заказу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84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Повторяемость выпуска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постоянное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периодическое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отсутствует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17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Закрепление операций за станками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Одна-две операции на станок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Ограниченное число </a:t>
                      </a:r>
                      <a:r>
                        <a:rPr lang="ru-RU" sz="1200" dirty="0" err="1"/>
                        <a:t>детале</a:t>
                      </a:r>
                      <a:r>
                        <a:rPr lang="ru-RU" sz="1200" dirty="0"/>
                        <a:t>-операций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отсутствует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204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Расположение оборудования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 ходу технологического процесса обработки деталей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 группам для обработки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 группам однородных станков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39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Передача предметов труда с операции на операцию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Параллельное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Параллельно-последовательное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Последовательное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635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7"/>
          <p:cNvSpPr txBox="1">
            <a:spLocks noGrp="1"/>
          </p:cNvSpPr>
          <p:nvPr>
            <p:ph type="ctrTitle"/>
          </p:nvPr>
        </p:nvSpPr>
        <p:spPr>
          <a:xfrm>
            <a:off x="24311" y="3338"/>
            <a:ext cx="8936390" cy="4999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sym typeface="Roboto Condensed Light"/>
              </a:rPr>
              <a:t>Основные параметры предприятия как производственной системы</a:t>
            </a:r>
            <a:endParaRPr dirty="0">
              <a:solidFill>
                <a:schemeClr val="tx1"/>
              </a:solidFill>
              <a:sym typeface="Roboto Condensed Light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387E82B5-5A5E-49B4-B86A-17ABD2A63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C81F99DF-686E-4666-9B0C-D6E1237A3B2B}"/>
              </a:ext>
            </a:extLst>
          </p:cNvPr>
          <p:cNvGraphicFramePr/>
          <p:nvPr/>
        </p:nvGraphicFramePr>
        <p:xfrm>
          <a:off x="1115616" y="843558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953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7"/>
          <p:cNvSpPr txBox="1">
            <a:spLocks noGrp="1"/>
          </p:cNvSpPr>
          <p:nvPr>
            <p:ph type="ctrTitle"/>
          </p:nvPr>
        </p:nvSpPr>
        <p:spPr>
          <a:xfrm>
            <a:off x="0" y="127611"/>
            <a:ext cx="8936390" cy="4999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sym typeface="Roboto Condensed Light"/>
              </a:rPr>
              <a:t>Основные параметры предприятия как производственной системы (продолжение)</a:t>
            </a:r>
            <a:endParaRPr dirty="0">
              <a:solidFill>
                <a:schemeClr val="tx1"/>
              </a:solidFill>
              <a:sym typeface="Roboto Condensed Light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387E82B5-5A5E-49B4-B86A-17ABD2A63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C81F99DF-686E-4666-9B0C-D6E1237A3B2B}"/>
              </a:ext>
            </a:extLst>
          </p:cNvPr>
          <p:cNvGraphicFramePr/>
          <p:nvPr/>
        </p:nvGraphicFramePr>
        <p:xfrm>
          <a:off x="840703" y="943067"/>
          <a:ext cx="809568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268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7"/>
          <p:cNvSpPr txBox="1">
            <a:spLocks noGrp="1"/>
          </p:cNvSpPr>
          <p:nvPr>
            <p:ph type="ctrTitle"/>
          </p:nvPr>
        </p:nvSpPr>
        <p:spPr>
          <a:xfrm>
            <a:off x="0" y="127611"/>
            <a:ext cx="8936390" cy="4999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sym typeface="Roboto Condensed Light"/>
              </a:rPr>
              <a:t>Основные параметры предприятия как производственной системы (продолжение)</a:t>
            </a:r>
            <a:endParaRPr dirty="0">
              <a:solidFill>
                <a:schemeClr val="tx1"/>
              </a:solidFill>
              <a:sym typeface="Roboto Condensed Light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387E82B5-5A5E-49B4-B86A-17ABD2A63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C81F99DF-686E-4666-9B0C-D6E1237A3B2B}"/>
              </a:ext>
            </a:extLst>
          </p:cNvPr>
          <p:cNvGraphicFramePr/>
          <p:nvPr/>
        </p:nvGraphicFramePr>
        <p:xfrm>
          <a:off x="1573903" y="934491"/>
          <a:ext cx="7080448" cy="185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61BC8FFE-C18A-453C-8784-A340261DF286}"/>
              </a:ext>
            </a:extLst>
          </p:cNvPr>
          <p:cNvGraphicFramePr>
            <a:graphicFrameLocks noGrp="1"/>
          </p:cNvGraphicFramePr>
          <p:nvPr/>
        </p:nvGraphicFramePr>
        <p:xfrm>
          <a:off x="1979712" y="3363838"/>
          <a:ext cx="6096000" cy="1665348"/>
        </p:xfrm>
        <a:graphic>
          <a:graphicData uri="http://schemas.openxmlformats.org/drawingml/2006/table">
            <a:tbl>
              <a:tblPr firstRow="1" bandRow="1">
                <a:tableStyleId>{CC7A4482-E5F0-444F-ABBC-FFB60C856712}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769558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905775556"/>
                    </a:ext>
                  </a:extLst>
                </a:gridCol>
              </a:tblGrid>
              <a:tr h="372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Тип производства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Значение коэффициента закрепления операций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982749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Массовое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 или менее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30906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Крупносерийное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2 - 20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58367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Мелкосерийное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21 - 40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70386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Единичное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более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210488"/>
                  </a:ext>
                </a:extLst>
              </a:tr>
            </a:tbl>
          </a:graphicData>
        </a:graphic>
      </p:graphicFrame>
      <p:sp>
        <p:nvSpPr>
          <p:cNvPr id="7" name="Google Shape;251;p37">
            <a:extLst>
              <a:ext uri="{FF2B5EF4-FFF2-40B4-BE49-F238E27FC236}">
                <a16:creationId xmlns:a16="http://schemas.microsoft.com/office/drawing/2014/main" id="{313B9B4B-BA4E-4D61-9197-CFEB37C76509}"/>
              </a:ext>
            </a:extLst>
          </p:cNvPr>
          <p:cNvSpPr txBox="1">
            <a:spLocks/>
          </p:cNvSpPr>
          <p:nvPr/>
        </p:nvSpPr>
        <p:spPr>
          <a:xfrm>
            <a:off x="395536" y="2863915"/>
            <a:ext cx="8936390" cy="499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xo 2"/>
              <a:buNone/>
              <a:defRPr sz="2400" b="1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sym typeface="Roboto Condensed Light"/>
              </a:rPr>
              <a:t>Значение коэффициента закрепления операций для различных типов производства</a:t>
            </a:r>
          </a:p>
        </p:txBody>
      </p:sp>
    </p:spTree>
    <p:extLst>
      <p:ext uri="{BB962C8B-B14F-4D97-AF65-F5344CB8AC3E}">
        <p14:creationId xmlns:p14="http://schemas.microsoft.com/office/powerpoint/2010/main" val="1077185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7"/>
          <p:cNvSpPr txBox="1">
            <a:spLocks noGrp="1"/>
          </p:cNvSpPr>
          <p:nvPr>
            <p:ph type="ctrTitle"/>
          </p:nvPr>
        </p:nvSpPr>
        <p:spPr>
          <a:xfrm>
            <a:off x="0" y="127611"/>
            <a:ext cx="8936390" cy="4999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sym typeface="Roboto Condensed Light"/>
              </a:rPr>
              <a:t>Основные параметры предприятия как производственной системы (продолжение)</a:t>
            </a:r>
            <a:endParaRPr dirty="0">
              <a:solidFill>
                <a:schemeClr val="tx1"/>
              </a:solidFill>
              <a:sym typeface="Roboto Condensed Light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387E82B5-5A5E-49B4-B86A-17ABD2A63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C81F99DF-686E-4666-9B0C-D6E1237A3B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5558462"/>
              </p:ext>
            </p:extLst>
          </p:nvPr>
        </p:nvGraphicFramePr>
        <p:xfrm>
          <a:off x="1573903" y="934491"/>
          <a:ext cx="7080448" cy="185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61BC8FFE-C18A-453C-8784-A340261DF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93558"/>
              </p:ext>
            </p:extLst>
          </p:nvPr>
        </p:nvGraphicFramePr>
        <p:xfrm>
          <a:off x="1979712" y="3363838"/>
          <a:ext cx="6096000" cy="1665348"/>
        </p:xfrm>
        <a:graphic>
          <a:graphicData uri="http://schemas.openxmlformats.org/drawingml/2006/table">
            <a:tbl>
              <a:tblPr firstRow="1" bandRow="1">
                <a:tableStyleId>{CC7A4482-E5F0-444F-ABBC-FFB60C856712}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769558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905775556"/>
                    </a:ext>
                  </a:extLst>
                </a:gridCol>
              </a:tblGrid>
              <a:tr h="372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Тип производства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Значение коэффициента загрузки оборудования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982749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Массовое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0,42 – 0,85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30906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Крупносерийное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0,09 – 0,41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58367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Мелкосерийное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0,02 – 0,08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703862"/>
                  </a:ext>
                </a:extLst>
              </a:tr>
              <a:tr h="302037">
                <a:tc>
                  <a:txBody>
                    <a:bodyPr/>
                    <a:lstStyle/>
                    <a:p>
                      <a:r>
                        <a:rPr lang="ru-RU" sz="1200" dirty="0"/>
                        <a:t>Единичное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менее 0,02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210488"/>
                  </a:ext>
                </a:extLst>
              </a:tr>
            </a:tbl>
          </a:graphicData>
        </a:graphic>
      </p:graphicFrame>
      <p:sp>
        <p:nvSpPr>
          <p:cNvPr id="7" name="Google Shape;251;p37">
            <a:extLst>
              <a:ext uri="{FF2B5EF4-FFF2-40B4-BE49-F238E27FC236}">
                <a16:creationId xmlns:a16="http://schemas.microsoft.com/office/drawing/2014/main" id="{313B9B4B-BA4E-4D61-9197-CFEB37C76509}"/>
              </a:ext>
            </a:extLst>
          </p:cNvPr>
          <p:cNvSpPr txBox="1">
            <a:spLocks/>
          </p:cNvSpPr>
          <p:nvPr/>
        </p:nvSpPr>
        <p:spPr>
          <a:xfrm>
            <a:off x="395536" y="2863915"/>
            <a:ext cx="8936390" cy="499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xo 2"/>
              <a:buNone/>
              <a:defRPr sz="2400" b="1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quada One"/>
              <a:buNone/>
              <a:defRPr sz="24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sym typeface="Roboto Condensed Light"/>
              </a:rPr>
              <a:t>Значение коэффициента загрузки оборудования для различных типов производства</a:t>
            </a:r>
          </a:p>
        </p:txBody>
      </p:sp>
    </p:spTree>
    <p:extLst>
      <p:ext uri="{BB962C8B-B14F-4D97-AF65-F5344CB8AC3E}">
        <p14:creationId xmlns:p14="http://schemas.microsoft.com/office/powerpoint/2010/main" val="4100303124"/>
      </p:ext>
    </p:extLst>
  </p:cSld>
  <p:clrMapOvr>
    <a:masterClrMapping/>
  </p:clrMapOvr>
</p:sld>
</file>

<file path=ppt/theme/theme1.xml><?xml version="1.0" encoding="utf-8"?>
<a:theme xmlns:a="http://schemas.openxmlformats.org/drawingml/2006/main" name="Tech Newsletter by Slidesgo">
  <a:themeElements>
    <a:clrScheme name="Simple Light">
      <a:dk1>
        <a:srgbClr val="434343"/>
      </a:dk1>
      <a:lt1>
        <a:srgbClr val="FFFFFF"/>
      </a:lt1>
      <a:dk2>
        <a:srgbClr val="595959"/>
      </a:dk2>
      <a:lt2>
        <a:srgbClr val="EEEEEE"/>
      </a:lt2>
      <a:accent1>
        <a:srgbClr val="F3F3F3"/>
      </a:accent1>
      <a:accent2>
        <a:srgbClr val="D9D9D9"/>
      </a:accent2>
      <a:accent3>
        <a:srgbClr val="B7B7B7"/>
      </a:accent3>
      <a:accent4>
        <a:srgbClr val="999999"/>
      </a:accent4>
      <a:accent5>
        <a:srgbClr val="666666"/>
      </a:accent5>
      <a:accent6>
        <a:srgbClr val="00000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1036</Words>
  <Application>Microsoft Office PowerPoint</Application>
  <PresentationFormat>Экран (16:9)</PresentationFormat>
  <Paragraphs>176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Exo 2</vt:lpstr>
      <vt:lpstr>Fira Sans Extra Condensed Medium</vt:lpstr>
      <vt:lpstr>Roboto Condensed Light</vt:lpstr>
      <vt:lpstr>Squada One</vt:lpstr>
      <vt:lpstr>Symbol</vt:lpstr>
      <vt:lpstr>Times New Roman</vt:lpstr>
      <vt:lpstr>Tech Newsletter by Slidesgo</vt:lpstr>
      <vt:lpstr>Типы и методы организации производства</vt:lpstr>
      <vt:lpstr>Презентация PowerPoint</vt:lpstr>
      <vt:lpstr>Типы организации производства</vt:lpstr>
      <vt:lpstr>Тип производства - совокупность организационных, технологических и экономических признаков, которые определяют организацию производства и труда на рабочих местах, методы планирования, учета и экономические показатели</vt:lpstr>
      <vt:lpstr>Сравнительная характеристика различных типов производства</vt:lpstr>
      <vt:lpstr>Основные параметры предприятия как производственной системы</vt:lpstr>
      <vt:lpstr>Основные параметры предприятия как производственной системы (продолжение)</vt:lpstr>
      <vt:lpstr>Основные параметры предприятия как производственной системы (продолжение)</vt:lpstr>
      <vt:lpstr>Основные параметры предприятия как производственной системы (продолжение)</vt:lpstr>
      <vt:lpstr>Экономические формы организации производства</vt:lpstr>
      <vt:lpstr>Экономические формы организации производства</vt:lpstr>
      <vt:lpstr>Экономические формы организации производства</vt:lpstr>
      <vt:lpstr>Типы организации структур производства</vt:lpstr>
      <vt:lpstr>Типы цехов промышленного предприятия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NEWSLETTER</dc:title>
  <cp:lastModifiedBy>Ирина Максименко</cp:lastModifiedBy>
  <cp:revision>45</cp:revision>
  <dcterms:modified xsi:type="dcterms:W3CDTF">2021-11-09T06:47:40Z</dcterms:modified>
</cp:coreProperties>
</file>