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4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5" r:id="rId27"/>
    <p:sldId id="286" r:id="rId28"/>
    <p:sldId id="287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292" r:id="rId38"/>
    <p:sldId id="293" r:id="rId39"/>
    <p:sldId id="294" r:id="rId40"/>
    <p:sldId id="295" r:id="rId41"/>
    <p:sldId id="283" r:id="rId42"/>
    <p:sldId id="284" r:id="rId43"/>
    <p:sldId id="304" r:id="rId44"/>
    <p:sldId id="305" r:id="rId45"/>
    <p:sldId id="306" r:id="rId46"/>
    <p:sldId id="307" r:id="rId47"/>
    <p:sldId id="308" r:id="rId48"/>
    <p:sldId id="310" r:id="rId49"/>
    <p:sldId id="311" r:id="rId50"/>
    <p:sldId id="312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Структура и основные принципы проведения занятий в вузе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dirty="0" smtClean="0">
                <a:solidFill>
                  <a:srgbClr val="0070C0"/>
                </a:solidFill>
              </a:rPr>
              <a:t>Методический семинар</a:t>
            </a:r>
          </a:p>
          <a:p>
            <a:pPr algn="r"/>
            <a:r>
              <a:rPr lang="ru-RU" b="1" dirty="0" smtClean="0">
                <a:solidFill>
                  <a:srgbClr val="0070C0"/>
                </a:solidFill>
              </a:rPr>
              <a:t>15.12.2023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604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5. Принцип наглядности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один из старейших и важнейших в дидактике принципов, </a:t>
            </a:r>
            <a:r>
              <a:rPr lang="ru-RU" dirty="0" smtClean="0"/>
              <a:t>предполагает </a:t>
            </a:r>
            <a:r>
              <a:rPr lang="ru-RU" dirty="0"/>
              <a:t>усвоение обучающимися знаний путем </a:t>
            </a:r>
            <a:r>
              <a:rPr lang="ru-RU" b="1" dirty="0">
                <a:solidFill>
                  <a:srgbClr val="0070C0"/>
                </a:solidFill>
              </a:rPr>
              <a:t>непосредственных наблюдений </a:t>
            </a:r>
            <a:r>
              <a:rPr lang="ru-RU" dirty="0"/>
              <a:t>над предметами и явлениями путем их </a:t>
            </a:r>
            <a:r>
              <a:rPr lang="ru-RU" b="1" dirty="0">
                <a:solidFill>
                  <a:srgbClr val="0070C0"/>
                </a:solidFill>
              </a:rPr>
              <a:t>чувственного </a:t>
            </a:r>
            <a:r>
              <a:rPr lang="ru-RU" b="1" dirty="0" smtClean="0">
                <a:solidFill>
                  <a:srgbClr val="0070C0"/>
                </a:solidFill>
              </a:rPr>
              <a:t>восприятия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Пример -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«Пирамида знаний</a:t>
            </a:r>
            <a:r>
              <a:rPr lang="ru-RU" b="1" dirty="0" smtClean="0">
                <a:solidFill>
                  <a:srgbClr val="0070C0"/>
                </a:solidFill>
              </a:rPr>
              <a:t>» </a:t>
            </a:r>
          </a:p>
          <a:p>
            <a:pPr algn="just"/>
            <a:r>
              <a:rPr lang="ru-RU" dirty="0" smtClean="0"/>
              <a:t>Её </a:t>
            </a:r>
            <a:r>
              <a:rPr lang="ru-RU" dirty="0"/>
              <a:t>разработала Национальная </a:t>
            </a:r>
            <a:r>
              <a:rPr lang="ru-RU" dirty="0" err="1"/>
              <a:t>тренинговая</a:t>
            </a:r>
            <a:r>
              <a:rPr lang="ru-RU" dirty="0"/>
              <a:t> лаборатория США. Участники проекта опирались на исследования Эдгара Дейла, американского преподавателя из университета Огайо, который изучал вопросы восприятия лекционного обучения и первым стал применять </a:t>
            </a:r>
            <a:r>
              <a:rPr lang="ru-RU" b="1" dirty="0">
                <a:solidFill>
                  <a:srgbClr val="0070C0"/>
                </a:solidFill>
              </a:rPr>
              <a:t>аудиовизуальные материалы в образовательном процессе</a:t>
            </a:r>
          </a:p>
        </p:txBody>
      </p:sp>
    </p:spTree>
    <p:extLst>
      <p:ext uri="{BB962C8B-B14F-4D97-AF65-F5344CB8AC3E}">
        <p14:creationId xmlns:p14="http://schemas.microsoft.com/office/powerpoint/2010/main" val="3395117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6. Принцип индивидуализации и дифференциации обучения</a:t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Принцип индивидуализации и дифференциации обучения подразумевает </a:t>
            </a:r>
            <a:r>
              <a:rPr lang="ru-RU" b="1" dirty="0">
                <a:solidFill>
                  <a:srgbClr val="0070C0"/>
                </a:solidFill>
              </a:rPr>
              <a:t>учет индивидуальных особенностей </a:t>
            </a:r>
            <a:r>
              <a:rPr lang="ru-RU" dirty="0"/>
              <a:t>каждого студента и </a:t>
            </a:r>
            <a:r>
              <a:rPr lang="ru-RU" b="1" dirty="0">
                <a:solidFill>
                  <a:srgbClr val="0070C0"/>
                </a:solidFill>
              </a:rPr>
              <a:t>адаптацию</a:t>
            </a:r>
            <a:r>
              <a:rPr lang="ru-RU" dirty="0"/>
              <a:t> образовательного процесса под их потребности и способности.</a:t>
            </a:r>
          </a:p>
          <a:p>
            <a:pPr marL="0" indent="0" algn="ctr">
              <a:buNone/>
            </a:pPr>
            <a:r>
              <a:rPr lang="ru-RU" dirty="0"/>
              <a:t>Для реализации принципа индивидуализации и дифференциации обучения преподаватель может использовать </a:t>
            </a:r>
            <a:r>
              <a:rPr lang="ru-RU" b="1" dirty="0">
                <a:solidFill>
                  <a:srgbClr val="0070C0"/>
                </a:solidFill>
              </a:rPr>
              <a:t>следующие подходы</a:t>
            </a:r>
            <a:r>
              <a:rPr lang="ru-RU" dirty="0"/>
              <a:t>:</a:t>
            </a:r>
          </a:p>
          <a:p>
            <a:r>
              <a:rPr lang="ru-RU" b="1" dirty="0"/>
              <a:t>Диагностика уровня знаний и способностей </a:t>
            </a:r>
            <a:r>
              <a:rPr lang="ru-RU" b="1" dirty="0" smtClean="0"/>
              <a:t>студентов</a:t>
            </a:r>
          </a:p>
          <a:p>
            <a:r>
              <a:rPr lang="ru-RU" b="1" dirty="0"/>
              <a:t>Индивидуальные задания и </a:t>
            </a:r>
            <a:r>
              <a:rPr lang="ru-RU" b="1" dirty="0" smtClean="0"/>
              <a:t>проекты</a:t>
            </a:r>
          </a:p>
          <a:p>
            <a:r>
              <a:rPr lang="ru-RU" b="1" dirty="0"/>
              <a:t>Групповая работа и </a:t>
            </a:r>
            <a:r>
              <a:rPr lang="ru-RU" b="1" dirty="0" smtClean="0"/>
              <a:t>сотрудничество</a:t>
            </a:r>
          </a:p>
          <a:p>
            <a:r>
              <a:rPr lang="ru-RU" b="1" dirty="0"/>
              <a:t>Использование разнообразных методов и материалов</a:t>
            </a:r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80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7. Принцип контроля и оценки обучения</a:t>
            </a:r>
            <a:r>
              <a:rPr lang="ru-RU" sz="3200" b="1" dirty="0">
                <a:solidFill>
                  <a:srgbClr val="0070C0"/>
                </a:solidFill>
              </a:rPr>
              <a:t/>
            </a:r>
            <a:br>
              <a:rPr lang="ru-RU" sz="3200" b="1" dirty="0">
                <a:solidFill>
                  <a:srgbClr val="0070C0"/>
                </a:solidFill>
              </a:rPr>
            </a:b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Основные задачи принципа контроля и оценки обучения:</a:t>
            </a:r>
          </a:p>
          <a:p>
            <a:pPr algn="just"/>
            <a:r>
              <a:rPr lang="ru-RU" b="1" dirty="0"/>
              <a:t>Оценка уровня усвоения </a:t>
            </a:r>
            <a:r>
              <a:rPr lang="ru-RU" b="1" dirty="0" smtClean="0"/>
              <a:t>знаний - </a:t>
            </a:r>
            <a:r>
              <a:rPr lang="ru-RU" dirty="0"/>
              <a:t>тесты, письменные работы, устные ответы и т.д.</a:t>
            </a:r>
          </a:p>
          <a:p>
            <a:pPr algn="just"/>
            <a:r>
              <a:rPr lang="ru-RU" b="1" dirty="0"/>
              <a:t>Контроль активности и прогресса </a:t>
            </a:r>
            <a:r>
              <a:rPr lang="ru-RU" b="1" dirty="0" smtClean="0"/>
              <a:t>студентов - </a:t>
            </a:r>
            <a:r>
              <a:rPr lang="ru-RU" dirty="0"/>
              <a:t>Преподаватель может оценивать не только знания студентов, но и их </a:t>
            </a:r>
            <a:r>
              <a:rPr lang="ru-RU" b="1" dirty="0">
                <a:solidFill>
                  <a:srgbClr val="0070C0"/>
                </a:solidFill>
              </a:rPr>
              <a:t>умение работать в группе, самостоятельность, инициативность </a:t>
            </a:r>
            <a:r>
              <a:rPr lang="ru-RU" dirty="0"/>
              <a:t>и другие качества, которые важны для успешного обучения.</a:t>
            </a:r>
          </a:p>
          <a:p>
            <a:pPr algn="just"/>
            <a:r>
              <a:rPr lang="ru-RU" b="1" dirty="0"/>
              <a:t>Обратная связь и корректировка </a:t>
            </a:r>
            <a:r>
              <a:rPr lang="ru-RU" b="1" dirty="0" smtClean="0"/>
              <a:t>обучения - </a:t>
            </a:r>
            <a:r>
              <a:rPr lang="ru-RU" dirty="0"/>
              <a:t>Преподаватель должен давать студентам </a:t>
            </a:r>
            <a:r>
              <a:rPr lang="ru-RU" b="1" dirty="0">
                <a:solidFill>
                  <a:srgbClr val="0070C0"/>
                </a:solidFill>
              </a:rPr>
              <a:t>обратную связь о их успехах и ошибках</a:t>
            </a:r>
            <a:r>
              <a:rPr lang="ru-RU" dirty="0"/>
              <a:t>, а также предлагать рекомендации и советы по улучшению учебной деятельности. Это помогает студентам лучше понять свои сильные и слабые стороны и сделать </a:t>
            </a:r>
            <a:r>
              <a:rPr lang="ru-RU" b="1" dirty="0">
                <a:solidFill>
                  <a:srgbClr val="0070C0"/>
                </a:solidFill>
              </a:rPr>
              <a:t>необходимые корректировки </a:t>
            </a:r>
            <a:r>
              <a:rPr lang="ru-RU" dirty="0"/>
              <a:t>в своем обучении.</a:t>
            </a:r>
          </a:p>
          <a:p>
            <a:pPr algn="just"/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954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1619794"/>
            <a:ext cx="10364451" cy="64008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8. Принцип применения </a:t>
            </a:r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разнообразных </a:t>
            </a:r>
            <a:r>
              <a:rPr lang="ru-RU" sz="2800" b="1" dirty="0">
                <a:solidFill>
                  <a:srgbClr val="0070C0"/>
                </a:solidFill>
              </a:rPr>
              <a:t>методов и форм обучения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Этот принцип подразумевает использование различных методов и форм обучения для достижения </a:t>
            </a:r>
            <a:r>
              <a:rPr lang="ru-RU" b="1" dirty="0">
                <a:solidFill>
                  <a:srgbClr val="0070C0"/>
                </a:solidFill>
              </a:rPr>
              <a:t>максимальной эффективности и интереса студентов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Каждый </a:t>
            </a:r>
            <a:r>
              <a:rPr lang="ru-RU" dirty="0"/>
              <a:t>студент имеет свои </a:t>
            </a:r>
            <a:r>
              <a:rPr lang="ru-RU" b="1" dirty="0">
                <a:solidFill>
                  <a:srgbClr val="0070C0"/>
                </a:solidFill>
              </a:rPr>
              <a:t>индивидуальные предпочтения и стили обучения</a:t>
            </a:r>
            <a:r>
              <a:rPr lang="ru-RU" dirty="0">
                <a:solidFill>
                  <a:srgbClr val="0070C0"/>
                </a:solidFill>
              </a:rPr>
              <a:t>,</a:t>
            </a:r>
            <a:r>
              <a:rPr lang="ru-RU" dirty="0"/>
              <a:t> поэтому важно предоставить им разнообразные возможности для усвоения материала.</a:t>
            </a:r>
          </a:p>
          <a:p>
            <a:pPr algn="just"/>
            <a:r>
              <a:rPr lang="ru-RU" dirty="0"/>
              <a:t>Использование разнообразных методов и форм обучения помогает студентам </a:t>
            </a:r>
            <a:r>
              <a:rPr lang="ru-RU" b="1" dirty="0">
                <a:solidFill>
                  <a:srgbClr val="0070C0"/>
                </a:solidFill>
              </a:rPr>
              <a:t>лучше усваивать материал</a:t>
            </a:r>
            <a:r>
              <a:rPr lang="ru-RU" dirty="0"/>
              <a:t>, развивать различные навыки и интересы, а также создает </a:t>
            </a:r>
            <a:r>
              <a:rPr lang="ru-RU" b="1" dirty="0">
                <a:solidFill>
                  <a:srgbClr val="0070C0"/>
                </a:solidFill>
              </a:rPr>
              <a:t>более интересную и стимулирующую образовательную среду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379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ТИПЫ ЗАНЯТИЙ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Комбинированное, или смешанное занятие</a:t>
            </a:r>
            <a:endParaRPr lang="ru-RU" dirty="0"/>
          </a:p>
          <a:p>
            <a:r>
              <a:rPr lang="ru-RU" b="1" dirty="0" smtClean="0"/>
              <a:t>усвоение </a:t>
            </a:r>
            <a:r>
              <a:rPr lang="ru-RU" b="1" dirty="0"/>
              <a:t>новых знаний </a:t>
            </a:r>
            <a:r>
              <a:rPr lang="ru-RU" b="1" dirty="0" smtClean="0"/>
              <a:t>обучающимися</a:t>
            </a:r>
          </a:p>
          <a:p>
            <a:r>
              <a:rPr lang="ru-RU" b="1" dirty="0" smtClean="0"/>
              <a:t>закрепление знаний</a:t>
            </a:r>
          </a:p>
          <a:p>
            <a:r>
              <a:rPr lang="ru-RU" b="1" dirty="0" smtClean="0"/>
              <a:t>повторение материала</a:t>
            </a:r>
          </a:p>
          <a:p>
            <a:r>
              <a:rPr lang="ru-RU" b="1" dirty="0" smtClean="0"/>
              <a:t>обобщение </a:t>
            </a:r>
            <a:r>
              <a:rPr lang="ru-RU" b="1" dirty="0"/>
              <a:t>и </a:t>
            </a:r>
            <a:r>
              <a:rPr lang="ru-RU" b="1" dirty="0" smtClean="0"/>
              <a:t>систематизация знаний</a:t>
            </a:r>
          </a:p>
          <a:p>
            <a:r>
              <a:rPr lang="ru-RU" b="1" dirty="0" smtClean="0"/>
              <a:t>контроль </a:t>
            </a:r>
            <a:r>
              <a:rPr lang="ru-RU" b="1" dirty="0"/>
              <a:t>и </a:t>
            </a:r>
            <a:r>
              <a:rPr lang="ru-RU" b="1" dirty="0" smtClean="0"/>
              <a:t>коррекция </a:t>
            </a:r>
            <a:r>
              <a:rPr lang="ru-RU" b="1" dirty="0"/>
              <a:t>знаний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827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Комбинированное, или смешанное занятие</a:t>
            </a:r>
            <a:r>
              <a:rPr lang="ru-RU" sz="2800" dirty="0">
                <a:solidFill>
                  <a:srgbClr val="0070C0"/>
                </a:solidFill>
              </a:rPr>
              <a:t/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854926"/>
            <a:ext cx="10363826" cy="3936273"/>
          </a:xfrm>
        </p:spPr>
        <p:txBody>
          <a:bodyPr>
            <a:normAutofit fontScale="25000" lnSpcReduction="20000"/>
          </a:bodyPr>
          <a:lstStyle/>
          <a:p>
            <a:r>
              <a:rPr lang="ru-RU" sz="4400" b="1" dirty="0"/>
              <a:t>Вид занятия:</a:t>
            </a:r>
            <a:r>
              <a:rPr lang="ru-RU" sz="4400" dirty="0"/>
              <a:t> практикум, конференция, семинар, контрольная работа, лекция. </a:t>
            </a:r>
          </a:p>
          <a:p>
            <a:r>
              <a:rPr lang="ru-RU" sz="4400" b="1" dirty="0"/>
              <a:t>Цель занятия</a:t>
            </a:r>
            <a:r>
              <a:rPr lang="ru-RU" sz="4400" dirty="0"/>
              <a:t>: Выработка умений </a:t>
            </a:r>
            <a:r>
              <a:rPr lang="ru-RU" sz="4400" b="1" dirty="0">
                <a:solidFill>
                  <a:srgbClr val="0070C0"/>
                </a:solidFill>
              </a:rPr>
              <a:t>самостоятельного применения знаний </a:t>
            </a:r>
            <a:r>
              <a:rPr lang="ru-RU" sz="4400" dirty="0"/>
              <a:t>в комплексе и перенос их в новые условия. </a:t>
            </a:r>
          </a:p>
          <a:p>
            <a:pPr algn="just"/>
            <a:r>
              <a:rPr lang="ru-RU" sz="4400" dirty="0"/>
              <a:t>Комбинированное занятие строится на совокупности </a:t>
            </a:r>
            <a:r>
              <a:rPr lang="ru-RU" sz="4400" b="1" dirty="0">
                <a:solidFill>
                  <a:srgbClr val="0070C0"/>
                </a:solidFill>
              </a:rPr>
              <a:t>логически не обусловленных звеньев учебного процесса, в этом его особенность. 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4400" dirty="0" smtClean="0"/>
              <a:t>На </a:t>
            </a:r>
            <a:r>
              <a:rPr lang="ru-RU" sz="4400" dirty="0"/>
              <a:t>этом занятии </a:t>
            </a:r>
            <a:r>
              <a:rPr lang="ru-RU" sz="4400" b="1" dirty="0">
                <a:solidFill>
                  <a:srgbClr val="0070C0"/>
                </a:solidFill>
              </a:rPr>
              <a:t>могут сочетаться контроль, формирование знаний, закрепление и совершенствование знаний, формирование умений и навыков, подведение результатов обучения, определение домашнего задания</a:t>
            </a:r>
            <a:r>
              <a:rPr lang="ru-RU" sz="44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4400" dirty="0"/>
              <a:t>Сегодня возникла принципиально новая, так называемая </a:t>
            </a:r>
            <a:r>
              <a:rPr lang="ru-RU" sz="4400" b="1" dirty="0">
                <a:solidFill>
                  <a:srgbClr val="0070C0"/>
                </a:solidFill>
              </a:rPr>
              <a:t>адаптивная система обучения</a:t>
            </a:r>
            <a:r>
              <a:rPr lang="ru-RU" sz="4400" dirty="0"/>
              <a:t>, а с нею и новая разновидность комбинированного занятия, которое называется </a:t>
            </a:r>
            <a:r>
              <a:rPr lang="ru-RU" sz="4400" b="1" dirty="0">
                <a:solidFill>
                  <a:srgbClr val="0070C0"/>
                </a:solidFill>
              </a:rPr>
              <a:t>адаптивное комбинированное </a:t>
            </a:r>
            <a:r>
              <a:rPr lang="ru-RU" sz="4400" b="1" dirty="0" smtClean="0">
                <a:solidFill>
                  <a:srgbClr val="0070C0"/>
                </a:solidFill>
              </a:rPr>
              <a:t>занятие.</a:t>
            </a:r>
          </a:p>
          <a:p>
            <a:pPr algn="just"/>
            <a:r>
              <a:rPr lang="ru-RU" sz="4400" dirty="0"/>
              <a:t>Организационная структура адаптивного комбинированного занятия дает </a:t>
            </a:r>
            <a:r>
              <a:rPr lang="ru-RU" sz="4400" b="1" dirty="0">
                <a:solidFill>
                  <a:srgbClr val="0070C0"/>
                </a:solidFill>
              </a:rPr>
              <a:t>возможность увеличить время </a:t>
            </a:r>
            <a:r>
              <a:rPr lang="ru-RU" sz="4400" dirty="0"/>
              <a:t>для </a:t>
            </a:r>
            <a:r>
              <a:rPr lang="ru-RU" sz="4400" b="1" dirty="0">
                <a:solidFill>
                  <a:srgbClr val="0070C0"/>
                </a:solidFill>
              </a:rPr>
              <a:t>самостоятельной работы</a:t>
            </a:r>
            <a:r>
              <a:rPr lang="ru-RU" sz="4400" b="1" dirty="0"/>
              <a:t> </a:t>
            </a:r>
            <a:r>
              <a:rPr lang="ru-RU" sz="4400" dirty="0"/>
              <a:t>обучающихся (предварительно наученных эту работу </a:t>
            </a:r>
            <a:r>
              <a:rPr lang="ru-RU" sz="4400" dirty="0" smtClean="0"/>
              <a:t>осуществлять). это</a:t>
            </a:r>
            <a:r>
              <a:rPr lang="ru-RU" sz="4400" dirty="0"/>
              <a:t>, в свою очередь</a:t>
            </a:r>
            <a:r>
              <a:rPr lang="ru-RU" sz="4400" dirty="0" smtClean="0"/>
              <a:t>, </a:t>
            </a:r>
            <a:r>
              <a:rPr lang="ru-RU" sz="4400" dirty="0"/>
              <a:t>высвобождает преподавателя для </a:t>
            </a:r>
            <a:r>
              <a:rPr lang="ru-RU" sz="4400" b="1" dirty="0">
                <a:solidFill>
                  <a:srgbClr val="0070C0"/>
                </a:solidFill>
              </a:rPr>
              <a:t>индивидуальной работы с каждым обучающимся</a:t>
            </a:r>
            <a:r>
              <a:rPr lang="ru-RU" sz="4400" dirty="0"/>
              <a:t>. Преподаватель не просто наблюдает за самостоятельной работой обучающихся, а </a:t>
            </a:r>
            <a:r>
              <a:rPr lang="ru-RU" sz="4400" b="1" dirty="0">
                <a:solidFill>
                  <a:srgbClr val="0070C0"/>
                </a:solidFill>
              </a:rPr>
              <a:t>работает в это время с отдельными обучающимися индивидуально, и это очень заметно повышает эффективность занятия. </a:t>
            </a:r>
          </a:p>
          <a:p>
            <a:pPr algn="just"/>
            <a:r>
              <a:rPr lang="ru-RU" sz="4400" dirty="0"/>
              <a:t>преподаватель чему-то обучает всех, а затем работает в </a:t>
            </a:r>
            <a:r>
              <a:rPr lang="ru-RU" sz="4400" b="1" dirty="0">
                <a:solidFill>
                  <a:srgbClr val="0070C0"/>
                </a:solidFill>
              </a:rPr>
              <a:t>индивидуальном режиме </a:t>
            </a:r>
            <a:r>
              <a:rPr lang="ru-RU" sz="4400" dirty="0"/>
              <a:t>(управляет самостоятельной работой, осуществляет включенный в самостоятельную работу контроль и работает индивидуально, отключая от самостоятельной работы обучающихся по очереди). </a:t>
            </a:r>
            <a:endParaRPr lang="ru-RU" sz="4400" dirty="0" smtClean="0"/>
          </a:p>
          <a:p>
            <a:pPr algn="just"/>
            <a:r>
              <a:rPr lang="ru-RU" sz="4400" b="1" dirty="0" smtClean="0">
                <a:solidFill>
                  <a:srgbClr val="0070C0"/>
                </a:solidFill>
              </a:rPr>
              <a:t>Обучающиеся </a:t>
            </a:r>
            <a:r>
              <a:rPr lang="ru-RU" sz="4400" b="1" dirty="0">
                <a:solidFill>
                  <a:srgbClr val="0070C0"/>
                </a:solidFill>
              </a:rPr>
              <a:t>соответственно могут работать в трех режимах</a:t>
            </a:r>
            <a:r>
              <a:rPr lang="ru-RU" sz="4400" b="1" dirty="0"/>
              <a:t>: </a:t>
            </a:r>
            <a:r>
              <a:rPr lang="ru-RU" sz="4400" dirty="0"/>
              <a:t>совместно с преподавателем, с преподавателем индивидуально, и самостоятельно под его руководством. </a:t>
            </a:r>
          </a:p>
          <a:p>
            <a:pPr algn="just"/>
            <a:endParaRPr lang="ru-RU" sz="4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665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Занятие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усвоение новых знаний </a:t>
            </a:r>
            <a:r>
              <a:rPr lang="ru-RU" sz="2800" b="1" dirty="0" smtClean="0">
                <a:solidFill>
                  <a:srgbClr val="0070C0"/>
                </a:solidFill>
              </a:rPr>
              <a:t>обучающимися (1)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b="1" dirty="0"/>
              <a:t>Вид </a:t>
            </a:r>
            <a:r>
              <a:rPr lang="ru-RU" b="1" dirty="0" smtClean="0"/>
              <a:t>занятия:</a:t>
            </a:r>
            <a:r>
              <a:rPr lang="ru-RU" dirty="0" smtClean="0"/>
              <a:t> </a:t>
            </a:r>
            <a:r>
              <a:rPr lang="ru-RU" dirty="0"/>
              <a:t>лекция, </a:t>
            </a:r>
            <a:r>
              <a:rPr lang="ru-RU" dirty="0" smtClean="0"/>
              <a:t>занятие </a:t>
            </a:r>
            <a:r>
              <a:rPr lang="ru-RU" dirty="0"/>
              <a:t>с элементами беседы, лекция с элементами презентации</a:t>
            </a:r>
            <a:r>
              <a:rPr lang="ru-RU" dirty="0" smtClean="0"/>
              <a:t>, занятие- </a:t>
            </a:r>
            <a:r>
              <a:rPr lang="ru-RU" dirty="0"/>
              <a:t>конференция, экскурсия, исследовательская работа, </a:t>
            </a:r>
            <a:r>
              <a:rPr lang="ru-RU" dirty="0" smtClean="0"/>
              <a:t>занятие </a:t>
            </a:r>
            <a:r>
              <a:rPr lang="ru-RU" dirty="0"/>
              <a:t>с использованием учебного кинофильма; </a:t>
            </a:r>
            <a:r>
              <a:rPr lang="ru-RU" dirty="0" smtClean="0"/>
              <a:t>занятие </a:t>
            </a:r>
            <a:r>
              <a:rPr lang="ru-RU" dirty="0"/>
              <a:t>теоретических или практических самостоятельных работ (исследовательского типа); </a:t>
            </a:r>
            <a:r>
              <a:rPr lang="ru-RU" dirty="0" smtClean="0"/>
              <a:t>смешанное занятие </a:t>
            </a:r>
            <a:r>
              <a:rPr lang="ru-RU" dirty="0"/>
              <a:t>(сочетание различных видов </a:t>
            </a:r>
            <a:r>
              <a:rPr lang="ru-RU" dirty="0" smtClean="0"/>
              <a:t>занятия </a:t>
            </a:r>
            <a:r>
              <a:rPr lang="ru-RU" dirty="0"/>
              <a:t>на одном </a:t>
            </a:r>
            <a:r>
              <a:rPr lang="ru-RU" dirty="0" smtClean="0"/>
              <a:t>занятии), </a:t>
            </a:r>
            <a:r>
              <a:rPr lang="ru-RU" dirty="0" smtClean="0"/>
              <a:t>занятие-путешествие</a:t>
            </a:r>
            <a:r>
              <a:rPr lang="ru-RU" dirty="0"/>
              <a:t>; </a:t>
            </a:r>
            <a:r>
              <a:rPr lang="ru-RU" dirty="0" smtClean="0"/>
              <a:t>занятие-экспедиция</a:t>
            </a:r>
            <a:r>
              <a:rPr lang="ru-RU" dirty="0"/>
              <a:t>; </a:t>
            </a:r>
            <a:r>
              <a:rPr lang="ru-RU" dirty="0" smtClean="0"/>
              <a:t>занятие-исследование</a:t>
            </a:r>
            <a:r>
              <a:rPr lang="ru-RU" dirty="0"/>
              <a:t>; </a:t>
            </a:r>
            <a:r>
              <a:rPr lang="ru-RU" dirty="0" smtClean="0"/>
              <a:t>занятие-инсценировка</a:t>
            </a:r>
            <a:r>
              <a:rPr lang="ru-RU" dirty="0"/>
              <a:t>; учебная конференция; </a:t>
            </a:r>
            <a:r>
              <a:rPr lang="ru-RU" dirty="0" smtClean="0"/>
              <a:t>мультимедиа-занятие; проблемное занятие. </a:t>
            </a:r>
            <a:endParaRPr lang="ru-RU" dirty="0"/>
          </a:p>
          <a:p>
            <a:pPr algn="just"/>
            <a:r>
              <a:rPr lang="ru-RU" b="1" dirty="0"/>
              <a:t>Цель </a:t>
            </a:r>
            <a:r>
              <a:rPr lang="ru-RU" b="1" dirty="0" smtClean="0"/>
              <a:t>занятия:</a:t>
            </a:r>
            <a:r>
              <a:rPr lang="ru-RU" dirty="0" smtClean="0"/>
              <a:t> </a:t>
            </a:r>
            <a:r>
              <a:rPr lang="ru-RU" dirty="0"/>
              <a:t>формирования знаний – организация работы по усвоению обучающимися понятий, научных фактов, предусмотренных учебной программой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этап </a:t>
            </a:r>
            <a:r>
              <a:rPr lang="ru-RU" b="1" dirty="0" smtClean="0">
                <a:solidFill>
                  <a:srgbClr val="0070C0"/>
                </a:solidFill>
              </a:rPr>
              <a:t>усвоения новых знаний </a:t>
            </a:r>
            <a:r>
              <a:rPr lang="ru-RU" dirty="0" smtClean="0"/>
              <a:t>занимает </a:t>
            </a:r>
            <a:r>
              <a:rPr lang="ru-RU" b="1" dirty="0">
                <a:solidFill>
                  <a:srgbClr val="0070C0"/>
                </a:solidFill>
              </a:rPr>
              <a:t>доминирующее положение </a:t>
            </a:r>
            <a:r>
              <a:rPr lang="ru-RU" dirty="0"/>
              <a:t>по времени и объему, являясь главной и решающей частью </a:t>
            </a:r>
            <a:r>
              <a:rPr lang="ru-RU" dirty="0" smtClean="0"/>
              <a:t>занятия. </a:t>
            </a:r>
            <a:endParaRPr lang="ru-RU" dirty="0"/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Центральным звеном </a:t>
            </a:r>
            <a:r>
              <a:rPr lang="ru-RU" dirty="0"/>
              <a:t>такого урока будет </a:t>
            </a:r>
            <a:r>
              <a:rPr lang="ru-RU" b="1" dirty="0">
                <a:solidFill>
                  <a:srgbClr val="0070C0"/>
                </a:solidFill>
              </a:rPr>
              <a:t>самостоятельное усвоение знания</a:t>
            </a:r>
            <a:r>
              <a:rPr lang="ru-RU" dirty="0"/>
              <a:t>, хотя информационная деятельность преподавателя, </a:t>
            </a:r>
            <a:r>
              <a:rPr lang="ru-RU" b="1" dirty="0">
                <a:solidFill>
                  <a:srgbClr val="0070C0"/>
                </a:solidFill>
              </a:rPr>
              <a:t>объяснение нового материала полностью исключена быть не может</a:t>
            </a:r>
            <a:r>
              <a:rPr lang="ru-RU" b="1" dirty="0"/>
              <a:t>. 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679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Занятие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усвоение новых знаний обучающимися </a:t>
            </a:r>
            <a:r>
              <a:rPr lang="ru-RU" sz="2800" b="1" dirty="0" smtClean="0">
                <a:solidFill>
                  <a:srgbClr val="0070C0"/>
                </a:solidFill>
              </a:rPr>
              <a:t>(2)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2500" b="1" i="1" dirty="0"/>
              <a:t>Действия обучающихся на учебном занятии усвоения новых знаний </a:t>
            </a:r>
            <a:endParaRPr lang="ru-RU" sz="2500" dirty="0"/>
          </a:p>
          <a:p>
            <a:pPr algn="just"/>
            <a:r>
              <a:rPr lang="ru-RU" sz="2500" b="1" i="1" dirty="0"/>
              <a:t>На уровне ознакомления</a:t>
            </a:r>
            <a:r>
              <a:rPr lang="ru-RU" sz="2500" i="1" dirty="0"/>
              <a:t>:</a:t>
            </a:r>
            <a:r>
              <a:rPr lang="ru-RU" sz="2500" dirty="0"/>
              <a:t> определить, подобрать, рассортировать, описать, дать определение, назвать, идентифицировать. </a:t>
            </a:r>
          </a:p>
          <a:p>
            <a:pPr algn="just"/>
            <a:r>
              <a:rPr lang="ru-RU" sz="2500" b="1" i="1" dirty="0"/>
              <a:t>На уровне </a:t>
            </a:r>
            <a:r>
              <a:rPr lang="ru-RU" sz="2500" b="1" i="1" dirty="0" smtClean="0"/>
              <a:t>освоения</a:t>
            </a:r>
            <a:r>
              <a:rPr lang="ru-RU" sz="2500" i="1" dirty="0" smtClean="0"/>
              <a:t>:</a:t>
            </a:r>
            <a:r>
              <a:rPr lang="ru-RU" sz="2500" dirty="0" smtClean="0"/>
              <a:t> </a:t>
            </a:r>
            <a:r>
              <a:rPr lang="ru-RU" sz="2500" dirty="0"/>
              <a:t>выявить, подвести итоги, различать, отличать, дать обзорное описание. </a:t>
            </a:r>
          </a:p>
          <a:p>
            <a:pPr algn="just"/>
            <a:r>
              <a:rPr lang="ru-RU" sz="2500" b="1" i="1" dirty="0"/>
              <a:t>На уровне овладения</a:t>
            </a:r>
            <a:r>
              <a:rPr lang="ru-RU" sz="2500" i="1" dirty="0"/>
              <a:t>:</a:t>
            </a:r>
            <a:r>
              <a:rPr lang="ru-RU" sz="2500" dirty="0"/>
              <a:t> дополнить, применить, упорядочить, собрать, составить, создать, сравнить, завершить, переделать, модифицировать, сконструировать, рассчитать, вычислить, провести, упростить, найти, соотнести, перевести, предугадать, упростить, оценить, систематизировать, обговорить, отрегулировать, диагностировать, отредактировать, проверить, критиковать, иллюстрировать, формулировать, дать совет. </a:t>
            </a:r>
          </a:p>
          <a:p>
            <a:pPr algn="just"/>
            <a:r>
              <a:rPr lang="ru-RU" sz="2500" b="1" dirty="0"/>
              <a:t>Разновидностями </a:t>
            </a:r>
            <a:r>
              <a:rPr lang="ru-RU" sz="2500" b="1" dirty="0" smtClean="0"/>
              <a:t>занятия </a:t>
            </a:r>
            <a:r>
              <a:rPr lang="ru-RU" sz="2500" b="1" dirty="0"/>
              <a:t>формирования новых знаний </a:t>
            </a:r>
            <a:r>
              <a:rPr lang="ru-RU" sz="2500" dirty="0"/>
              <a:t>являются также: </a:t>
            </a:r>
            <a:r>
              <a:rPr lang="ru-RU" sz="2500" dirty="0" smtClean="0"/>
              <a:t>занятия по формированию </a:t>
            </a:r>
            <a:r>
              <a:rPr lang="ru-RU" sz="2500" dirty="0"/>
              <a:t>и </a:t>
            </a:r>
            <a:r>
              <a:rPr lang="ru-RU" sz="2500" dirty="0" smtClean="0"/>
              <a:t>совершенствовани</a:t>
            </a:r>
            <a:r>
              <a:rPr lang="ru-RU" sz="2500" dirty="0"/>
              <a:t>ю</a:t>
            </a:r>
            <a:r>
              <a:rPr lang="ru-RU" sz="2500" dirty="0" smtClean="0"/>
              <a:t> </a:t>
            </a:r>
            <a:r>
              <a:rPr lang="ru-RU" sz="2500" dirty="0"/>
              <a:t>знаний, </a:t>
            </a:r>
            <a:r>
              <a:rPr lang="ru-RU" sz="2500" dirty="0" smtClean="0"/>
              <a:t>занятия по закреплению </a:t>
            </a:r>
            <a:r>
              <a:rPr lang="ru-RU" sz="2500" dirty="0"/>
              <a:t>и </a:t>
            </a:r>
            <a:r>
              <a:rPr lang="ru-RU" sz="2500" dirty="0" smtClean="0"/>
              <a:t>совершенствованию </a:t>
            </a:r>
            <a:r>
              <a:rPr lang="ru-RU" sz="2500" dirty="0"/>
              <a:t>знаний, </a:t>
            </a:r>
            <a:r>
              <a:rPr lang="ru-RU" sz="2500" dirty="0" smtClean="0"/>
              <a:t>занятия по  формированию </a:t>
            </a:r>
            <a:r>
              <a:rPr lang="ru-RU" sz="2500" dirty="0"/>
              <a:t>нового проблемного видения. </a:t>
            </a:r>
            <a:endParaRPr lang="ru-RU" sz="2500" dirty="0" smtClean="0"/>
          </a:p>
          <a:p>
            <a:pPr algn="just"/>
            <a:r>
              <a:rPr lang="ru-RU" sz="2500" dirty="0" smtClean="0"/>
              <a:t>Тогда </a:t>
            </a:r>
            <a:r>
              <a:rPr lang="ru-RU" sz="2500" dirty="0"/>
              <a:t>к перечисленным формам </a:t>
            </a:r>
            <a:r>
              <a:rPr lang="ru-RU" sz="2500" dirty="0" smtClean="0"/>
              <a:t>данного типа </a:t>
            </a:r>
            <a:r>
              <a:rPr lang="ru-RU" sz="2500" dirty="0"/>
              <a:t>можно добавить семинар, заключительную конференцию, заключительную экскурсию.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919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Занятие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закрепление </a:t>
            </a:r>
            <a:r>
              <a:rPr lang="ru-RU" sz="2800" b="1" dirty="0" smtClean="0">
                <a:solidFill>
                  <a:srgbClr val="0070C0"/>
                </a:solidFill>
              </a:rPr>
              <a:t>знаний (1)</a:t>
            </a:r>
            <a:r>
              <a:rPr lang="ru-RU" sz="2800" b="1" dirty="0">
                <a:solidFill>
                  <a:srgbClr val="0070C0"/>
                </a:solidFill>
              </a:rPr>
              <a:t/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Это занятия </a:t>
            </a:r>
            <a:r>
              <a:rPr lang="ru-RU" dirty="0"/>
              <a:t>формирования умений и навыков, целевого применения усвоенного и др. </a:t>
            </a:r>
          </a:p>
          <a:p>
            <a:pPr algn="just"/>
            <a:r>
              <a:rPr lang="ru-RU" b="1" dirty="0"/>
              <a:t>Вид </a:t>
            </a:r>
            <a:r>
              <a:rPr lang="ru-RU" b="1" dirty="0" smtClean="0"/>
              <a:t>занятия:</a:t>
            </a:r>
            <a:r>
              <a:rPr lang="ru-RU" dirty="0" smtClean="0"/>
              <a:t> </a:t>
            </a:r>
            <a:r>
              <a:rPr lang="ru-RU" dirty="0"/>
              <a:t>практикум, экскурсия, лабораторная работа, </a:t>
            </a:r>
            <a:r>
              <a:rPr lang="ru-RU" dirty="0" smtClean="0"/>
              <a:t>занятие-дискуссия</a:t>
            </a:r>
            <a:r>
              <a:rPr lang="ru-RU" dirty="0"/>
              <a:t>, </a:t>
            </a:r>
            <a:r>
              <a:rPr lang="ru-RU" dirty="0" smtClean="0"/>
              <a:t>занятие </a:t>
            </a:r>
            <a:r>
              <a:rPr lang="ru-RU" dirty="0"/>
              <a:t>самостоятельных работ, </a:t>
            </a:r>
            <a:r>
              <a:rPr lang="ru-RU" dirty="0" smtClean="0"/>
              <a:t>занятие-лабораторная </a:t>
            </a:r>
            <a:r>
              <a:rPr lang="ru-RU" dirty="0"/>
              <a:t>работа, </a:t>
            </a:r>
            <a:r>
              <a:rPr lang="ru-RU" dirty="0" smtClean="0"/>
              <a:t>занятие </a:t>
            </a:r>
            <a:r>
              <a:rPr lang="ru-RU" dirty="0"/>
              <a:t>практических работ, </a:t>
            </a:r>
            <a:r>
              <a:rPr lang="ru-RU" dirty="0" smtClean="0"/>
              <a:t>занятие-экскурсия</a:t>
            </a:r>
            <a:r>
              <a:rPr lang="ru-RU" dirty="0"/>
              <a:t>, семинар, </a:t>
            </a:r>
            <a:r>
              <a:rPr lang="ru-RU" dirty="0" smtClean="0"/>
              <a:t>занятие-деловая </a:t>
            </a:r>
            <a:r>
              <a:rPr lang="ru-RU" dirty="0"/>
              <a:t>или ролевая игра; </a:t>
            </a:r>
            <a:r>
              <a:rPr lang="ru-RU" dirty="0" smtClean="0"/>
              <a:t>занятие-сочинение</a:t>
            </a:r>
            <a:r>
              <a:rPr lang="ru-RU" dirty="0"/>
              <a:t>; </a:t>
            </a:r>
            <a:r>
              <a:rPr lang="ru-RU" dirty="0" smtClean="0"/>
              <a:t>занятие-диалог </a:t>
            </a:r>
            <a:r>
              <a:rPr lang="ru-RU" dirty="0"/>
              <a:t>и др. </a:t>
            </a:r>
          </a:p>
          <a:p>
            <a:pPr algn="just"/>
            <a:r>
              <a:rPr lang="ru-RU" b="1" dirty="0"/>
              <a:t>Цель </a:t>
            </a:r>
            <a:r>
              <a:rPr lang="ru-RU" b="1" dirty="0" smtClean="0"/>
              <a:t>занятия</a:t>
            </a:r>
            <a:r>
              <a:rPr lang="ru-RU" dirty="0" smtClean="0"/>
              <a:t>: </a:t>
            </a:r>
            <a:r>
              <a:rPr lang="ru-RU" dirty="0"/>
              <a:t>Вторичное закрепление усвоенных знаний, выработка умений и навыков по их применению. </a:t>
            </a:r>
            <a:endParaRPr lang="ru-RU" dirty="0" smtClean="0"/>
          </a:p>
          <a:p>
            <a:pPr algn="just"/>
            <a:r>
              <a:rPr lang="ru-RU" b="1" dirty="0"/>
              <a:t>Структура </a:t>
            </a:r>
            <a:r>
              <a:rPr lang="ru-RU" b="1" dirty="0" smtClean="0"/>
              <a:t>занятия </a:t>
            </a:r>
            <a:r>
              <a:rPr lang="ru-RU" dirty="0"/>
              <a:t>включает </a:t>
            </a:r>
            <a:r>
              <a:rPr lang="ru-RU" b="1" dirty="0">
                <a:solidFill>
                  <a:srgbClr val="0070C0"/>
                </a:solidFill>
              </a:rPr>
              <a:t>этапы</a:t>
            </a:r>
            <a:r>
              <a:rPr lang="ru-RU" dirty="0"/>
              <a:t>: организационный, постановки цели, проверки домашнего задания и актуализации знаний, выполнение задач стандартного типа, затем реконструктивно-вариативного типа, творческого типа, контроля </a:t>
            </a:r>
            <a:r>
              <a:rPr lang="ru-RU" dirty="0" err="1"/>
              <a:t>сформированности</a:t>
            </a:r>
            <a:r>
              <a:rPr lang="ru-RU" dirty="0"/>
              <a:t> умений и навыков, определения домашнего задания. 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916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Занятие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закрепление знаний </a:t>
            </a:r>
            <a:r>
              <a:rPr lang="ru-RU" sz="2800" b="1" dirty="0" smtClean="0">
                <a:solidFill>
                  <a:srgbClr val="0070C0"/>
                </a:solidFill>
              </a:rPr>
              <a:t>(2)</a:t>
            </a:r>
            <a:r>
              <a:rPr lang="ru-RU" sz="2800" b="1" dirty="0">
                <a:solidFill>
                  <a:srgbClr val="0070C0"/>
                </a:solidFill>
              </a:rPr>
              <a:t/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На </a:t>
            </a:r>
            <a:r>
              <a:rPr lang="ru-RU" dirty="0" smtClean="0"/>
              <a:t>занятии </a:t>
            </a:r>
            <a:r>
              <a:rPr lang="ru-RU" dirty="0"/>
              <a:t>формирования умений и навыков в качестве </a:t>
            </a:r>
            <a:r>
              <a:rPr lang="ru-RU" b="1" dirty="0">
                <a:solidFill>
                  <a:srgbClr val="0070C0"/>
                </a:solidFill>
              </a:rPr>
              <a:t>основных источников знаний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используются учебники, сборники задач, наборы раздаточного и дидактического материала, мультимедиа, Интернет-технологии. </a:t>
            </a:r>
            <a:endParaRPr lang="ru-RU" dirty="0" smtClean="0"/>
          </a:p>
          <a:p>
            <a:pPr algn="just"/>
            <a:r>
              <a:rPr lang="ru-RU" dirty="0" smtClean="0"/>
              <a:t>Управляя </a:t>
            </a:r>
            <a:r>
              <a:rPr lang="ru-RU" dirty="0"/>
              <a:t>учебной деятельностью обучающихся, преподаватель широко пользуется </a:t>
            </a:r>
            <a:r>
              <a:rPr lang="ru-RU" b="1" dirty="0">
                <a:solidFill>
                  <a:srgbClr val="0070C0"/>
                </a:solidFill>
              </a:rPr>
              <a:t>методами стимулирования, оперативного контроля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Здесь </a:t>
            </a:r>
            <a:r>
              <a:rPr lang="ru-RU" dirty="0"/>
              <a:t>особенно четко реализуются </a:t>
            </a:r>
            <a:r>
              <a:rPr lang="ru-RU" b="1" dirty="0">
                <a:solidFill>
                  <a:srgbClr val="0070C0"/>
                </a:solidFill>
              </a:rPr>
              <a:t>корректирующие и контрольные функции </a:t>
            </a:r>
            <a:r>
              <a:rPr lang="ru-RU" b="1" dirty="0" smtClean="0">
                <a:solidFill>
                  <a:srgbClr val="0070C0"/>
                </a:solidFill>
              </a:rPr>
              <a:t>занятия</a:t>
            </a:r>
            <a:r>
              <a:rPr lang="ru-RU" dirty="0" smtClean="0"/>
              <a:t>, </a:t>
            </a:r>
            <a:r>
              <a:rPr lang="ru-RU" dirty="0"/>
              <a:t>способствующие организации учебной деятельности обучающихся с наибольшей продуктивностью. </a:t>
            </a:r>
            <a:endParaRPr lang="ru-RU" dirty="0" smtClean="0"/>
          </a:p>
          <a:p>
            <a:pPr algn="just"/>
            <a:r>
              <a:rPr lang="ru-RU" dirty="0" smtClean="0"/>
              <a:t>Это занятие </a:t>
            </a:r>
            <a:r>
              <a:rPr lang="ru-RU" dirty="0"/>
              <a:t>позволяет осуществлять широкую </a:t>
            </a:r>
            <a:r>
              <a:rPr lang="ru-RU" b="1" dirty="0">
                <a:solidFill>
                  <a:srgbClr val="0070C0"/>
                </a:solidFill>
              </a:rPr>
              <a:t>дифференциацию обучения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Обучающиеся </a:t>
            </a:r>
            <a:r>
              <a:rPr lang="ru-RU" dirty="0"/>
              <a:t>выполняют задания </a:t>
            </a:r>
            <a:r>
              <a:rPr lang="ru-RU" b="1" dirty="0">
                <a:solidFill>
                  <a:srgbClr val="0070C0"/>
                </a:solidFill>
              </a:rPr>
              <a:t>с учетом учебных возможностей </a:t>
            </a:r>
            <a:r>
              <a:rPr lang="ru-RU" dirty="0"/>
              <a:t>и благодаря этому продвигаются к цели оптимальным темпом.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97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План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/>
              <a:t>Определения по теме семинара</a:t>
            </a:r>
          </a:p>
          <a:p>
            <a:r>
              <a:rPr lang="ru-RU" b="1" dirty="0" smtClean="0"/>
              <a:t>Принципы обучения/проведения занятий</a:t>
            </a:r>
          </a:p>
          <a:p>
            <a:r>
              <a:rPr lang="ru-RU" b="1" dirty="0" smtClean="0"/>
              <a:t>Типы занятий в вузе</a:t>
            </a:r>
          </a:p>
          <a:p>
            <a:r>
              <a:rPr lang="ru-RU" b="1" dirty="0" smtClean="0"/>
              <a:t>Структура занятий в вузе</a:t>
            </a:r>
          </a:p>
          <a:p>
            <a:r>
              <a:rPr lang="ru-RU" b="1" dirty="0" smtClean="0"/>
              <a:t>Проектирование учебных занятий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65747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Занятие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закрепление знаний </a:t>
            </a:r>
            <a:r>
              <a:rPr lang="ru-RU" sz="2800" b="1" dirty="0" smtClean="0">
                <a:solidFill>
                  <a:srgbClr val="0070C0"/>
                </a:solidFill>
              </a:rPr>
              <a:t>(3)</a:t>
            </a:r>
            <a:r>
              <a:rPr lang="ru-RU" sz="2800" b="1" dirty="0">
                <a:solidFill>
                  <a:srgbClr val="0070C0"/>
                </a:solidFill>
              </a:rPr>
              <a:t/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структура </a:t>
            </a:r>
            <a:r>
              <a:rPr lang="ru-RU" dirty="0" smtClean="0"/>
              <a:t>занятия </a:t>
            </a:r>
            <a:r>
              <a:rPr lang="ru-RU" dirty="0"/>
              <a:t>позволяет </a:t>
            </a:r>
            <a:r>
              <a:rPr lang="ru-RU" dirty="0" smtClean="0"/>
              <a:t>включать </a:t>
            </a:r>
            <a:r>
              <a:rPr lang="ru-RU" b="1" dirty="0" smtClean="0">
                <a:solidFill>
                  <a:srgbClr val="0070C0"/>
                </a:solidFill>
              </a:rPr>
              <a:t>обучающихся в различные виды парной, групповой и индивидуальной работы</a:t>
            </a:r>
            <a:r>
              <a:rPr lang="ru-RU" dirty="0" smtClean="0"/>
              <a:t>, </a:t>
            </a:r>
            <a:r>
              <a:rPr lang="ru-RU" dirty="0"/>
              <a:t>которые занимают </a:t>
            </a:r>
            <a:r>
              <a:rPr lang="ru-RU" b="1" dirty="0" smtClean="0">
                <a:solidFill>
                  <a:srgbClr val="0070C0"/>
                </a:solidFill>
              </a:rPr>
              <a:t>большую</a:t>
            </a:r>
            <a:r>
              <a:rPr lang="ru-RU" dirty="0" smtClean="0"/>
              <a:t> </a:t>
            </a:r>
            <a:r>
              <a:rPr lang="ru-RU" dirty="0"/>
              <a:t>часть его времени. </a:t>
            </a:r>
            <a:endParaRPr lang="ru-RU" dirty="0" smtClean="0"/>
          </a:p>
          <a:p>
            <a:pPr algn="just"/>
            <a:r>
              <a:rPr lang="ru-RU" dirty="0"/>
              <a:t>На этом </a:t>
            </a:r>
            <a:r>
              <a:rPr lang="ru-RU" dirty="0" smtClean="0"/>
              <a:t>занятии </a:t>
            </a:r>
            <a:r>
              <a:rPr lang="ru-RU" dirty="0"/>
              <a:t>обучающиеся, опираясь на предшествующие знания, развивают их, учатся их применять в разных ситуациях. </a:t>
            </a:r>
            <a:r>
              <a:rPr lang="ru-RU" dirty="0" smtClean="0"/>
              <a:t>Идет </a:t>
            </a:r>
            <a:r>
              <a:rPr lang="ru-RU" dirty="0"/>
              <a:t>процесс </a:t>
            </a:r>
            <a:r>
              <a:rPr lang="ru-RU" b="1" dirty="0">
                <a:solidFill>
                  <a:srgbClr val="0070C0"/>
                </a:solidFill>
              </a:rPr>
              <a:t>осмысления знаний, выработки умений и навыков. 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/>
              <a:t>На </a:t>
            </a:r>
            <a:r>
              <a:rPr lang="ru-RU" dirty="0"/>
              <a:t>таких </a:t>
            </a:r>
            <a:r>
              <a:rPr lang="ru-RU" dirty="0" smtClean="0"/>
              <a:t>занятиях </a:t>
            </a:r>
            <a:r>
              <a:rPr lang="ru-RU" dirty="0"/>
              <a:t>превалируют </a:t>
            </a:r>
            <a:r>
              <a:rPr lang="ru-RU" b="1" dirty="0">
                <a:solidFill>
                  <a:srgbClr val="0070C0"/>
                </a:solidFill>
              </a:rPr>
              <a:t>практические методы обучения</a:t>
            </a:r>
            <a:r>
              <a:rPr lang="ru-RU" dirty="0"/>
              <a:t>, а по характеру познавательной деятельности преимущество отдается </a:t>
            </a:r>
            <a:r>
              <a:rPr lang="ru-RU" b="1" dirty="0">
                <a:solidFill>
                  <a:srgbClr val="0070C0"/>
                </a:solidFill>
              </a:rPr>
              <a:t>частично-поисковым, репродуктивным методам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Деятельность </a:t>
            </a:r>
            <a:r>
              <a:rPr lang="ru-RU" b="1" dirty="0">
                <a:solidFill>
                  <a:srgbClr val="0070C0"/>
                </a:solidFill>
              </a:rPr>
              <a:t>преподавателя специфична</a:t>
            </a:r>
            <a:r>
              <a:rPr lang="ru-RU" dirty="0"/>
              <a:t>: спланировав работу обучающихся заранее, он </a:t>
            </a:r>
            <a:r>
              <a:rPr lang="ru-RU" b="1" dirty="0">
                <a:solidFill>
                  <a:srgbClr val="0070C0"/>
                </a:solidFill>
              </a:rPr>
              <a:t>осуществляет оперативный контроль, оказывает помощь, поддержку и вносит коррективы в их деятельность</a:t>
            </a:r>
            <a:r>
              <a:rPr lang="ru-RU" b="1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9653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Занятие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повторение материала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Основная </a:t>
            </a:r>
            <a:r>
              <a:rPr lang="ru-RU" b="1" dirty="0">
                <a:solidFill>
                  <a:srgbClr val="0070C0"/>
                </a:solidFill>
              </a:rPr>
              <a:t>дидактическая цель </a:t>
            </a:r>
            <a:r>
              <a:rPr lang="ru-RU" dirty="0"/>
              <a:t>этого типа </a:t>
            </a:r>
            <a:r>
              <a:rPr lang="ru-RU" dirty="0" smtClean="0"/>
              <a:t>занятия </a:t>
            </a:r>
            <a:r>
              <a:rPr lang="ru-RU" dirty="0"/>
              <a:t>заключается </a:t>
            </a:r>
            <a:r>
              <a:rPr lang="ru-RU" dirty="0">
                <a:solidFill>
                  <a:srgbClr val="0070C0"/>
                </a:solidFill>
              </a:rPr>
              <a:t>в </a:t>
            </a:r>
            <a:r>
              <a:rPr lang="ru-RU" b="1" dirty="0">
                <a:solidFill>
                  <a:srgbClr val="0070C0"/>
                </a:solidFill>
              </a:rPr>
              <a:t>предотвращении забывания усвоенного материала</a:t>
            </a:r>
            <a:r>
              <a:rPr lang="ru-RU" dirty="0">
                <a:solidFill>
                  <a:srgbClr val="0070C0"/>
                </a:solidFill>
              </a:rPr>
              <a:t>,</a:t>
            </a:r>
            <a:r>
              <a:rPr lang="ru-RU" dirty="0"/>
              <a:t> углублении сведений о ранее изученном, уточнении приобретенных представлений.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Повторение и закрепление</a:t>
            </a:r>
            <a:r>
              <a:rPr lang="ru-RU" dirty="0"/>
              <a:t>, имея большое сходство, </a:t>
            </a:r>
            <a:r>
              <a:rPr lang="ru-RU" b="1" dirty="0">
                <a:solidFill>
                  <a:srgbClr val="0070C0"/>
                </a:solidFill>
              </a:rPr>
              <a:t>принципиально отличаются </a:t>
            </a:r>
            <a:r>
              <a:rPr lang="ru-RU" dirty="0"/>
              <a:t>тем, что закрепляются обыкновенно </a:t>
            </a:r>
            <a:r>
              <a:rPr lang="ru-RU" b="1" dirty="0">
                <a:solidFill>
                  <a:srgbClr val="0070C0"/>
                </a:solidFill>
              </a:rPr>
              <a:t>отдельные правила и положения</a:t>
            </a:r>
            <a:r>
              <a:rPr lang="ru-RU" dirty="0"/>
              <a:t>, а затем на их основе формируются навыки и умения. </a:t>
            </a:r>
            <a:endParaRPr lang="ru-RU" dirty="0" smtClean="0"/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Для </a:t>
            </a:r>
            <a:r>
              <a:rPr lang="ru-RU" b="1" dirty="0">
                <a:solidFill>
                  <a:srgbClr val="0070C0"/>
                </a:solidFill>
              </a:rPr>
              <a:t>повторения </a:t>
            </a:r>
            <a:r>
              <a:rPr lang="ru-RU" dirty="0"/>
              <a:t>же главное заключается не в формировании учебных навыков, а в </a:t>
            </a:r>
            <a:r>
              <a:rPr lang="ru-RU" b="1" dirty="0">
                <a:solidFill>
                  <a:srgbClr val="0070C0"/>
                </a:solidFill>
              </a:rPr>
              <a:t>упрочении в памяти основных положений темы</a:t>
            </a:r>
            <a:r>
              <a:rPr lang="ru-RU" dirty="0"/>
              <a:t>, в усвоенном материале. </a:t>
            </a:r>
            <a:endParaRPr lang="ru-RU" dirty="0" smtClean="0"/>
          </a:p>
          <a:p>
            <a:pPr algn="just"/>
            <a:r>
              <a:rPr lang="ru-RU" dirty="0" smtClean="0"/>
              <a:t>Наиболее </a:t>
            </a:r>
            <a:r>
              <a:rPr lang="ru-RU" dirty="0"/>
              <a:t>распространенным и целесообразным видом повторения является </a:t>
            </a:r>
            <a:r>
              <a:rPr lang="ru-RU" b="1" dirty="0">
                <a:solidFill>
                  <a:srgbClr val="0070C0"/>
                </a:solidFill>
              </a:rPr>
              <a:t>тематическое повторение</a:t>
            </a:r>
            <a:r>
              <a:rPr lang="ru-RU" dirty="0"/>
              <a:t>, в ходе которого выделяются основные теоретические </a:t>
            </a:r>
            <a:r>
              <a:rPr lang="ru-RU" dirty="0" smtClean="0"/>
              <a:t>положения и правила</a:t>
            </a:r>
            <a:r>
              <a:rPr lang="ru-RU" dirty="0"/>
              <a:t>, и </a:t>
            </a:r>
            <a:r>
              <a:rPr lang="ru-RU" dirty="0" smtClean="0"/>
              <a:t>обучающиеся</a:t>
            </a:r>
            <a:r>
              <a:rPr lang="ru-RU" dirty="0" smtClean="0"/>
              <a:t> </a:t>
            </a:r>
            <a:r>
              <a:rPr lang="ru-RU" dirty="0"/>
              <a:t>подготавливаются к более глубокому пониманию следующих тем курса.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896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Занятие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обобщение </a:t>
            </a:r>
            <a:r>
              <a:rPr lang="ru-RU" sz="2800" b="1" dirty="0">
                <a:solidFill>
                  <a:srgbClr val="0070C0"/>
                </a:solidFill>
              </a:rPr>
              <a:t>и систематизация </a:t>
            </a:r>
            <a:r>
              <a:rPr lang="ru-RU" sz="2800" b="1" dirty="0" smtClean="0">
                <a:solidFill>
                  <a:srgbClr val="0070C0"/>
                </a:solidFill>
              </a:rPr>
              <a:t>знаний (1)</a:t>
            </a:r>
            <a:r>
              <a:rPr lang="ru-RU" sz="2800" b="1" dirty="0">
                <a:solidFill>
                  <a:srgbClr val="0070C0"/>
                </a:solidFill>
              </a:rPr>
              <a:t/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Сюда входят основные виды </a:t>
            </a:r>
            <a:r>
              <a:rPr lang="ru-RU" b="1" dirty="0">
                <a:solidFill>
                  <a:srgbClr val="0070C0"/>
                </a:solidFill>
              </a:rPr>
              <a:t>всех пяти типов </a:t>
            </a:r>
            <a:r>
              <a:rPr lang="ru-RU" b="1" dirty="0" smtClean="0">
                <a:solidFill>
                  <a:srgbClr val="0070C0"/>
                </a:solidFill>
              </a:rPr>
              <a:t>занятий</a:t>
            </a:r>
            <a:r>
              <a:rPr lang="ru-RU" dirty="0" smtClean="0"/>
              <a:t>. </a:t>
            </a:r>
            <a:endParaRPr lang="ru-RU" dirty="0"/>
          </a:p>
          <a:p>
            <a:pPr algn="just"/>
            <a:r>
              <a:rPr lang="ru-RU" b="1" dirty="0"/>
              <a:t>Вид </a:t>
            </a:r>
            <a:r>
              <a:rPr lang="ru-RU" b="1" dirty="0" smtClean="0"/>
              <a:t>занятия:</a:t>
            </a:r>
            <a:r>
              <a:rPr lang="ru-RU" dirty="0" smtClean="0"/>
              <a:t> </a:t>
            </a:r>
            <a:r>
              <a:rPr lang="ru-RU" dirty="0"/>
              <a:t>семинары, </a:t>
            </a:r>
            <a:r>
              <a:rPr lang="ru-RU" dirty="0" smtClean="0"/>
              <a:t>обобщённое занятие; занятие-собеседование</a:t>
            </a:r>
            <a:r>
              <a:rPr lang="ru-RU" dirty="0"/>
              <a:t>, </a:t>
            </a:r>
            <a:r>
              <a:rPr lang="ru-RU" dirty="0" smtClean="0"/>
              <a:t>занятие-дискуссия</a:t>
            </a:r>
            <a:r>
              <a:rPr lang="ru-RU" dirty="0"/>
              <a:t>, </a:t>
            </a:r>
            <a:r>
              <a:rPr lang="ru-RU" dirty="0" smtClean="0"/>
              <a:t>повторительно-обобщающее занятие; </a:t>
            </a:r>
            <a:r>
              <a:rPr lang="ru-RU" dirty="0"/>
              <a:t>диспут; игра (КВН, Счастливый случай, Поле чудес, конкурс, викторина); </a:t>
            </a:r>
            <a:r>
              <a:rPr lang="ru-RU" dirty="0" smtClean="0"/>
              <a:t>театрализованное занятие (занятие-суд</a:t>
            </a:r>
            <a:r>
              <a:rPr lang="ru-RU" dirty="0"/>
              <a:t>); </a:t>
            </a:r>
            <a:r>
              <a:rPr lang="ru-RU" dirty="0" smtClean="0"/>
              <a:t>занятие-совершенствование</a:t>
            </a:r>
            <a:r>
              <a:rPr lang="ru-RU" dirty="0"/>
              <a:t>; заключительная конференция; заключительная экскурсия; </a:t>
            </a:r>
            <a:r>
              <a:rPr lang="ru-RU" dirty="0" smtClean="0"/>
              <a:t>занятие-консультация</a:t>
            </a:r>
            <a:r>
              <a:rPr lang="ru-RU" dirty="0"/>
              <a:t>; </a:t>
            </a:r>
            <a:r>
              <a:rPr lang="ru-RU" dirty="0" smtClean="0"/>
              <a:t>занятие-анализ </a:t>
            </a:r>
            <a:r>
              <a:rPr lang="ru-RU" dirty="0"/>
              <a:t>контрольных работ; обзорная лекция; обзорная конференция; </a:t>
            </a:r>
            <a:r>
              <a:rPr lang="ru-RU" dirty="0" smtClean="0"/>
              <a:t>занятие-беседа </a:t>
            </a:r>
            <a:r>
              <a:rPr lang="ru-RU" dirty="0"/>
              <a:t>и др. </a:t>
            </a:r>
          </a:p>
          <a:p>
            <a:pPr algn="just"/>
            <a:r>
              <a:rPr lang="ru-RU" b="1" dirty="0"/>
              <a:t>Цель </a:t>
            </a:r>
            <a:r>
              <a:rPr lang="ru-RU" b="1" dirty="0" smtClean="0"/>
              <a:t>занятия</a:t>
            </a:r>
            <a:r>
              <a:rPr lang="ru-RU" dirty="0" smtClean="0"/>
              <a:t>: </a:t>
            </a:r>
            <a:r>
              <a:rPr lang="ru-RU" dirty="0"/>
              <a:t>Обобщение знаний, обучающихся в систему. Проверка и оценка знаний обучающихся, более глубокое усвоение знаний, высокий уровень обобщения, систематизации.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268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Занятие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обобщение и систематизация знаний </a:t>
            </a:r>
            <a:r>
              <a:rPr lang="ru-RU" sz="2800" b="1" dirty="0" smtClean="0">
                <a:solidFill>
                  <a:srgbClr val="0070C0"/>
                </a:solidFill>
              </a:rPr>
              <a:t>(2)</a:t>
            </a:r>
            <a:r>
              <a:rPr lang="ru-RU" sz="2800" b="1" dirty="0">
                <a:solidFill>
                  <a:srgbClr val="0070C0"/>
                </a:solidFill>
              </a:rPr>
              <a:t/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Такие </a:t>
            </a:r>
            <a:r>
              <a:rPr lang="ru-RU" dirty="0" smtClean="0"/>
              <a:t>занятия </a:t>
            </a:r>
            <a:r>
              <a:rPr lang="ru-RU" dirty="0"/>
              <a:t>проводятся при изучении </a:t>
            </a:r>
            <a:r>
              <a:rPr lang="ru-RU" b="1" dirty="0">
                <a:solidFill>
                  <a:srgbClr val="0070C0"/>
                </a:solidFill>
              </a:rPr>
              <a:t>крупных тем программы или в конце </a:t>
            </a:r>
            <a:r>
              <a:rPr lang="ru-RU" dirty="0" smtClean="0"/>
              <a:t>семестра, учебного </a:t>
            </a:r>
            <a:r>
              <a:rPr lang="ru-RU" dirty="0"/>
              <a:t>года. </a:t>
            </a:r>
            <a:endParaRPr lang="ru-RU" dirty="0" smtClean="0"/>
          </a:p>
          <a:p>
            <a:pPr algn="just"/>
            <a:r>
              <a:rPr lang="ru-RU" dirty="0" smtClean="0"/>
              <a:t>К </a:t>
            </a:r>
            <a:r>
              <a:rPr lang="ru-RU" dirty="0"/>
              <a:t>ним можно отнести </a:t>
            </a:r>
            <a:r>
              <a:rPr lang="ru-RU" b="1" dirty="0">
                <a:solidFill>
                  <a:srgbClr val="0070C0"/>
                </a:solidFill>
              </a:rPr>
              <a:t>итоговые</a:t>
            </a:r>
            <a:r>
              <a:rPr lang="ru-RU" b="1" dirty="0"/>
              <a:t> </a:t>
            </a:r>
            <a:r>
              <a:rPr lang="ru-RU" dirty="0" smtClean="0"/>
              <a:t>занятия. </a:t>
            </a:r>
          </a:p>
          <a:p>
            <a:pPr algn="just"/>
            <a:r>
              <a:rPr lang="ru-RU" dirty="0" smtClean="0"/>
              <a:t>Этот </a:t>
            </a:r>
            <a:r>
              <a:rPr lang="ru-RU" dirty="0"/>
              <a:t>тип </a:t>
            </a:r>
            <a:r>
              <a:rPr lang="ru-RU" dirty="0" smtClean="0"/>
              <a:t>занятия </a:t>
            </a:r>
            <a:r>
              <a:rPr lang="ru-RU" dirty="0"/>
              <a:t>используется </a:t>
            </a:r>
            <a:r>
              <a:rPr lang="ru-RU" b="1" dirty="0">
                <a:solidFill>
                  <a:srgbClr val="0070C0"/>
                </a:solidFill>
              </a:rPr>
              <a:t>при повторении крупных разделов </a:t>
            </a:r>
            <a:r>
              <a:rPr lang="ru-RU" dirty="0"/>
              <a:t>изученного материала. </a:t>
            </a:r>
            <a:endParaRPr lang="ru-RU" dirty="0" smtClean="0"/>
          </a:p>
          <a:p>
            <a:pPr algn="just"/>
            <a:r>
              <a:rPr lang="ru-RU" dirty="0" smtClean="0"/>
              <a:t>На занятии </a:t>
            </a:r>
            <a:r>
              <a:rPr lang="ru-RU" dirty="0"/>
              <a:t>повторения и систематизации знаний, обучающиеся включаются в </a:t>
            </a:r>
            <a:r>
              <a:rPr lang="ru-RU" b="1" dirty="0">
                <a:solidFill>
                  <a:srgbClr val="0070C0"/>
                </a:solidFill>
              </a:rPr>
              <a:t>различные виды </a:t>
            </a:r>
            <a:r>
              <a:rPr lang="ru-RU" b="1" dirty="0" smtClean="0">
                <a:solidFill>
                  <a:srgbClr val="0070C0"/>
                </a:solidFill>
              </a:rPr>
              <a:t>деятельности</a:t>
            </a:r>
            <a:r>
              <a:rPr lang="ru-RU" dirty="0"/>
              <a:t>:</a:t>
            </a:r>
            <a:r>
              <a:rPr lang="ru-RU" dirty="0" smtClean="0"/>
              <a:t> </a:t>
            </a:r>
            <a:r>
              <a:rPr lang="ru-RU" dirty="0"/>
              <a:t>Проводятся беседы, дискуссии, лабораторные работы, практикуется выполнение заданий, решение задач. </a:t>
            </a:r>
            <a:endParaRPr lang="ru-RU" dirty="0" smtClean="0"/>
          </a:p>
          <a:p>
            <a:pPr algn="just"/>
            <a:r>
              <a:rPr lang="ru-RU" dirty="0" smtClean="0"/>
              <a:t>На </a:t>
            </a:r>
            <a:r>
              <a:rPr lang="ru-RU" dirty="0"/>
              <a:t>этих </a:t>
            </a:r>
            <a:r>
              <a:rPr lang="ru-RU" dirty="0" smtClean="0"/>
              <a:t>занятиях, </a:t>
            </a:r>
            <a:r>
              <a:rPr lang="ru-RU" dirty="0"/>
              <a:t>наряду с беседой включаются краткие сообщения обучающихся, выступления с устными рецензиями на отдельные статьи, книги, посвященные разбираемому вопросу. </a:t>
            </a:r>
          </a:p>
        </p:txBody>
      </p:sp>
    </p:spTree>
    <p:extLst>
      <p:ext uri="{BB962C8B-B14F-4D97-AF65-F5344CB8AC3E}">
        <p14:creationId xmlns:p14="http://schemas.microsoft.com/office/powerpoint/2010/main" val="4246855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Занятие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обобщение и систематизация знаний </a:t>
            </a:r>
            <a:r>
              <a:rPr lang="ru-RU" sz="2800" b="1" dirty="0" smtClean="0">
                <a:solidFill>
                  <a:srgbClr val="0070C0"/>
                </a:solidFill>
              </a:rPr>
              <a:t>(3)</a:t>
            </a:r>
            <a:r>
              <a:rPr lang="ru-RU" sz="2800" b="1" dirty="0">
                <a:solidFill>
                  <a:srgbClr val="0070C0"/>
                </a:solidFill>
              </a:rPr>
              <a:t/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</a:rPr>
              <a:t>Эффективность</a:t>
            </a:r>
            <a:r>
              <a:rPr lang="ru-RU" dirty="0"/>
              <a:t> </a:t>
            </a:r>
            <a:r>
              <a:rPr lang="ru-RU" dirty="0" smtClean="0"/>
              <a:t>занятия </a:t>
            </a:r>
            <a:r>
              <a:rPr lang="ru-RU" dirty="0"/>
              <a:t>зависит от того, насколько широко используются на нем различные виды </a:t>
            </a:r>
            <a:r>
              <a:rPr lang="ru-RU" b="1" dirty="0">
                <a:solidFill>
                  <a:srgbClr val="0070C0"/>
                </a:solidFill>
              </a:rPr>
              <a:t>репродуктивно-поисковой, частично поисковой, творческой деятельности обучающихся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smtClean="0"/>
              <a:t>занятие </a:t>
            </a:r>
            <a:r>
              <a:rPr lang="ru-RU" dirty="0"/>
              <a:t>не достигает своей цели, если отдается предпочтение обычной воспроизводящей деятельности. </a:t>
            </a:r>
            <a:endParaRPr lang="ru-RU" dirty="0" smtClean="0"/>
          </a:p>
          <a:p>
            <a:pPr algn="just"/>
            <a:r>
              <a:rPr lang="ru-RU" dirty="0" smtClean="0"/>
              <a:t>Преподаватель </a:t>
            </a:r>
            <a:r>
              <a:rPr lang="ru-RU" dirty="0"/>
              <a:t>готовит </a:t>
            </a:r>
            <a:r>
              <a:rPr lang="ru-RU" b="1" dirty="0">
                <a:solidFill>
                  <a:srgbClr val="0070C0"/>
                </a:solidFill>
              </a:rPr>
              <a:t>задачи творческого характера</a:t>
            </a:r>
            <a:r>
              <a:rPr lang="ru-RU" dirty="0"/>
              <a:t>, позволяющие по-новому взглянуть на ранее изученное. </a:t>
            </a:r>
            <a:endParaRPr lang="ru-RU" dirty="0" smtClean="0"/>
          </a:p>
          <a:p>
            <a:pPr algn="just"/>
            <a:r>
              <a:rPr lang="ru-RU" dirty="0" smtClean="0"/>
              <a:t>Развивающая </a:t>
            </a:r>
            <a:r>
              <a:rPr lang="ru-RU" dirty="0"/>
              <a:t>функция при этом реализуется тем успешнее, чем шире используются </a:t>
            </a:r>
            <a:r>
              <a:rPr lang="ru-RU" b="1" dirty="0">
                <a:solidFill>
                  <a:srgbClr val="0070C0"/>
                </a:solidFill>
              </a:rPr>
              <a:t>междисциплинарные связи</a:t>
            </a:r>
            <a:r>
              <a:rPr lang="ru-RU" dirty="0"/>
              <a:t>, позволяющие переносить, свертывать и систематизировать знания. </a:t>
            </a:r>
          </a:p>
          <a:p>
            <a:pPr algn="just"/>
            <a:r>
              <a:rPr lang="ru-RU" dirty="0" smtClean="0"/>
              <a:t>занятие </a:t>
            </a:r>
            <a:r>
              <a:rPr lang="ru-RU" dirty="0"/>
              <a:t>повторения и обобщения знаний позволяет применять </a:t>
            </a:r>
            <a:r>
              <a:rPr lang="ru-RU" b="1" dirty="0">
                <a:solidFill>
                  <a:srgbClr val="0070C0"/>
                </a:solidFill>
              </a:rPr>
              <a:t>групповую форму учебной работы</a:t>
            </a:r>
            <a:r>
              <a:rPr lang="ru-RU" dirty="0"/>
              <a:t>. Разные группы обучающихся могут включаться в выполнение различных заданий с той целью, чтобы потом полнее осветить разные вопросы ранее изученного материала. </a:t>
            </a:r>
            <a:endParaRPr lang="ru-RU" dirty="0" smtClean="0"/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такой организации учебной работы обучающиеся убеждаются </a:t>
            </a:r>
            <a:r>
              <a:rPr lang="ru-RU" b="1" dirty="0">
                <a:solidFill>
                  <a:srgbClr val="0070C0"/>
                </a:solidFill>
              </a:rPr>
              <a:t>в преимуществе коллективных форм учебной деятельности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234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Занятие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контроль и коррекция знаний</a:t>
            </a:r>
            <a:br>
              <a:rPr lang="ru-RU" sz="2800" b="1" dirty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dirty="0"/>
              <a:t>Вид </a:t>
            </a:r>
            <a:r>
              <a:rPr lang="ru-RU" b="1" dirty="0" smtClean="0"/>
              <a:t>занятия:</a:t>
            </a:r>
            <a:r>
              <a:rPr lang="ru-RU" dirty="0" smtClean="0"/>
              <a:t> </a:t>
            </a:r>
            <a:r>
              <a:rPr lang="ru-RU" dirty="0"/>
              <a:t>зачёт, экзамен, контрольная (самостоятельная) работа, устная форма проверки (фронтальный, индивидуальный и групповой опрос), </a:t>
            </a:r>
            <a:r>
              <a:rPr lang="ru-RU" dirty="0" smtClean="0"/>
              <a:t>смешанное занятие </a:t>
            </a:r>
            <a:r>
              <a:rPr lang="ru-RU" dirty="0"/>
              <a:t>(сочетание трех первых видов), викторина; конкурсы; смотр знаний; защита творческих работ, проектов; творческий отчет; контрольная работа; собеседование. </a:t>
            </a:r>
          </a:p>
          <a:p>
            <a:pPr algn="just"/>
            <a:r>
              <a:rPr lang="ru-RU" b="1" dirty="0"/>
              <a:t>Цель </a:t>
            </a:r>
            <a:r>
              <a:rPr lang="ru-RU" b="1" dirty="0" smtClean="0"/>
              <a:t>занятия:</a:t>
            </a:r>
            <a:r>
              <a:rPr lang="ru-RU" dirty="0" smtClean="0"/>
              <a:t> </a:t>
            </a:r>
            <a:r>
              <a:rPr lang="ru-RU" dirty="0"/>
              <a:t>Определить уровень знаний, умений и навыков обучающихся и выявить качество их знаний, провести рефлексию собственной деятельности.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зависимости от используемых </a:t>
            </a:r>
            <a:r>
              <a:rPr lang="ru-RU" b="1" dirty="0"/>
              <a:t>форм учебной работы </a:t>
            </a:r>
            <a:r>
              <a:rPr lang="ru-RU" dirty="0"/>
              <a:t>выделяют </a:t>
            </a:r>
            <a:r>
              <a:rPr lang="ru-RU" dirty="0" smtClean="0"/>
              <a:t>занятия </a:t>
            </a:r>
            <a:r>
              <a:rPr lang="ru-RU" b="1" dirty="0">
                <a:solidFill>
                  <a:srgbClr val="0070C0"/>
                </a:solidFill>
              </a:rPr>
              <a:t>комплексного, устного и письменного контроля </a:t>
            </a:r>
            <a:r>
              <a:rPr lang="ru-RU" dirty="0"/>
              <a:t>знаний, умений и навыков, а также </a:t>
            </a:r>
            <a:r>
              <a:rPr lang="ru-RU" b="1" dirty="0">
                <a:solidFill>
                  <a:srgbClr val="0070C0"/>
                </a:solidFill>
              </a:rPr>
              <a:t>контроля программированного </a:t>
            </a:r>
            <a:r>
              <a:rPr lang="ru-RU" dirty="0"/>
              <a:t>по электронным учебникам и пособиям.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503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Классическая структура </a:t>
            </a:r>
            <a:r>
              <a:rPr lang="ru-RU" sz="2800" b="1" dirty="0">
                <a:solidFill>
                  <a:srgbClr val="0070C0"/>
                </a:solidFill>
              </a:rPr>
              <a:t>современного </a:t>
            </a:r>
            <a:r>
              <a:rPr lang="ru-RU" sz="2800" b="1" dirty="0" smtClean="0">
                <a:solidFill>
                  <a:srgbClr val="0070C0"/>
                </a:solidFill>
              </a:rPr>
              <a:t>занятия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(«три кита»)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/>
              <a:t>1. </a:t>
            </a:r>
            <a:r>
              <a:rPr lang="ru-RU" sz="2400" b="1" dirty="0"/>
              <a:t>Организация начала учебного занятия</a:t>
            </a:r>
            <a:r>
              <a:rPr lang="ru-RU" sz="2400" dirty="0"/>
              <a:t>, и подготовка к активному усвоению нового учебного </a:t>
            </a:r>
            <a:r>
              <a:rPr lang="ru-RU" sz="2400" dirty="0" smtClean="0"/>
              <a:t>материала (</a:t>
            </a:r>
            <a:r>
              <a:rPr lang="ru-RU" sz="2400" b="1" dirty="0" smtClean="0"/>
              <a:t>вступительный</a:t>
            </a:r>
            <a:r>
              <a:rPr lang="ru-RU" sz="2400" dirty="0" smtClean="0"/>
              <a:t> этап - </a:t>
            </a:r>
            <a:r>
              <a:rPr lang="ru-RU" sz="2400" b="1" i="1" dirty="0">
                <a:solidFill>
                  <a:srgbClr val="0070C0"/>
                </a:solidFill>
              </a:rPr>
              <a:t>Мотивационно-целевой этап </a:t>
            </a:r>
            <a:r>
              <a:rPr lang="ru-RU" sz="2400" dirty="0" smtClean="0"/>
              <a:t>). 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2. </a:t>
            </a:r>
            <a:r>
              <a:rPr lang="ru-RU" sz="2400" b="1" dirty="0"/>
              <a:t>Основной этап</a:t>
            </a:r>
            <a:r>
              <a:rPr lang="ru-RU" sz="2400" dirty="0"/>
              <a:t> – этап, отвечающий </a:t>
            </a:r>
            <a:r>
              <a:rPr lang="ru-RU" sz="2400" b="1" dirty="0"/>
              <a:t>главной</a:t>
            </a:r>
            <a:r>
              <a:rPr lang="ru-RU" sz="2400" dirty="0"/>
              <a:t> обучающей цели данного </a:t>
            </a:r>
            <a:r>
              <a:rPr lang="ru-RU" sz="2400" dirty="0" smtClean="0"/>
              <a:t>занятия - </a:t>
            </a:r>
            <a:r>
              <a:rPr lang="ru-RU" sz="2400" b="1" i="1" dirty="0">
                <a:solidFill>
                  <a:srgbClr val="0070C0"/>
                </a:solidFill>
              </a:rPr>
              <a:t>Операционно-</a:t>
            </a:r>
            <a:r>
              <a:rPr lang="ru-RU" sz="2400" b="1" i="1" dirty="0" err="1">
                <a:solidFill>
                  <a:srgbClr val="0070C0"/>
                </a:solidFill>
              </a:rPr>
              <a:t>деятельностный</a:t>
            </a:r>
            <a:r>
              <a:rPr lang="ru-RU" sz="2400" b="1" i="1" dirty="0">
                <a:solidFill>
                  <a:srgbClr val="0070C0"/>
                </a:solidFill>
              </a:rPr>
              <a:t> этап </a:t>
            </a:r>
            <a:r>
              <a:rPr lang="ru-RU" sz="2400" dirty="0" smtClean="0"/>
              <a:t>. 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3. </a:t>
            </a:r>
            <a:r>
              <a:rPr lang="ru-RU" sz="2400" b="1" dirty="0"/>
              <a:t>Этап оценочной деятельности</a:t>
            </a:r>
            <a:r>
              <a:rPr lang="ru-RU" sz="2400" dirty="0"/>
              <a:t>, позволяющий диагностировать достижение целей учебного </a:t>
            </a:r>
            <a:r>
              <a:rPr lang="ru-RU" sz="2400" dirty="0" smtClean="0"/>
              <a:t>занятия (</a:t>
            </a:r>
            <a:r>
              <a:rPr lang="ru-RU" sz="2400" b="1" dirty="0" smtClean="0"/>
              <a:t>заключительный</a:t>
            </a:r>
            <a:r>
              <a:rPr lang="ru-RU" sz="2400" dirty="0" smtClean="0"/>
              <a:t> этап - </a:t>
            </a:r>
            <a:r>
              <a:rPr lang="ru-RU" sz="2400" b="1" i="1" dirty="0">
                <a:solidFill>
                  <a:srgbClr val="0070C0"/>
                </a:solidFill>
              </a:rPr>
              <a:t>Рефлексивно-оценочный этап </a:t>
            </a:r>
            <a:r>
              <a:rPr lang="ru-RU" sz="2400" dirty="0" smtClean="0"/>
              <a:t>). 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313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Перечень </a:t>
            </a:r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структурных </a:t>
            </a:r>
            <a:r>
              <a:rPr lang="ru-RU" sz="2800" b="1" dirty="0">
                <a:solidFill>
                  <a:srgbClr val="0070C0"/>
                </a:solidFill>
              </a:rPr>
              <a:t>элементов учебного занятия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Организация </a:t>
            </a:r>
            <a:r>
              <a:rPr lang="ru-RU" b="1" dirty="0"/>
              <a:t>начала занятия</a:t>
            </a:r>
          </a:p>
          <a:p>
            <a:r>
              <a:rPr lang="ru-RU" b="1" dirty="0"/>
              <a:t>Проверка выполнения домашнего занятия</a:t>
            </a:r>
          </a:p>
          <a:p>
            <a:r>
              <a:rPr lang="ru-RU" b="1" dirty="0"/>
              <a:t>Подготовка к основному этапу занятия</a:t>
            </a:r>
          </a:p>
          <a:p>
            <a:r>
              <a:rPr lang="ru-RU" b="1" dirty="0"/>
              <a:t>Усвоение новых знаний и способов действий</a:t>
            </a:r>
          </a:p>
          <a:p>
            <a:r>
              <a:rPr lang="ru-RU" b="1" dirty="0"/>
              <a:t>Первичная проверка понимания</a:t>
            </a:r>
          </a:p>
          <a:p>
            <a:r>
              <a:rPr lang="ru-RU" b="1" dirty="0"/>
              <a:t>Закрепление знаний и способов действий</a:t>
            </a:r>
          </a:p>
          <a:p>
            <a:r>
              <a:rPr lang="ru-RU" b="1" dirty="0"/>
              <a:t>Обобщение и систематизация знаний</a:t>
            </a:r>
          </a:p>
          <a:p>
            <a:r>
              <a:rPr lang="ru-RU" b="1" dirty="0"/>
              <a:t>Контроль и самопроверка знаний</a:t>
            </a:r>
          </a:p>
          <a:p>
            <a:r>
              <a:rPr lang="ru-RU" b="1" dirty="0"/>
              <a:t>Подведение итогов занятия</a:t>
            </a:r>
          </a:p>
          <a:p>
            <a:r>
              <a:rPr lang="ru-RU" b="1" dirty="0"/>
              <a:t>Информация о домашнем задании, инструктаж по его выполнению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691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8821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Хронометраж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Классическая </a:t>
            </a:r>
            <a:r>
              <a:rPr lang="ru-RU" sz="2800" b="1" dirty="0" smtClean="0">
                <a:solidFill>
                  <a:srgbClr val="0070C0"/>
                </a:solidFill>
              </a:rPr>
              <a:t>структура занятия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32273154"/>
              </p:ext>
            </p:extLst>
          </p:nvPr>
        </p:nvGraphicFramePr>
        <p:xfrm>
          <a:off x="1045028" y="1606734"/>
          <a:ext cx="10232572" cy="4680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455">
                  <a:extLst>
                    <a:ext uri="{9D8B030D-6E8A-4147-A177-3AD203B41FA5}">
                      <a16:colId xmlns:a16="http://schemas.microsoft.com/office/drawing/2014/main" val="2704503200"/>
                    </a:ext>
                  </a:extLst>
                </a:gridCol>
                <a:gridCol w="2538311">
                  <a:extLst>
                    <a:ext uri="{9D8B030D-6E8A-4147-A177-3AD203B41FA5}">
                      <a16:colId xmlns:a16="http://schemas.microsoft.com/office/drawing/2014/main" val="1533196432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1675140262"/>
                    </a:ext>
                  </a:extLst>
                </a:gridCol>
                <a:gridCol w="6078583">
                  <a:extLst>
                    <a:ext uri="{9D8B030D-6E8A-4147-A177-3AD203B41FA5}">
                      <a16:colId xmlns:a16="http://schemas.microsoft.com/office/drawing/2014/main" val="3914498892"/>
                    </a:ext>
                  </a:extLst>
                </a:gridCol>
              </a:tblGrid>
              <a:tr h="437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№ п/п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Этапы занятия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Ориентир. время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Методические рекомендации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1028069256"/>
                  </a:ext>
                </a:extLst>
              </a:tr>
              <a:tr h="437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1.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Организационная часть, целевая установка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2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мин.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Преподаватель проверяет готовность аудитории к занятию, внешний вид студентов. Отмечает отсутствующих. Сообщает тему занятия, цели и план проведения  практического занятия.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2156176486"/>
                  </a:ext>
                </a:extLst>
              </a:tr>
              <a:tr h="437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2.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Мотивация изучения темы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3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мин.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Преподаватель отмечает значимость темы для изучения.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1785836274"/>
                  </a:ext>
                </a:extLst>
              </a:tr>
              <a:tr h="635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3.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Контроль за подготовкой студентов к занятию, проверка уровня знаний по теме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10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мин.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Студентам предлагается подготовить сообщения по изучаемой теме.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1225459936"/>
                  </a:ext>
                </a:extLst>
              </a:tr>
              <a:tr h="635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4.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Пояснения преподавателя по выполнению самостоятельной работы по вопросам темы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5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мин.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Преподаватель дает рекомендации студентам по выполнению заданий, закрепляющих знания в изучаемом разделе (области), по формированию практических умений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346260102"/>
                  </a:ext>
                </a:extLst>
              </a:tr>
              <a:tr h="635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5.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Самостоятельная работа студентов по закреплению знаний и формированию ПК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55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мин.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С целью формирования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УК </a:t>
                      </a: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и ПК студентам предлагается выполнить задания по изучаемой теме, решить ситуационные задачи.  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1861158874"/>
                  </a:ext>
                </a:extLst>
              </a:tr>
              <a:tr h="437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6.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Осмысление и систематизация полученных знаний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10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мин.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Студентам предлагается обосновать выполняемые действия, алгоритмы, проблемные ситуации. Ответить на вопросы по самоконтролю полученных знаний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1841517819"/>
                  </a:ext>
                </a:extLst>
              </a:tr>
              <a:tr h="437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7.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Подведение итогов занятия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3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мин.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Преподаватель проверяет рабочие тетради студентов, письменные ответы, делает акцент на основных понятиях темы, выставляет отметки с комментариями.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332461357"/>
                  </a:ext>
                </a:extLst>
              </a:tr>
              <a:tr h="437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8.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Домашнее задание</a:t>
                      </a: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2 </a:t>
                      </a:r>
                      <a:r>
                        <a:rPr lang="ru-RU" sz="1200" kern="1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мин.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/>
                        </a:rPr>
                        <a:t> </a:t>
                      </a: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778100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574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Инвариант (1)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этапы занятия - вводная часть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103120"/>
            <a:ext cx="10363826" cy="36880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200" b="1" dirty="0"/>
              <a:t>Вводная часть</a:t>
            </a:r>
            <a:r>
              <a:rPr lang="ru-RU" sz="1200" dirty="0"/>
              <a:t> обеспечивает подготовку студентов к выполнению заданий работы. </a:t>
            </a:r>
            <a:r>
              <a:rPr lang="ru-RU" sz="1200" b="1" dirty="0" smtClean="0">
                <a:solidFill>
                  <a:srgbClr val="0070C0"/>
                </a:solidFill>
              </a:rPr>
              <a:t>В </a:t>
            </a:r>
            <a:r>
              <a:rPr lang="ru-RU" sz="1200" b="1" dirty="0">
                <a:solidFill>
                  <a:srgbClr val="0070C0"/>
                </a:solidFill>
              </a:rPr>
              <a:t>ее состав входят:</a:t>
            </a:r>
          </a:p>
          <a:p>
            <a:r>
              <a:rPr lang="ru-RU" sz="1200" dirty="0" smtClean="0"/>
              <a:t>формулировка </a:t>
            </a:r>
            <a:r>
              <a:rPr lang="ru-RU" sz="1200" dirty="0"/>
              <a:t>темы, цели и задач занятия, обоснование его значимости в профессиональной подготовке студентов;</a:t>
            </a:r>
          </a:p>
          <a:p>
            <a:r>
              <a:rPr lang="ru-RU" sz="1200" dirty="0" smtClean="0"/>
              <a:t>рассмотрение </a:t>
            </a:r>
            <a:r>
              <a:rPr lang="ru-RU" sz="1200" dirty="0"/>
              <a:t>связей данной темы с другими темами курса;</a:t>
            </a:r>
          </a:p>
          <a:p>
            <a:r>
              <a:rPr lang="ru-RU" sz="1200" dirty="0" smtClean="0"/>
              <a:t>изложение </a:t>
            </a:r>
            <a:r>
              <a:rPr lang="ru-RU" sz="1200" dirty="0"/>
              <a:t>теоретических основ работы;</a:t>
            </a:r>
          </a:p>
          <a:p>
            <a:r>
              <a:rPr lang="ru-RU" sz="1200" dirty="0" smtClean="0"/>
              <a:t>характеристика </a:t>
            </a:r>
            <a:r>
              <a:rPr lang="ru-RU" sz="1200" dirty="0"/>
              <a:t>состава и особенностей заданий работы и объяснение подходов (методов, способов, приемов) к их выполнению;</a:t>
            </a:r>
          </a:p>
          <a:p>
            <a:r>
              <a:rPr lang="ru-RU" sz="1200" dirty="0" smtClean="0"/>
              <a:t>характеристика </a:t>
            </a:r>
            <a:r>
              <a:rPr lang="ru-RU" sz="1200" dirty="0"/>
              <a:t>требований к результату работы;</a:t>
            </a:r>
          </a:p>
          <a:p>
            <a:r>
              <a:rPr lang="ru-RU" sz="1200" dirty="0" smtClean="0"/>
              <a:t>вводный </a:t>
            </a:r>
            <a:r>
              <a:rPr lang="ru-RU" sz="1200" dirty="0"/>
              <a:t>инструктаж по технике безопасности при эксплуатации технических средств;</a:t>
            </a:r>
          </a:p>
          <a:p>
            <a:r>
              <a:rPr lang="ru-RU" sz="1200" dirty="0" smtClean="0"/>
              <a:t>проверка </a:t>
            </a:r>
            <a:r>
              <a:rPr lang="ru-RU" sz="1200" dirty="0"/>
              <a:t>готовности студентов к выполнению заданий работы;</a:t>
            </a:r>
          </a:p>
          <a:p>
            <a:r>
              <a:rPr lang="ru-RU" sz="1200" dirty="0" smtClean="0"/>
              <a:t>пробное </a:t>
            </a:r>
            <a:r>
              <a:rPr lang="ru-RU" sz="1200" dirty="0"/>
              <a:t>выполнение заданий под руководством преподавателя;</a:t>
            </a:r>
          </a:p>
          <a:p>
            <a:r>
              <a:rPr lang="ru-RU" sz="1200" dirty="0" smtClean="0"/>
              <a:t>указания </a:t>
            </a:r>
            <a:r>
              <a:rPr lang="ru-RU" sz="1200" dirty="0"/>
              <a:t>по самоконтролю результатов выполнения заданий студентами.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6327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Определения:</a:t>
            </a:r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структура занятия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dirty="0"/>
              <a:t>Под</a:t>
            </a:r>
            <a:r>
              <a:rPr lang="ru-RU" sz="2400" b="1" dirty="0"/>
              <a:t> структурой учебного занятия </a:t>
            </a:r>
            <a:r>
              <a:rPr lang="ru-RU" sz="2400" dirty="0"/>
              <a:t>понимается 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дидактически </a:t>
            </a:r>
            <a:r>
              <a:rPr lang="ru-RU" sz="2400" dirty="0"/>
              <a:t>обусловленная </a:t>
            </a:r>
            <a:r>
              <a:rPr lang="ru-RU" sz="2400" b="1" dirty="0"/>
              <a:t>внутренняя</a:t>
            </a:r>
            <a:r>
              <a:rPr lang="ru-RU" sz="2400" dirty="0"/>
              <a:t> взаимосвязь основных компонентов занятия, их целенаправленная упорядоченность и взаимодействие</a:t>
            </a:r>
            <a:r>
              <a:rPr lang="ru-RU" sz="2400" dirty="0">
                <a:solidFill>
                  <a:srgbClr val="0070C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1486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Инвариант (1)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этапы занятия - основная часть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/>
              <a:t>Основная часть</a:t>
            </a:r>
            <a:r>
              <a:rPr lang="ru-RU" dirty="0"/>
              <a:t> предполагает </a:t>
            </a:r>
            <a:r>
              <a:rPr lang="ru-RU" b="1" dirty="0">
                <a:solidFill>
                  <a:srgbClr val="0070C0"/>
                </a:solidFill>
              </a:rPr>
              <a:t>самостоятельное выполнение заданий </a:t>
            </a:r>
            <a:r>
              <a:rPr lang="ru-RU" dirty="0" smtClean="0"/>
              <a:t>студентами</a:t>
            </a:r>
            <a:endParaRPr lang="ru-RU" dirty="0"/>
          </a:p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Может сопровождаться: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дополнительными </a:t>
            </a:r>
            <a:r>
              <a:rPr lang="ru-RU" b="1" dirty="0">
                <a:solidFill>
                  <a:srgbClr val="0070C0"/>
                </a:solidFill>
              </a:rPr>
              <a:t>разъяснениями </a:t>
            </a:r>
            <a:r>
              <a:rPr lang="ru-RU" dirty="0"/>
              <a:t>по ходу работы;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устранением </a:t>
            </a:r>
            <a:r>
              <a:rPr lang="ru-RU" b="1" dirty="0">
                <a:solidFill>
                  <a:srgbClr val="0070C0"/>
                </a:solidFill>
              </a:rPr>
              <a:t>трудностей </a:t>
            </a:r>
            <a:r>
              <a:rPr lang="ru-RU" dirty="0"/>
              <a:t>при выполнении заданий работы;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текущим </a:t>
            </a:r>
            <a:r>
              <a:rPr lang="ru-RU" b="1" dirty="0">
                <a:solidFill>
                  <a:srgbClr val="0070C0"/>
                </a:solidFill>
              </a:rPr>
              <a:t>контролем и оценкой </a:t>
            </a:r>
            <a:r>
              <a:rPr lang="ru-RU" dirty="0"/>
              <a:t>результатов работы;</a:t>
            </a:r>
          </a:p>
          <a:p>
            <a:r>
              <a:rPr lang="ru-RU" dirty="0" smtClean="0"/>
              <a:t>поддержанием </a:t>
            </a:r>
            <a:r>
              <a:rPr lang="ru-RU" dirty="0"/>
              <a:t>в рабочем состоянии технических средств;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ответами </a:t>
            </a:r>
            <a:r>
              <a:rPr lang="ru-RU" b="1" dirty="0">
                <a:solidFill>
                  <a:srgbClr val="0070C0"/>
                </a:solidFill>
              </a:rPr>
              <a:t>на вопросы </a:t>
            </a:r>
            <a:r>
              <a:rPr lang="ru-RU" dirty="0"/>
              <a:t>студентов.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8111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Инвариант (1)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 этапы занятия - заключительная </a:t>
            </a:r>
            <a:r>
              <a:rPr lang="ru-RU" sz="2800" b="1" dirty="0">
                <a:solidFill>
                  <a:srgbClr val="0070C0"/>
                </a:solidFill>
              </a:rPr>
              <a:t>часть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dirty="0"/>
              <a:t>Заключительная часть</a:t>
            </a:r>
            <a:r>
              <a:rPr lang="ru-RU" dirty="0"/>
              <a:t> содержит: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подведение </a:t>
            </a:r>
            <a:r>
              <a:rPr lang="ru-RU" b="1" dirty="0">
                <a:solidFill>
                  <a:srgbClr val="0070C0"/>
                </a:solidFill>
              </a:rPr>
              <a:t>общих итогов </a:t>
            </a:r>
            <a:r>
              <a:rPr lang="ru-RU" dirty="0"/>
              <a:t>(позитивных, негативных) занятия;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оценку </a:t>
            </a:r>
            <a:r>
              <a:rPr lang="ru-RU" b="1" dirty="0">
                <a:solidFill>
                  <a:srgbClr val="0070C0"/>
                </a:solidFill>
              </a:rPr>
              <a:t>результатов </a:t>
            </a:r>
            <a:r>
              <a:rPr lang="ru-RU" dirty="0"/>
              <a:t>работы отдельных студентов;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ответы </a:t>
            </a:r>
            <a:r>
              <a:rPr lang="ru-RU" b="1" dirty="0">
                <a:solidFill>
                  <a:srgbClr val="0070C0"/>
                </a:solidFill>
              </a:rPr>
              <a:t>на вопросы </a:t>
            </a:r>
            <a:r>
              <a:rPr lang="ru-RU" dirty="0"/>
              <a:t>студентов;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выдачу </a:t>
            </a:r>
            <a:r>
              <a:rPr lang="ru-RU" b="1" dirty="0">
                <a:solidFill>
                  <a:srgbClr val="0070C0"/>
                </a:solidFill>
              </a:rPr>
              <a:t>рекомендаций </a:t>
            </a:r>
            <a:r>
              <a:rPr lang="ru-RU" dirty="0"/>
              <a:t>по улучшению показателей работы и устранению пробелов в системе знаний и умений студентов;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сбор </a:t>
            </a:r>
            <a:r>
              <a:rPr lang="ru-RU" b="1" dirty="0">
                <a:solidFill>
                  <a:srgbClr val="0070C0"/>
                </a:solidFill>
              </a:rPr>
              <a:t>отчетов студентов </a:t>
            </a:r>
            <a:r>
              <a:rPr lang="ru-RU" dirty="0"/>
              <a:t>по выполненной работе для проверки преподавателем;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изложение </a:t>
            </a:r>
            <a:r>
              <a:rPr lang="ru-RU" b="1" dirty="0">
                <a:solidFill>
                  <a:srgbClr val="0070C0"/>
                </a:solidFill>
              </a:rPr>
              <a:t>сведений о подготовке к выполнению следующей работы</a:t>
            </a:r>
            <a:r>
              <a:rPr lang="ru-RU" dirty="0"/>
              <a:t>, в частности, о подлежащей изучению учебной литературе.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068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Инвариант (</a:t>
            </a:r>
            <a:r>
              <a:rPr lang="ru-RU" sz="2800" b="1" dirty="0" smtClean="0">
                <a:solidFill>
                  <a:srgbClr val="0070C0"/>
                </a:solidFill>
              </a:rPr>
              <a:t>2)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1-3 </a:t>
            </a:r>
            <a:r>
              <a:rPr lang="ru-RU" sz="2800" b="1" dirty="0" smtClean="0">
                <a:solidFill>
                  <a:srgbClr val="0070C0"/>
                </a:solidFill>
              </a:rPr>
              <a:t>этапы занятия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011680"/>
            <a:ext cx="10363826" cy="3779519"/>
          </a:xfrm>
        </p:spPr>
        <p:txBody>
          <a:bodyPr>
            <a:noAutofit/>
          </a:bodyPr>
          <a:lstStyle/>
          <a:p>
            <a:r>
              <a:rPr lang="ru-RU" sz="1600" b="1" dirty="0"/>
              <a:t>1 этап</a:t>
            </a:r>
            <a:r>
              <a:rPr lang="ru-RU" sz="1600" dirty="0"/>
              <a:t> – </a:t>
            </a:r>
            <a:r>
              <a:rPr lang="ru-RU" sz="1600" b="1" dirty="0">
                <a:solidFill>
                  <a:srgbClr val="0070C0"/>
                </a:solidFill>
              </a:rPr>
              <a:t>Организационный момент</a:t>
            </a:r>
            <a:r>
              <a:rPr lang="ru-RU" sz="1600" b="1" dirty="0"/>
              <a:t>.</a:t>
            </a:r>
            <a:r>
              <a:rPr lang="ru-RU" sz="1600" dirty="0"/>
              <a:t> </a:t>
            </a:r>
          </a:p>
          <a:p>
            <a:r>
              <a:rPr lang="ru-RU" sz="1600" b="1" dirty="0"/>
              <a:t>Цель</a:t>
            </a:r>
            <a:r>
              <a:rPr lang="ru-RU" sz="1600" dirty="0"/>
              <a:t>: включение обучающихся в деятельность на личностно значимом уровне. </a:t>
            </a:r>
          </a:p>
          <a:p>
            <a:r>
              <a:rPr lang="ru-RU" sz="1600" b="1" dirty="0"/>
              <a:t>2 этап</a:t>
            </a:r>
            <a:r>
              <a:rPr lang="ru-RU" sz="1600" dirty="0"/>
              <a:t> – </a:t>
            </a:r>
            <a:r>
              <a:rPr lang="ru-RU" sz="1600" b="1" dirty="0">
                <a:solidFill>
                  <a:srgbClr val="0070C0"/>
                </a:solidFill>
              </a:rPr>
              <a:t>Актуализация знаний</a:t>
            </a:r>
            <a:r>
              <a:rPr lang="ru-RU" sz="1600" b="1" dirty="0"/>
              <a:t>.</a:t>
            </a:r>
            <a:endParaRPr lang="ru-RU" sz="1600" dirty="0"/>
          </a:p>
          <a:p>
            <a:pPr algn="just"/>
            <a:r>
              <a:rPr lang="ru-RU" sz="1600" b="1" dirty="0"/>
              <a:t>Цель:</a:t>
            </a:r>
            <a:r>
              <a:rPr lang="ru-RU" sz="1600" dirty="0"/>
              <a:t> повторение изученного материала, необходимого для «открытия нового знания», и выявление затруднений в индивидуальной деятельности каждого обучающегося. Актуализируются знания, необходимые для работы над новым материалом, создаётся проблемная ситуация, чётко ставится цель учебного занятия </a:t>
            </a:r>
          </a:p>
          <a:p>
            <a:r>
              <a:rPr lang="ru-RU" sz="1600" b="1" dirty="0"/>
              <a:t>3 этап </a:t>
            </a:r>
            <a:r>
              <a:rPr lang="ru-RU" sz="1600" dirty="0"/>
              <a:t>– </a:t>
            </a:r>
            <a:r>
              <a:rPr lang="ru-RU" sz="1600" b="1" dirty="0">
                <a:solidFill>
                  <a:srgbClr val="0070C0"/>
                </a:solidFill>
              </a:rPr>
              <a:t>Этап целеполагания</a:t>
            </a:r>
            <a:r>
              <a:rPr lang="ru-RU" sz="1600" dirty="0">
                <a:solidFill>
                  <a:srgbClr val="0070C0"/>
                </a:solidFill>
              </a:rPr>
              <a:t>. </a:t>
            </a:r>
            <a:r>
              <a:rPr lang="ru-RU" sz="1600" b="1" dirty="0">
                <a:solidFill>
                  <a:srgbClr val="0070C0"/>
                </a:solidFill>
              </a:rPr>
              <a:t>Постановка учебной задачи</a:t>
            </a:r>
            <a:r>
              <a:rPr lang="ru-RU" sz="1600" b="1" dirty="0"/>
              <a:t>.</a:t>
            </a:r>
            <a:r>
              <a:rPr lang="ru-RU" sz="1600" dirty="0"/>
              <a:t> </a:t>
            </a:r>
          </a:p>
          <a:p>
            <a:pPr algn="just"/>
            <a:r>
              <a:rPr lang="ru-RU" sz="1600" b="1" dirty="0"/>
              <a:t>Цель:</a:t>
            </a:r>
            <a:r>
              <a:rPr lang="ru-RU" sz="1600" dirty="0"/>
              <a:t> обсуждение затруднений, постановка целей. Методы постановки учебной задачи: побуждающий от проблемной ситуации диалог, подводящий к теме диалог. </a:t>
            </a:r>
          </a:p>
        </p:txBody>
      </p:sp>
    </p:spTree>
    <p:extLst>
      <p:ext uri="{BB962C8B-B14F-4D97-AF65-F5344CB8AC3E}">
        <p14:creationId xmlns:p14="http://schemas.microsoft.com/office/powerpoint/2010/main" val="35104972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494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Инвариант (</a:t>
            </a:r>
            <a:r>
              <a:rPr lang="ru-RU" sz="2800" b="1" dirty="0" smtClean="0">
                <a:solidFill>
                  <a:srgbClr val="0070C0"/>
                </a:solidFill>
              </a:rPr>
              <a:t>2)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4 </a:t>
            </a:r>
            <a:r>
              <a:rPr lang="ru-RU" sz="2800" b="1" dirty="0" smtClean="0">
                <a:solidFill>
                  <a:srgbClr val="0070C0"/>
                </a:solidFill>
              </a:rPr>
              <a:t>этап занятия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116184"/>
            <a:ext cx="10363826" cy="36967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b="1" dirty="0">
                <a:solidFill>
                  <a:srgbClr val="0070C0"/>
                </a:solidFill>
              </a:rPr>
              <a:t>4 этап – Открытие нового знания (построение проекта выхода из затруднения). </a:t>
            </a:r>
            <a:endParaRPr lang="ru-RU" sz="14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1200" dirty="0" smtClean="0"/>
              <a:t>Этап </a:t>
            </a:r>
            <a:r>
              <a:rPr lang="ru-RU" sz="1200" dirty="0"/>
              <a:t>усвоения новых знаний и способов действий. Представление нового материала</a:t>
            </a:r>
            <a:r>
              <a:rPr lang="ru-RU" sz="1200" dirty="0" smtClean="0"/>
              <a:t>.</a:t>
            </a:r>
          </a:p>
          <a:p>
            <a:pPr marL="0" indent="0" algn="ctr">
              <a:buNone/>
            </a:pPr>
            <a:r>
              <a:rPr lang="ru-RU" sz="1200" b="1" dirty="0" smtClean="0">
                <a:solidFill>
                  <a:srgbClr val="0070C0"/>
                </a:solidFill>
              </a:rPr>
              <a:t> </a:t>
            </a:r>
            <a:r>
              <a:rPr lang="ru-RU" sz="1200" b="1" dirty="0">
                <a:solidFill>
                  <a:srgbClr val="0070C0"/>
                </a:solidFill>
              </a:rPr>
              <a:t>Действия преподавателя на этом этапе могут включать: </a:t>
            </a:r>
          </a:p>
          <a:p>
            <a:pPr marL="0" indent="0" algn="just">
              <a:buNone/>
            </a:pPr>
            <a:r>
              <a:rPr lang="ru-RU" sz="1200" dirty="0"/>
              <a:t>1. Выделение основной информации. Генерализация главного. </a:t>
            </a:r>
          </a:p>
          <a:p>
            <a:pPr marL="0" indent="0" algn="just">
              <a:buNone/>
            </a:pPr>
            <a:r>
              <a:rPr lang="ru-RU" sz="1200" dirty="0"/>
              <a:t>2. Систематизация материала. </a:t>
            </a:r>
          </a:p>
          <a:p>
            <a:pPr marL="0" indent="0" algn="just">
              <a:buNone/>
            </a:pPr>
            <a:r>
              <a:rPr lang="ru-RU" sz="1200" dirty="0"/>
              <a:t>3. Поиск приемов, способствующих активизации мысли обучающихся в процессе освоения нового материала. </a:t>
            </a:r>
          </a:p>
          <a:p>
            <a:pPr marL="0" indent="0" algn="just">
              <a:buNone/>
            </a:pPr>
            <a:r>
              <a:rPr lang="ru-RU" sz="1200" dirty="0"/>
              <a:t>4. Выбор обучающимися способа действия. </a:t>
            </a:r>
          </a:p>
          <a:p>
            <a:pPr marL="0" indent="0" algn="just">
              <a:buNone/>
            </a:pPr>
            <a:r>
              <a:rPr lang="ru-RU" sz="1200" dirty="0"/>
              <a:t>Для выравнивания условий восприятия нового материала предлагается в большом количестве повторений объяснения нового материала для обучающихся 1 и 2 групп. Повторяющиеся объяснения преподавателя должны носить вариативный характер и проводиться на фоне групп обучающихся, работающих самостоятельно. </a:t>
            </a:r>
          </a:p>
          <a:p>
            <a:pPr algn="just"/>
            <a:r>
              <a:rPr lang="ru-RU" sz="1200" b="1" dirty="0"/>
              <a:t>Цель</a:t>
            </a:r>
            <a:r>
              <a:rPr lang="ru-RU" sz="1200" dirty="0"/>
              <a:t>: </a:t>
            </a:r>
            <a:r>
              <a:rPr lang="ru-RU" sz="1200" i="1" dirty="0"/>
              <a:t>получение нового знания в результате </a:t>
            </a:r>
            <a:r>
              <a:rPr lang="ru-RU" sz="1200" b="1" i="1" dirty="0">
                <a:solidFill>
                  <a:srgbClr val="0070C0"/>
                </a:solidFill>
              </a:rPr>
              <a:t>самостоятельного исследования</a:t>
            </a:r>
            <a:r>
              <a:rPr lang="ru-RU" sz="1200" i="1" dirty="0"/>
              <a:t>, подводится итог обсуждения деятельности и ее результатов и даётся общепринятая формулировка новых алгоритмов действий. </a:t>
            </a:r>
            <a:endParaRPr lang="ru-RU" sz="1200" dirty="0"/>
          </a:p>
          <a:p>
            <a:pPr algn="just"/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8104971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Инвариант (</a:t>
            </a:r>
            <a:r>
              <a:rPr lang="ru-RU" sz="2800" b="1" dirty="0" smtClean="0">
                <a:solidFill>
                  <a:srgbClr val="0070C0"/>
                </a:solidFill>
              </a:rPr>
              <a:t>2)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5-6 </a:t>
            </a:r>
            <a:r>
              <a:rPr lang="ru-RU" sz="2800" b="1" dirty="0" smtClean="0">
                <a:solidFill>
                  <a:srgbClr val="0070C0"/>
                </a:solidFill>
              </a:rPr>
              <a:t>этапы </a:t>
            </a:r>
            <a:r>
              <a:rPr lang="ru-RU" sz="2800" b="1" dirty="0">
                <a:solidFill>
                  <a:srgbClr val="0070C0"/>
                </a:solidFill>
              </a:rPr>
              <a:t>занятия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5 этап – Первичное закрепление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/>
              <a:t>этапе </a:t>
            </a:r>
            <a:r>
              <a:rPr lang="ru-RU" b="1" dirty="0"/>
              <a:t>первичного закрепления</a:t>
            </a:r>
            <a:r>
              <a:rPr lang="ru-RU" dirty="0"/>
              <a:t> проводится выполнение задания; обучающиеся выбирают уровень выполнения (информативный, импровизационный, эвристический), способ деятельности (индивидуальный или коллективный) и </a:t>
            </a:r>
            <a:r>
              <a:rPr lang="ru-RU" dirty="0" err="1"/>
              <a:t>самоорганизуются</a:t>
            </a:r>
            <a:r>
              <a:rPr lang="ru-RU" dirty="0"/>
              <a:t> для выполнения задания.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Самоорганизация </a:t>
            </a:r>
            <a:r>
              <a:rPr lang="ru-RU" dirty="0"/>
              <a:t>включает: планирование, выполнение и предъявление варианта решения. Результатом этого этапа является выполнение и представление задания. </a:t>
            </a:r>
          </a:p>
          <a:p>
            <a:pPr algn="just"/>
            <a:r>
              <a:rPr lang="ru-RU" b="1" dirty="0"/>
              <a:t>Цель:</a:t>
            </a:r>
            <a:r>
              <a:rPr lang="ru-RU" dirty="0"/>
              <a:t> в процессе первичного закрепления нового материала выполняются задания с последующим комментированием. 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6 этап – Самостоятельная работа с самопроверкой по эталону. Самоанализ и </a:t>
            </a:r>
            <a:r>
              <a:rPr lang="ru-RU" b="1" dirty="0" smtClean="0">
                <a:solidFill>
                  <a:srgbClr val="0070C0"/>
                </a:solidFill>
              </a:rPr>
              <a:t>самоконтроль.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>Этап применения знаний и способов действий </a:t>
            </a:r>
          </a:p>
          <a:p>
            <a:r>
              <a:rPr lang="ru-RU" b="1" dirty="0"/>
              <a:t>Цель:</a:t>
            </a:r>
            <a:r>
              <a:rPr lang="ru-RU" dirty="0"/>
              <a:t> самопроверка усвоения знаний и способов действий в результате выполнения работы.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2269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057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Инвариант (</a:t>
            </a:r>
            <a:r>
              <a:rPr lang="ru-RU" sz="2800" b="1" dirty="0" smtClean="0">
                <a:solidFill>
                  <a:srgbClr val="0070C0"/>
                </a:solidFill>
              </a:rPr>
              <a:t>2)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7 </a:t>
            </a:r>
            <a:r>
              <a:rPr lang="ru-RU" sz="2800" b="1" dirty="0" smtClean="0">
                <a:solidFill>
                  <a:srgbClr val="0070C0"/>
                </a:solidFill>
              </a:rPr>
              <a:t>этап </a:t>
            </a:r>
            <a:r>
              <a:rPr lang="ru-RU" sz="2800" b="1" dirty="0">
                <a:solidFill>
                  <a:srgbClr val="0070C0"/>
                </a:solidFill>
              </a:rPr>
              <a:t>занятия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920240"/>
            <a:ext cx="10363826" cy="436299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200" b="1" dirty="0">
                <a:solidFill>
                  <a:srgbClr val="0070C0"/>
                </a:solidFill>
              </a:rPr>
              <a:t>7 этап – Включение нового знания в систему знаний и повторение</a:t>
            </a:r>
            <a:r>
              <a:rPr lang="ru-RU" sz="1200" dirty="0">
                <a:solidFill>
                  <a:srgbClr val="0070C0"/>
                </a:solidFill>
              </a:rPr>
              <a:t>. </a:t>
            </a:r>
            <a:endParaRPr lang="ru-RU" sz="12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1200" b="1" i="1" dirty="0" smtClean="0">
                <a:solidFill>
                  <a:srgbClr val="0070C0"/>
                </a:solidFill>
              </a:rPr>
              <a:t>Закрепление </a:t>
            </a:r>
            <a:r>
              <a:rPr lang="ru-RU" sz="1200" b="1" i="1" dirty="0">
                <a:solidFill>
                  <a:srgbClr val="0070C0"/>
                </a:solidFill>
              </a:rPr>
              <a:t>знаний. Обобщение и систематизация.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endParaRPr lang="ru-RU" sz="1200" dirty="0" smtClean="0">
              <a:solidFill>
                <a:srgbClr val="0070C0"/>
              </a:solidFill>
            </a:endParaRPr>
          </a:p>
          <a:p>
            <a:pPr algn="just"/>
            <a:r>
              <a:rPr lang="ru-RU" sz="1100" dirty="0" smtClean="0"/>
              <a:t>Эти </a:t>
            </a:r>
            <a:r>
              <a:rPr lang="ru-RU" sz="1100" dirty="0"/>
              <a:t>этапы урока строятся </a:t>
            </a:r>
            <a:r>
              <a:rPr lang="ru-RU" sz="1100" b="1" dirty="0">
                <a:solidFill>
                  <a:srgbClr val="0070C0"/>
                </a:solidFill>
              </a:rPr>
              <a:t>по одному принципу </a:t>
            </a:r>
            <a:r>
              <a:rPr lang="ru-RU" sz="1100" dirty="0"/>
              <a:t>и их </a:t>
            </a:r>
            <a:r>
              <a:rPr lang="ru-RU" sz="1100" b="1" dirty="0">
                <a:solidFill>
                  <a:srgbClr val="0070C0"/>
                </a:solidFill>
              </a:rPr>
              <a:t>нельзя рассматривать обособленно</a:t>
            </a:r>
            <a:r>
              <a:rPr lang="ru-RU" sz="1100" dirty="0"/>
              <a:t>, потому что по технологии дифференцированного обучения между ними нет общих четких для всех типологических групп «границ». </a:t>
            </a:r>
            <a:endParaRPr lang="ru-RU" sz="1100" dirty="0" smtClean="0"/>
          </a:p>
          <a:p>
            <a:pPr algn="just"/>
            <a:r>
              <a:rPr lang="ru-RU" sz="1100" b="1" dirty="0" smtClean="0">
                <a:solidFill>
                  <a:srgbClr val="0070C0"/>
                </a:solidFill>
              </a:rPr>
              <a:t>Основной </a:t>
            </a:r>
            <a:r>
              <a:rPr lang="ru-RU" sz="1100" b="1" dirty="0">
                <a:solidFill>
                  <a:srgbClr val="0070C0"/>
                </a:solidFill>
              </a:rPr>
              <a:t>на этом этапе </a:t>
            </a:r>
            <a:r>
              <a:rPr lang="ru-RU" sz="1100" dirty="0"/>
              <a:t>– </a:t>
            </a:r>
            <a:r>
              <a:rPr lang="ru-RU" sz="1100" b="1" dirty="0">
                <a:solidFill>
                  <a:srgbClr val="0070C0"/>
                </a:solidFill>
              </a:rPr>
              <a:t>метод управляемой самостоятельной работы</a:t>
            </a:r>
            <a:r>
              <a:rPr lang="ru-RU" sz="1100" dirty="0"/>
              <a:t>. Например, обучающиеся первой группы для закрепления полученных компетенций нуждаются не только в большей помощи преподавателя, но и в большем количестве задач репродуктивного характера (воспроизводящая самостоятельная работа по образцу). </a:t>
            </a:r>
            <a:endParaRPr lang="ru-RU" sz="1100" dirty="0" smtClean="0"/>
          </a:p>
          <a:p>
            <a:pPr algn="just"/>
            <a:r>
              <a:rPr lang="ru-RU" sz="1100" dirty="0" smtClean="0"/>
              <a:t>Обучающиеся </a:t>
            </a:r>
            <a:r>
              <a:rPr lang="ru-RU" sz="1100" dirty="0"/>
              <a:t>каждой группы могут выполнять </a:t>
            </a:r>
            <a:r>
              <a:rPr lang="ru-RU" sz="1100" b="1" dirty="0">
                <a:solidFill>
                  <a:srgbClr val="0070C0"/>
                </a:solidFill>
              </a:rPr>
              <a:t>незначительное количество заданий для другого </a:t>
            </a:r>
            <a:r>
              <a:rPr lang="ru-RU" sz="1100" dirty="0"/>
              <a:t>(более высокого уровня) типа самостоятельной работы. </a:t>
            </a:r>
          </a:p>
          <a:p>
            <a:pPr algn="just"/>
            <a:r>
              <a:rPr lang="ru-RU" sz="1100" dirty="0"/>
              <a:t>Обучающиеся выбирают из набора заданий </a:t>
            </a:r>
            <a:r>
              <a:rPr lang="ru-RU" sz="1100" b="1" dirty="0">
                <a:solidFill>
                  <a:srgbClr val="0070C0"/>
                </a:solidFill>
              </a:rPr>
              <a:t>только те, которые содержат новый алгоритм или новое понятие</a:t>
            </a:r>
            <a:r>
              <a:rPr lang="ru-RU" sz="1100" dirty="0"/>
              <a:t>, затем выполняются упражнения, в которых новое знание используется вместе с изученными ранее. </a:t>
            </a:r>
            <a:endParaRPr lang="ru-RU" sz="1100" dirty="0" smtClean="0"/>
          </a:p>
          <a:p>
            <a:pPr algn="just"/>
            <a:r>
              <a:rPr lang="ru-RU" sz="1100" dirty="0" smtClean="0"/>
              <a:t>Особенности </a:t>
            </a:r>
            <a:r>
              <a:rPr lang="ru-RU" sz="1100" dirty="0"/>
              <a:t>управления учебным процессом в условиях дифференцированного обучения на этом этапе урока состоят в общей </a:t>
            </a:r>
            <a:r>
              <a:rPr lang="ru-RU" sz="1100" b="1" i="1" dirty="0">
                <a:solidFill>
                  <a:srgbClr val="0070C0"/>
                </a:solidFill>
              </a:rPr>
              <a:t>контролируемости результатов</a:t>
            </a:r>
            <a:r>
              <a:rPr lang="ru-RU" sz="1100" b="1" dirty="0">
                <a:solidFill>
                  <a:srgbClr val="0070C0"/>
                </a:solidFill>
              </a:rPr>
              <a:t> работы каждой типологической группы и каждого </a:t>
            </a:r>
            <a:r>
              <a:rPr lang="ru-RU" sz="1100" b="1" dirty="0" smtClean="0">
                <a:solidFill>
                  <a:srgbClr val="0070C0"/>
                </a:solidFill>
              </a:rPr>
              <a:t>обучающегося </a:t>
            </a:r>
            <a:r>
              <a:rPr lang="ru-RU" sz="1100" dirty="0"/>
              <a:t>в ее составе на всех этапах урока. </a:t>
            </a:r>
            <a:endParaRPr lang="ru-RU" sz="1100" dirty="0" smtClean="0"/>
          </a:p>
          <a:p>
            <a:pPr algn="just"/>
            <a:r>
              <a:rPr lang="ru-RU" sz="1100" dirty="0" smtClean="0"/>
              <a:t>К </a:t>
            </a:r>
            <a:r>
              <a:rPr lang="ru-RU" sz="1100" dirty="0"/>
              <a:t>каждой типологической группе применяются </a:t>
            </a:r>
            <a:r>
              <a:rPr lang="ru-RU" sz="1100" b="1" dirty="0">
                <a:solidFill>
                  <a:srgbClr val="0070C0"/>
                </a:solidFill>
              </a:rPr>
              <a:t>различные виды контроля</a:t>
            </a:r>
            <a:r>
              <a:rPr lang="ru-RU" sz="1100" dirty="0"/>
              <a:t>, например, в одной группе осуществляется </a:t>
            </a:r>
            <a:r>
              <a:rPr lang="ru-RU" sz="1100" b="1" dirty="0">
                <a:solidFill>
                  <a:srgbClr val="0070C0"/>
                </a:solidFill>
              </a:rPr>
              <a:t>контроль преподавателя и взаимоконтроль</a:t>
            </a:r>
            <a:r>
              <a:rPr lang="ru-RU" sz="1100" dirty="0"/>
              <a:t>, в другой – </a:t>
            </a:r>
            <a:r>
              <a:rPr lang="ru-RU" sz="1100" b="1" dirty="0">
                <a:solidFill>
                  <a:srgbClr val="0070C0"/>
                </a:solidFill>
              </a:rPr>
              <a:t>контроль преподавателя, взаимоконтроль, самоконтроль, внутренний самоконтроль и т.д. </a:t>
            </a: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6314876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Инвариант (</a:t>
            </a:r>
            <a:r>
              <a:rPr lang="ru-RU" sz="2800" b="1" dirty="0" smtClean="0">
                <a:solidFill>
                  <a:srgbClr val="0070C0"/>
                </a:solidFill>
              </a:rPr>
              <a:t>2)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8-9 </a:t>
            </a:r>
            <a:r>
              <a:rPr lang="ru-RU" sz="2800" b="1" dirty="0" smtClean="0">
                <a:solidFill>
                  <a:srgbClr val="0070C0"/>
                </a:solidFill>
              </a:rPr>
              <a:t>этапы </a:t>
            </a:r>
            <a:r>
              <a:rPr lang="ru-RU" sz="2800" b="1" dirty="0">
                <a:solidFill>
                  <a:srgbClr val="0070C0"/>
                </a:solidFill>
              </a:rPr>
              <a:t>занятия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8 этап – Рефлексия деятельности (итог учебного занятия/урока).</a:t>
            </a:r>
            <a:r>
              <a:rPr lang="ru-RU" dirty="0">
                <a:solidFill>
                  <a:srgbClr val="0070C0"/>
                </a:solidFill>
              </a:rPr>
              <a:t> </a:t>
            </a:r>
          </a:p>
          <a:p>
            <a:pPr algn="just"/>
            <a:r>
              <a:rPr lang="ru-RU" b="1" dirty="0"/>
              <a:t>Цель:</a:t>
            </a:r>
            <a:r>
              <a:rPr lang="ru-RU" dirty="0"/>
              <a:t> осознание </a:t>
            </a:r>
            <a:r>
              <a:rPr lang="ru-RU" dirty="0" smtClean="0"/>
              <a:t>обучающимися </a:t>
            </a:r>
            <a:r>
              <a:rPr lang="ru-RU" dirty="0"/>
              <a:t>своей учебной </a:t>
            </a:r>
            <a:r>
              <a:rPr lang="ru-RU" dirty="0" smtClean="0"/>
              <a:t>деятельности. </a:t>
            </a:r>
            <a:r>
              <a:rPr lang="ru-RU" dirty="0"/>
              <a:t>самооценка результатов собственной деятельности (работы в парах, малых и больших группах). </a:t>
            </a:r>
            <a:r>
              <a:rPr lang="ru-RU" i="1" dirty="0"/>
              <a:t>• Какую задачу ставили? • Удалось решить поставленную задачу? • Каким способом? • Какие получили результаты? • Что нужно сделать ещё? • Где можно применить новые знания?</a:t>
            </a:r>
            <a:r>
              <a:rPr lang="ru-RU" dirty="0"/>
              <a:t> 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9 этап – Домашнее задание.</a:t>
            </a:r>
            <a:r>
              <a:rPr lang="ru-RU" dirty="0">
                <a:solidFill>
                  <a:srgbClr val="0070C0"/>
                </a:solidFill>
              </a:rPr>
              <a:t>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smtClean="0"/>
              <a:t>Обучающиеся </a:t>
            </a:r>
            <a:r>
              <a:rPr lang="ru-RU" dirty="0"/>
              <a:t>могут выбрать </a:t>
            </a:r>
            <a:r>
              <a:rPr lang="ru-RU" b="1" dirty="0">
                <a:solidFill>
                  <a:srgbClr val="0070C0"/>
                </a:solidFill>
              </a:rPr>
              <a:t>свой вариант домашнего задания или способ его представления </a:t>
            </a:r>
            <a:r>
              <a:rPr lang="ru-RU" dirty="0"/>
              <a:t>(презентация, текст, публичное сообщение и т.д.).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Они </a:t>
            </a:r>
            <a:r>
              <a:rPr lang="ru-RU" dirty="0"/>
              <a:t>должны </a:t>
            </a:r>
            <a:r>
              <a:rPr lang="ru-RU" b="1" dirty="0">
                <a:solidFill>
                  <a:srgbClr val="0070C0"/>
                </a:solidFill>
              </a:rPr>
              <a:t>знать способ контроля выполненного задания </a:t>
            </a:r>
            <a:r>
              <a:rPr lang="ru-RU" dirty="0"/>
              <a:t>(последующий зачет, контрольная работа, подготовка к обобщению полученных знаний для использования их в дискуссии, семинарском выступлении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4618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Обобщенные методические рекомендации </a:t>
            </a:r>
            <a:r>
              <a:rPr lang="ru-RU" sz="2000" b="1" dirty="0" smtClean="0">
                <a:solidFill>
                  <a:srgbClr val="0070C0"/>
                </a:solidFill>
              </a:rPr>
              <a:t/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для </a:t>
            </a:r>
            <a:r>
              <a:rPr lang="ru-RU" sz="2000" b="1" dirty="0">
                <a:solidFill>
                  <a:srgbClr val="0070C0"/>
                </a:solidFill>
              </a:rPr>
              <a:t>проведения практического </a:t>
            </a:r>
            <a:r>
              <a:rPr lang="ru-RU" sz="2000" b="1" dirty="0" smtClean="0">
                <a:solidFill>
                  <a:srgbClr val="0070C0"/>
                </a:solidFill>
              </a:rPr>
              <a:t>занятия (1)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Необходимыми </a:t>
            </a:r>
            <a:r>
              <a:rPr lang="ru-RU" b="1" dirty="0">
                <a:solidFill>
                  <a:srgbClr val="0070C0"/>
                </a:solidFill>
              </a:rPr>
              <a:t>структурными элементами </a:t>
            </a:r>
            <a:r>
              <a:rPr lang="ru-RU" dirty="0" smtClean="0"/>
              <a:t>любого </a:t>
            </a:r>
            <a:r>
              <a:rPr lang="ru-RU" dirty="0" smtClean="0">
                <a:solidFill>
                  <a:srgbClr val="0070C0"/>
                </a:solidFill>
              </a:rPr>
              <a:t>практического</a:t>
            </a:r>
            <a:r>
              <a:rPr lang="ru-RU" dirty="0" smtClean="0"/>
              <a:t> </a:t>
            </a:r>
            <a:r>
              <a:rPr lang="ru-RU" dirty="0"/>
              <a:t>занятия являются: </a:t>
            </a:r>
            <a:endParaRPr lang="ru-RU" dirty="0" smtClean="0"/>
          </a:p>
          <a:p>
            <a:pPr algn="just"/>
            <a:r>
              <a:rPr lang="ru-RU" dirty="0" smtClean="0"/>
              <a:t>актуализация </a:t>
            </a:r>
            <a:r>
              <a:rPr lang="ru-RU" dirty="0"/>
              <a:t>опорных знаний; </a:t>
            </a:r>
            <a:endParaRPr lang="ru-RU" dirty="0" smtClean="0"/>
          </a:p>
          <a:p>
            <a:pPr algn="just"/>
            <a:r>
              <a:rPr lang="ru-RU" dirty="0" smtClean="0"/>
              <a:t>инструктаж </a:t>
            </a:r>
            <a:r>
              <a:rPr lang="ru-RU" dirty="0"/>
              <a:t>по методике выполнения практической работы и технике безопасности (при необходимости); </a:t>
            </a:r>
            <a:endParaRPr lang="ru-RU" dirty="0" smtClean="0"/>
          </a:p>
          <a:p>
            <a:pPr algn="just"/>
            <a:r>
              <a:rPr lang="ru-RU" dirty="0" smtClean="0"/>
              <a:t>выполнение </a:t>
            </a:r>
            <a:r>
              <a:rPr lang="ru-RU" dirty="0"/>
              <a:t>обучающимися практической работы; </a:t>
            </a:r>
            <a:endParaRPr lang="ru-RU" dirty="0" smtClean="0"/>
          </a:p>
          <a:p>
            <a:pPr algn="just"/>
            <a:r>
              <a:rPr lang="ru-RU" dirty="0" smtClean="0"/>
              <a:t>оформление </a:t>
            </a:r>
            <a:r>
              <a:rPr lang="ru-RU" dirty="0"/>
              <a:t>результатов (при необходимости), анализ и оценка выполненной работы. </a:t>
            </a:r>
          </a:p>
          <a:p>
            <a:pPr marL="0" indent="0" algn="ctr">
              <a:buNone/>
            </a:pPr>
            <a:r>
              <a:rPr lang="ru-RU" dirty="0" smtClean="0"/>
              <a:t>Учебное занятие </a:t>
            </a:r>
            <a:r>
              <a:rPr lang="ru-RU" dirty="0"/>
              <a:t>состоит из </a:t>
            </a:r>
            <a:r>
              <a:rPr lang="ru-RU" b="1" dirty="0">
                <a:solidFill>
                  <a:srgbClr val="0070C0"/>
                </a:solidFill>
              </a:rPr>
              <a:t>следующих элементов</a:t>
            </a:r>
            <a:r>
              <a:rPr lang="ru-RU" dirty="0">
                <a:solidFill>
                  <a:srgbClr val="0070C0"/>
                </a:solidFill>
              </a:rPr>
              <a:t>: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/>
              <a:t>вводная </a:t>
            </a:r>
            <a:r>
              <a:rPr lang="ru-RU" dirty="0"/>
              <a:t>часть, </a:t>
            </a:r>
            <a:endParaRPr lang="ru-RU" dirty="0" smtClean="0"/>
          </a:p>
          <a:p>
            <a:pPr algn="just"/>
            <a:r>
              <a:rPr lang="ru-RU" dirty="0" smtClean="0"/>
              <a:t>Основная,</a:t>
            </a:r>
          </a:p>
          <a:p>
            <a:pPr algn="just"/>
            <a:r>
              <a:rPr lang="ru-RU" dirty="0" smtClean="0"/>
              <a:t>заключительная.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5325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Обобщенные методические рекомендации 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для проведения практического </a:t>
            </a:r>
            <a:r>
              <a:rPr lang="ru-RU" sz="2000" b="1" dirty="0" smtClean="0">
                <a:solidFill>
                  <a:srgbClr val="0070C0"/>
                </a:solidFill>
              </a:rPr>
              <a:t>занятия (2)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Вводная часть </a:t>
            </a:r>
            <a:r>
              <a:rPr lang="ru-RU" b="1" dirty="0"/>
              <a:t>обеспечивает подготовку обучающихся к выполнению заданий работы. </a:t>
            </a: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В </a:t>
            </a:r>
            <a:r>
              <a:rPr lang="ru-RU" b="1" dirty="0"/>
              <a:t>ее состав входят: </a:t>
            </a:r>
          </a:p>
          <a:p>
            <a:pPr lvl="0" algn="just"/>
            <a:r>
              <a:rPr lang="ru-RU" dirty="0"/>
              <a:t>формулировка темы, цели и задач занятия, обоснование его значимости в профессиональной подготовке обучающихся; </a:t>
            </a:r>
          </a:p>
          <a:p>
            <a:pPr lvl="0" algn="just"/>
            <a:r>
              <a:rPr lang="ru-RU" dirty="0"/>
              <a:t>изложение теоретических основ работы; </a:t>
            </a:r>
          </a:p>
          <a:p>
            <a:pPr lvl="0" algn="just"/>
            <a:r>
              <a:rPr lang="ru-RU" dirty="0"/>
              <a:t>характеристика состава и особенностей заданий работы и объяснение методов (способов, приемов) их выполнения; </a:t>
            </a:r>
          </a:p>
          <a:p>
            <a:pPr lvl="0" algn="just"/>
            <a:r>
              <a:rPr lang="ru-RU" dirty="0"/>
              <a:t>характеристика требований к результату работы; </a:t>
            </a:r>
          </a:p>
          <a:p>
            <a:pPr lvl="0" algn="just"/>
            <a:r>
              <a:rPr lang="ru-RU" dirty="0"/>
              <a:t>инструктаж по технике безопасности при эксплуатации технических средств (при необходимости); </a:t>
            </a:r>
          </a:p>
          <a:p>
            <a:pPr lvl="0" algn="just"/>
            <a:r>
              <a:rPr lang="ru-RU" dirty="0"/>
              <a:t>проверка готовности обучающихся выполнять задания работы; </a:t>
            </a:r>
          </a:p>
          <a:p>
            <a:pPr lvl="0" algn="just"/>
            <a:r>
              <a:rPr lang="ru-RU" dirty="0"/>
              <a:t>указания по самоконтролю результатов выполнения заданий обучающимися.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9589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Обобщенные методические рекомендации 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для проведения практического </a:t>
            </a:r>
            <a:r>
              <a:rPr lang="ru-RU" sz="2000" b="1" dirty="0" smtClean="0">
                <a:solidFill>
                  <a:srgbClr val="0070C0"/>
                </a:solidFill>
              </a:rPr>
              <a:t>занятия (3)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rgbClr val="0070C0"/>
                </a:solidFill>
              </a:rPr>
              <a:t>Основная часть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включает процесс выполнения практической работы, оформление отчета и его защиту (при необходимости). </a:t>
            </a:r>
            <a:endParaRPr lang="ru-RU" dirty="0" smtClean="0"/>
          </a:p>
          <a:p>
            <a:pPr algn="just"/>
            <a:r>
              <a:rPr lang="ru-RU" dirty="0" smtClean="0"/>
              <a:t>Она </a:t>
            </a:r>
            <a:r>
              <a:rPr lang="ru-RU" dirty="0"/>
              <a:t>может сопровождаться дополнительными разъяснениями по ходу работы, устранением трудностей при ее выполнении, текущим контролем и оценкой результатов отдельных обучающихся, ответами на вопросы обучающихся. </a:t>
            </a:r>
            <a:endParaRPr lang="ru-RU" dirty="0" smtClean="0"/>
          </a:p>
          <a:p>
            <a:pPr algn="just"/>
            <a:r>
              <a:rPr lang="ru-RU" dirty="0" smtClean="0"/>
              <a:t>Возможно </a:t>
            </a:r>
            <a:r>
              <a:rPr lang="ru-RU" dirty="0"/>
              <a:t>пробное выполнение задания(</a:t>
            </a:r>
            <a:r>
              <a:rPr lang="ru-RU" dirty="0" err="1"/>
              <a:t>ий</a:t>
            </a:r>
            <a:r>
              <a:rPr lang="ru-RU" dirty="0"/>
              <a:t>) под руководством преподавателя.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12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Определения:</a:t>
            </a:r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Принципы обучения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в современной дидактике под </a:t>
            </a:r>
            <a:r>
              <a:rPr lang="ru-RU" b="1" dirty="0"/>
              <a:t>принципами обуче­ния </a:t>
            </a:r>
            <a:r>
              <a:rPr lang="ru-RU" dirty="0"/>
              <a:t>понимают исходные, руководящие идеи, нормативные требования к организации и осуществлению образовательного процесса. </a:t>
            </a:r>
            <a:endParaRPr lang="ru-RU" dirty="0" smtClean="0"/>
          </a:p>
          <a:p>
            <a:pPr algn="ctr"/>
            <a:r>
              <a:rPr lang="ru-RU" dirty="0" smtClean="0"/>
              <a:t>Принципы </a:t>
            </a:r>
            <a:r>
              <a:rPr lang="ru-RU" dirty="0"/>
              <a:t>обучения определяют </a:t>
            </a:r>
            <a:r>
              <a:rPr lang="ru-RU" b="1" dirty="0"/>
              <a:t>деятельность обучающего </a:t>
            </a:r>
            <a:r>
              <a:rPr lang="ru-RU" dirty="0"/>
              <a:t>и </a:t>
            </a:r>
            <a:r>
              <a:rPr lang="ru-RU" b="1" dirty="0"/>
              <a:t>характер</a:t>
            </a:r>
            <a:r>
              <a:rPr lang="ru-RU" dirty="0"/>
              <a:t> познавательной деятельности обучаемого.</a:t>
            </a:r>
          </a:p>
        </p:txBody>
      </p:sp>
    </p:spTree>
    <p:extLst>
      <p:ext uri="{BB962C8B-B14F-4D97-AF65-F5344CB8AC3E}">
        <p14:creationId xmlns:p14="http://schemas.microsoft.com/office/powerpoint/2010/main" val="25317664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Обобщенные методические рекомендации 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для проведения практического </a:t>
            </a:r>
            <a:r>
              <a:rPr lang="ru-RU" sz="2000" b="1" dirty="0" smtClean="0">
                <a:solidFill>
                  <a:srgbClr val="0070C0"/>
                </a:solidFill>
              </a:rPr>
              <a:t>занятия (4)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867990"/>
            <a:ext cx="10363826" cy="392321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Заключительная часть содержит: </a:t>
            </a:r>
          </a:p>
          <a:p>
            <a:pPr lvl="0" algn="just"/>
            <a:r>
              <a:rPr lang="ru-RU" dirty="0"/>
              <a:t>подведение общих итогов занятия; </a:t>
            </a:r>
          </a:p>
          <a:p>
            <a:pPr lvl="0" algn="just"/>
            <a:r>
              <a:rPr lang="ru-RU" dirty="0"/>
              <a:t>оценку результатов работы отдельных обучающихся; </a:t>
            </a:r>
          </a:p>
          <a:p>
            <a:pPr lvl="0" algn="just"/>
            <a:r>
              <a:rPr lang="ru-RU" dirty="0"/>
              <a:t>ответы на вопросы обучающихся; </a:t>
            </a:r>
          </a:p>
          <a:p>
            <a:pPr lvl="0" algn="just"/>
            <a:r>
              <a:rPr lang="ru-RU" dirty="0"/>
              <a:t>выдачу рекомендаций по устранению пробелов в системе знаний и умений обучающихся, по улучшению результатов работы; </a:t>
            </a:r>
          </a:p>
          <a:p>
            <a:pPr lvl="0" algn="just"/>
            <a:r>
              <a:rPr lang="ru-RU" dirty="0"/>
              <a:t>анализ и оценка выполненной работы, сбор отчетов (выполненных заданий, упражнений и/или   решённых ситуаций) обучающихся для проверки.</a:t>
            </a:r>
          </a:p>
          <a:p>
            <a:pPr marL="0" indent="0" algn="ctr">
              <a:buNone/>
            </a:pPr>
            <a:r>
              <a:rPr lang="ru-RU" b="1" i="1" dirty="0"/>
              <a:t>Вводная и заключительная части практического занятия проводятся фронтально. </a:t>
            </a:r>
            <a:endParaRPr lang="ru-RU" b="1" i="1" dirty="0" smtClean="0"/>
          </a:p>
          <a:p>
            <a:pPr marL="0" indent="0" algn="ctr">
              <a:buNone/>
            </a:pPr>
            <a:r>
              <a:rPr lang="ru-RU" b="1" i="1" dirty="0" smtClean="0"/>
              <a:t>Основная </a:t>
            </a:r>
            <a:r>
              <a:rPr lang="ru-RU" b="1" i="1" dirty="0"/>
              <a:t>часть может выполняться индивидуально или коллективно </a:t>
            </a:r>
            <a:r>
              <a:rPr lang="ru-RU" b="1" i="1" dirty="0" smtClean="0"/>
              <a:t>(</a:t>
            </a:r>
            <a:r>
              <a:rPr lang="ru-RU" b="1" i="1" dirty="0"/>
              <a:t>в зависимости от формы организации занятия).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4936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0070C0"/>
                </a:solidFill>
              </a:rPr>
              <a:t>ПРОЕКТИРОВАНИе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СОВРЕМЕННОГО </a:t>
            </a:r>
            <a:r>
              <a:rPr lang="ru-RU" sz="2800" b="1" dirty="0">
                <a:solidFill>
                  <a:srgbClr val="0070C0"/>
                </a:solidFill>
              </a:rPr>
              <a:t>УЧЕБНОГО ЗАНЯТИЯ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Современное учебное занятие должно отражать владение </a:t>
            </a:r>
            <a:r>
              <a:rPr lang="ru-RU" b="1" dirty="0">
                <a:solidFill>
                  <a:srgbClr val="0070C0"/>
                </a:solidFill>
              </a:rPr>
              <a:t>классической структурой на фоне активного применения собственных творческих наработок</a:t>
            </a:r>
            <a:r>
              <a:rPr lang="ru-RU" dirty="0"/>
              <a:t>, как в смысле его построения, так и в подборе содержания учебного материала, технологии его подачи и тренинга.</a:t>
            </a:r>
          </a:p>
          <a:p>
            <a:pPr algn="just"/>
            <a:r>
              <a:rPr lang="ru-RU" b="1" i="1" dirty="0">
                <a:solidFill>
                  <a:srgbClr val="0070C0"/>
                </a:solidFill>
              </a:rPr>
              <a:t>Организационные требования к учебному занятию</a:t>
            </a:r>
            <a:r>
              <a:rPr lang="ru-RU" dirty="0"/>
              <a:t>: наличие </a:t>
            </a:r>
            <a:r>
              <a:rPr lang="ru-RU" b="1" dirty="0">
                <a:solidFill>
                  <a:srgbClr val="0070C0"/>
                </a:solidFill>
              </a:rPr>
              <a:t>продуманного плана </a:t>
            </a:r>
            <a:r>
              <a:rPr lang="ru-RU" dirty="0"/>
              <a:t>проведения </a:t>
            </a:r>
            <a:r>
              <a:rPr lang="ru-RU" dirty="0" smtClean="0"/>
              <a:t>занятия, </a:t>
            </a:r>
            <a:r>
              <a:rPr lang="ru-RU" b="1" dirty="0">
                <a:solidFill>
                  <a:srgbClr val="0070C0"/>
                </a:solidFill>
              </a:rPr>
              <a:t>чёткость</a:t>
            </a:r>
            <a:r>
              <a:rPr lang="ru-RU" dirty="0"/>
              <a:t> проведения </a:t>
            </a:r>
            <a:r>
              <a:rPr lang="ru-RU" dirty="0" smtClean="0"/>
              <a:t>занятия </a:t>
            </a:r>
            <a:r>
              <a:rPr lang="ru-RU" dirty="0"/>
              <a:t>(в соответствии со структурой </a:t>
            </a:r>
            <a:r>
              <a:rPr lang="ru-RU" dirty="0" smtClean="0"/>
              <a:t>занятия), </a:t>
            </a:r>
            <a:r>
              <a:rPr lang="ru-RU" dirty="0"/>
              <a:t>создание </a:t>
            </a:r>
            <a:r>
              <a:rPr lang="ru-RU" b="1" dirty="0">
                <a:solidFill>
                  <a:srgbClr val="0070C0"/>
                </a:solidFill>
              </a:rPr>
              <a:t>рабочей дисциплины</a:t>
            </a:r>
            <a:r>
              <a:rPr lang="ru-RU" dirty="0"/>
              <a:t>, использование средств обучения и информационных технологий, завершённость </a:t>
            </a:r>
            <a:r>
              <a:rPr lang="ru-RU" dirty="0" smtClean="0"/>
              <a:t>занятия, </a:t>
            </a:r>
            <a:r>
              <a:rPr lang="ru-RU" dirty="0"/>
              <a:t>его </a:t>
            </a:r>
            <a:r>
              <a:rPr lang="ru-RU" b="1" dirty="0">
                <a:solidFill>
                  <a:srgbClr val="0070C0"/>
                </a:solidFill>
              </a:rPr>
              <a:t>гибкость и подвижность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2959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ПРОЕКТИРОВАНИЕ </a:t>
            </a:r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СОВРЕМЕННОГО </a:t>
            </a:r>
            <a:r>
              <a:rPr lang="ru-RU" sz="2800" b="1" dirty="0">
                <a:solidFill>
                  <a:srgbClr val="0070C0"/>
                </a:solidFill>
              </a:rPr>
              <a:t>УЧЕБНОГО ЗАНЯТИЯ</a:t>
            </a:r>
            <a:r>
              <a:rPr lang="ru-RU" sz="2800" dirty="0">
                <a:solidFill>
                  <a:srgbClr val="0070C0"/>
                </a:solidFill>
              </a:rPr>
              <a:t/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ru-RU" dirty="0"/>
              <a:t>Сценарий плана учебного занятия на </a:t>
            </a:r>
            <a:r>
              <a:rPr lang="ru-RU" b="1" dirty="0">
                <a:solidFill>
                  <a:srgbClr val="0070C0"/>
                </a:solidFill>
              </a:rPr>
              <a:t>30-60%</a:t>
            </a:r>
            <a:r>
              <a:rPr lang="ru-RU" dirty="0"/>
              <a:t> предоставляет </a:t>
            </a:r>
            <a:r>
              <a:rPr lang="ru-RU" b="1" dirty="0">
                <a:solidFill>
                  <a:srgbClr val="0070C0"/>
                </a:solidFill>
              </a:rPr>
              <a:t>свободу преподавателю</a:t>
            </a:r>
            <a:r>
              <a:rPr lang="ru-RU" dirty="0"/>
              <a:t>, который предполагает формулировку целей – через деятельность </a:t>
            </a:r>
            <a:r>
              <a:rPr lang="ru-RU" dirty="0" smtClean="0"/>
              <a:t>обучающихся. </a:t>
            </a:r>
            <a:endParaRPr lang="ru-RU" dirty="0"/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Объяснение</a:t>
            </a:r>
            <a:r>
              <a:rPr lang="ru-RU" dirty="0"/>
              <a:t> занимает </a:t>
            </a:r>
            <a:r>
              <a:rPr lang="ru-RU" b="1" dirty="0">
                <a:solidFill>
                  <a:srgbClr val="0070C0"/>
                </a:solidFill>
              </a:rPr>
              <a:t>20-30%</a:t>
            </a:r>
            <a:r>
              <a:rPr lang="ru-RU" b="1" dirty="0"/>
              <a:t> </a:t>
            </a:r>
            <a:r>
              <a:rPr lang="ru-RU" dirty="0"/>
              <a:t>времени учебного занятия. </a:t>
            </a:r>
          </a:p>
          <a:p>
            <a:pPr algn="just"/>
            <a:r>
              <a:rPr lang="ru-RU" dirty="0"/>
              <a:t>Организованная преподавателем </a:t>
            </a:r>
            <a:r>
              <a:rPr lang="ru-RU" b="1" dirty="0">
                <a:solidFill>
                  <a:srgbClr val="0070C0"/>
                </a:solidFill>
              </a:rPr>
              <a:t>самостоятельная</a:t>
            </a:r>
            <a:r>
              <a:rPr lang="ru-RU" dirty="0"/>
              <a:t> деятельность обучающихся – </a:t>
            </a:r>
            <a:r>
              <a:rPr lang="ru-RU" b="1" dirty="0">
                <a:solidFill>
                  <a:srgbClr val="0070C0"/>
                </a:solidFill>
              </a:rPr>
              <a:t>60-70%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времени занятия.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5527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Алгоритм проектирования занятия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рождение учебного занятия начинается с осознания и правильного, четкого определения его </a:t>
            </a:r>
            <a:r>
              <a:rPr lang="ru-RU" b="1" dirty="0">
                <a:solidFill>
                  <a:srgbClr val="0070C0"/>
                </a:solidFill>
              </a:rPr>
              <a:t>конечной цели </a:t>
            </a:r>
            <a:r>
              <a:rPr lang="ru-RU" b="1" dirty="0"/>
              <a:t>(</a:t>
            </a:r>
            <a:r>
              <a:rPr lang="ru-RU" b="1" i="1" dirty="0">
                <a:solidFill>
                  <a:srgbClr val="0070C0"/>
                </a:solidFill>
              </a:rPr>
              <a:t>чего преподаватель хочет добиться</a:t>
            </a:r>
            <a:r>
              <a:rPr lang="ru-RU" b="1" dirty="0"/>
              <a:t>); </a:t>
            </a:r>
            <a:endParaRPr lang="ru-RU" b="1" dirty="0" smtClean="0"/>
          </a:p>
          <a:p>
            <a:pPr algn="just"/>
            <a:r>
              <a:rPr lang="ru-RU" dirty="0" smtClean="0"/>
              <a:t>затем </a:t>
            </a:r>
            <a:r>
              <a:rPr lang="ru-RU" dirty="0"/>
              <a:t>установления средства (</a:t>
            </a:r>
            <a:r>
              <a:rPr lang="ru-RU" b="1" i="1" dirty="0">
                <a:solidFill>
                  <a:srgbClr val="0070C0"/>
                </a:solidFill>
              </a:rPr>
              <a:t>что поможет ему в достижении цели</a:t>
            </a:r>
            <a:r>
              <a:rPr lang="ru-RU" dirty="0"/>
              <a:t>),</a:t>
            </a:r>
            <a:r>
              <a:rPr lang="ru-RU" b="1" dirty="0"/>
              <a:t> </a:t>
            </a:r>
            <a:r>
              <a:rPr lang="ru-RU" dirty="0"/>
              <a:t>а уж затем определения способа (</a:t>
            </a:r>
            <a:r>
              <a:rPr lang="ru-RU" b="1" i="1" dirty="0">
                <a:solidFill>
                  <a:srgbClr val="0070C0"/>
                </a:solidFill>
              </a:rPr>
              <a:t>как преподаватель будет действовать, чтобы цель была достигнута</a:t>
            </a:r>
            <a:r>
              <a:rPr lang="ru-RU" dirty="0"/>
              <a:t>). </a:t>
            </a:r>
            <a:endParaRPr lang="ru-RU" dirty="0" smtClean="0"/>
          </a:p>
          <a:p>
            <a:pPr algn="just"/>
            <a:r>
              <a:rPr lang="ru-RU" dirty="0" smtClean="0"/>
              <a:t>Формулирование </a:t>
            </a:r>
            <a:r>
              <a:rPr lang="ru-RU" dirty="0"/>
              <a:t>целей занятия с учетом уровня усвоения необходимого для того, чтобы затем было возможно осуществить </a:t>
            </a:r>
            <a:r>
              <a:rPr lang="ru-RU" b="1" dirty="0">
                <a:solidFill>
                  <a:srgbClr val="0070C0"/>
                </a:solidFill>
              </a:rPr>
              <a:t>перевод цели в тестовые задания, т.е. осуществить проверку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29281370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Алгоритм проектирования занятия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ru-RU" sz="2400" dirty="0"/>
              <a:t>На этапе проектирования лучше не писать конспект занятия, а </a:t>
            </a:r>
            <a:r>
              <a:rPr lang="ru-RU" sz="2800" b="1" dirty="0">
                <a:solidFill>
                  <a:srgbClr val="0070C0"/>
                </a:solidFill>
              </a:rPr>
              <a:t>нарисовать</a:t>
            </a:r>
            <a:r>
              <a:rPr lang="ru-RU" sz="2400" b="1" dirty="0"/>
              <a:t> </a:t>
            </a:r>
            <a:r>
              <a:rPr lang="ru-RU" sz="2400" dirty="0"/>
              <a:t>проект учебного занятия или изобразить проект</a:t>
            </a:r>
            <a:r>
              <a:rPr lang="ru-RU" sz="2400" b="1" dirty="0"/>
              <a:t> </a:t>
            </a:r>
            <a:r>
              <a:rPr lang="ru-RU" sz="2800" b="1" dirty="0">
                <a:solidFill>
                  <a:srgbClr val="0070C0"/>
                </a:solidFill>
              </a:rPr>
              <a:t>в виде таблицы, схемы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algn="just"/>
            <a:r>
              <a:rPr lang="ru-RU" sz="2400" dirty="0" smtClean="0"/>
              <a:t>Попытайтесь </a:t>
            </a:r>
            <a:r>
              <a:rPr lang="ru-RU" sz="2400" dirty="0"/>
              <a:t>представить учебное занятие в виде </a:t>
            </a:r>
            <a:r>
              <a:rPr lang="ru-RU" sz="2800" b="1" dirty="0">
                <a:solidFill>
                  <a:srgbClr val="0070C0"/>
                </a:solidFill>
              </a:rPr>
              <a:t>графа,</a:t>
            </a:r>
            <a:r>
              <a:rPr lang="ru-RU" sz="2400" b="1" dirty="0"/>
              <a:t> </a:t>
            </a:r>
            <a:r>
              <a:rPr lang="ru-RU" sz="2400" dirty="0"/>
              <a:t>где в определенных точках возникают разветвления.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6314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проектирование занятия (1)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проектируя </a:t>
            </a:r>
            <a:r>
              <a:rPr lang="ru-RU" b="1" dirty="0">
                <a:solidFill>
                  <a:srgbClr val="0070C0"/>
                </a:solidFill>
              </a:rPr>
              <a:t>учебное занятие, 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необходимо </a:t>
            </a:r>
            <a:r>
              <a:rPr lang="ru-RU" b="1" dirty="0">
                <a:solidFill>
                  <a:srgbClr val="0070C0"/>
                </a:solidFill>
              </a:rPr>
              <a:t>придерживаться следующих правил: </a:t>
            </a:r>
          </a:p>
          <a:p>
            <a:pPr algn="just"/>
            <a:r>
              <a:rPr lang="ru-RU" dirty="0" smtClean="0"/>
              <a:t>Производить </a:t>
            </a:r>
            <a:r>
              <a:rPr lang="ru-RU" dirty="0"/>
              <a:t>диагностику уровня усвоения учебной дисциплины (при подготовке </a:t>
            </a:r>
            <a:r>
              <a:rPr lang="ru-RU" b="1" dirty="0">
                <a:solidFill>
                  <a:srgbClr val="0070C0"/>
                </a:solidFill>
              </a:rPr>
              <a:t>всех этапов </a:t>
            </a:r>
            <a:r>
              <a:rPr lang="ru-RU" dirty="0"/>
              <a:t>учебного занятия). </a:t>
            </a:r>
          </a:p>
          <a:p>
            <a:pPr algn="just"/>
            <a:r>
              <a:rPr lang="ru-RU" dirty="0" smtClean="0"/>
              <a:t>Определить </a:t>
            </a:r>
            <a:r>
              <a:rPr lang="ru-RU" b="1" dirty="0">
                <a:solidFill>
                  <a:srgbClr val="0070C0"/>
                </a:solidFill>
              </a:rPr>
              <a:t>тему, цели, тип учебного занятия</a:t>
            </a:r>
            <a:r>
              <a:rPr lang="ru-RU" b="1" dirty="0"/>
              <a:t> </a:t>
            </a:r>
            <a:r>
              <a:rPr lang="ru-RU" dirty="0"/>
              <a:t>и его место в развороте учебной программы.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Отобрать </a:t>
            </a:r>
            <a:r>
              <a:rPr lang="ru-RU" b="1" dirty="0">
                <a:solidFill>
                  <a:srgbClr val="0070C0"/>
                </a:solidFill>
              </a:rPr>
              <a:t>учебный материал </a:t>
            </a:r>
            <a:r>
              <a:rPr lang="ru-RU" dirty="0"/>
              <a:t>(определить его содержание, объем, установить связь с ранее изученным, систему управлений, дополнительный материал для дифференцированной работы и домашнее задание).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060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проектирование занятия </a:t>
            </a:r>
            <a:r>
              <a:rPr lang="ru-RU" sz="2800" b="1" dirty="0" smtClean="0">
                <a:solidFill>
                  <a:srgbClr val="0070C0"/>
                </a:solidFill>
              </a:rPr>
              <a:t>(2)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Выбрать </a:t>
            </a:r>
            <a:r>
              <a:rPr lang="ru-RU" b="1" dirty="0">
                <a:solidFill>
                  <a:srgbClr val="0070C0"/>
                </a:solidFill>
              </a:rPr>
              <a:t>наиболее эффективные методы и приемы обучения в данной учебной группе</a:t>
            </a:r>
            <a:r>
              <a:rPr lang="ru-RU" dirty="0"/>
              <a:t>, разнообразные виды деятельности обучающихся и преподавателя на всех этапах учебного занятия.</a:t>
            </a:r>
          </a:p>
          <a:p>
            <a:r>
              <a:rPr lang="ru-RU" dirty="0" smtClean="0"/>
              <a:t>Определить </a:t>
            </a:r>
            <a:r>
              <a:rPr lang="ru-RU" b="1" dirty="0">
                <a:solidFill>
                  <a:srgbClr val="0070C0"/>
                </a:solidFill>
              </a:rPr>
              <a:t>формы контроля </a:t>
            </a:r>
            <a:r>
              <a:rPr lang="ru-RU" dirty="0"/>
              <a:t>за учебной деятельностью обучающихся. </a:t>
            </a:r>
          </a:p>
          <a:p>
            <a:r>
              <a:rPr lang="ru-RU" dirty="0" smtClean="0"/>
              <a:t>Продумать </a:t>
            </a:r>
            <a:r>
              <a:rPr lang="ru-RU" b="1" dirty="0">
                <a:solidFill>
                  <a:srgbClr val="0070C0"/>
                </a:solidFill>
              </a:rPr>
              <a:t>оптимальный темп занятия</a:t>
            </a:r>
            <a:r>
              <a:rPr lang="ru-RU" dirty="0"/>
              <a:t>, то есть рассчитать время на каждый его этап.</a:t>
            </a:r>
          </a:p>
          <a:p>
            <a:r>
              <a:rPr lang="ru-RU" dirty="0" smtClean="0"/>
              <a:t>Продумать </a:t>
            </a:r>
            <a:r>
              <a:rPr lang="ru-RU" b="1" dirty="0">
                <a:solidFill>
                  <a:srgbClr val="0070C0"/>
                </a:solidFill>
              </a:rPr>
              <a:t>форму подведения итогов </a:t>
            </a:r>
            <a:r>
              <a:rPr lang="ru-RU" dirty="0"/>
              <a:t>учебного занятия.</a:t>
            </a:r>
          </a:p>
          <a:p>
            <a:r>
              <a:rPr lang="ru-RU" dirty="0"/>
              <a:t> </a:t>
            </a:r>
            <a:r>
              <a:rPr lang="ru-RU" dirty="0" smtClean="0"/>
              <a:t>Продумать </a:t>
            </a:r>
            <a:r>
              <a:rPr lang="ru-RU" dirty="0"/>
              <a:t>содержание, объем и форму </a:t>
            </a:r>
            <a:r>
              <a:rPr lang="ru-RU" b="1" dirty="0">
                <a:solidFill>
                  <a:srgbClr val="0070C0"/>
                </a:solidFill>
              </a:rPr>
              <a:t>домашнего задания</a:t>
            </a:r>
            <a:r>
              <a:rPr lang="ru-RU" dirty="0">
                <a:solidFill>
                  <a:srgbClr val="0070C0"/>
                </a:solidFill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4298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проектирование занятия </a:t>
            </a:r>
            <a:r>
              <a:rPr lang="ru-RU" sz="2800" b="1" dirty="0" smtClean="0">
                <a:solidFill>
                  <a:srgbClr val="0070C0"/>
                </a:solidFill>
              </a:rPr>
              <a:t>(3)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rgbClr val="0070C0"/>
                </a:solidFill>
              </a:rPr>
              <a:t>Следующая функция</a:t>
            </a:r>
            <a:r>
              <a:rPr lang="ru-RU" b="1" dirty="0"/>
              <a:t>, </a:t>
            </a:r>
            <a:r>
              <a:rPr lang="ru-RU" dirty="0"/>
              <a:t>которую должен предусмотреть преподаватель, создавая сценарий учебного занятия </a:t>
            </a:r>
            <a:r>
              <a:rPr lang="ru-RU" b="1" dirty="0"/>
              <a:t>– </a:t>
            </a:r>
            <a:r>
              <a:rPr lang="ru-RU" b="1" dirty="0">
                <a:solidFill>
                  <a:srgbClr val="0070C0"/>
                </a:solidFill>
              </a:rPr>
              <a:t>создание учебной ситуации, т.е. такого действа, в котором будут достигаться учебные цели. 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/>
              <a:t>Здесь </a:t>
            </a:r>
            <a:r>
              <a:rPr lang="ru-RU" dirty="0"/>
              <a:t>с вашей стороны </a:t>
            </a:r>
            <a:r>
              <a:rPr lang="ru-RU" b="1" dirty="0">
                <a:solidFill>
                  <a:srgbClr val="0070C0"/>
                </a:solidFill>
              </a:rPr>
              <a:t>уместны вопросы</a:t>
            </a:r>
            <a:r>
              <a:rPr lang="ru-RU" dirty="0"/>
              <a:t>: «Как создать учебные ситуации?» и «Является ли учебной ситуацией лекция, которую я планирую прочитать?». </a:t>
            </a:r>
          </a:p>
        </p:txBody>
      </p:sp>
    </p:spTree>
    <p:extLst>
      <p:ext uri="{BB962C8B-B14F-4D97-AF65-F5344CB8AC3E}">
        <p14:creationId xmlns:p14="http://schemas.microsoft.com/office/powerpoint/2010/main" val="722441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проектирование занятия </a:t>
            </a:r>
            <a:r>
              <a:rPr lang="ru-RU" sz="2800" b="1" dirty="0" smtClean="0">
                <a:solidFill>
                  <a:srgbClr val="0070C0"/>
                </a:solidFill>
              </a:rPr>
              <a:t>(4)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Третья </a:t>
            </a:r>
            <a:r>
              <a:rPr lang="ru-RU" b="1" dirty="0" smtClean="0">
                <a:solidFill>
                  <a:srgbClr val="0070C0"/>
                </a:solidFill>
              </a:rPr>
              <a:t>функция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при </a:t>
            </a:r>
            <a:r>
              <a:rPr lang="ru-RU" dirty="0" smtClean="0"/>
              <a:t>проектировании </a:t>
            </a:r>
            <a:r>
              <a:rPr lang="ru-RU" dirty="0"/>
              <a:t>учебного </a:t>
            </a:r>
            <a:r>
              <a:rPr lang="ru-RU" dirty="0" smtClean="0"/>
              <a:t>занятия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b="1" dirty="0">
                <a:solidFill>
                  <a:srgbClr val="0070C0"/>
                </a:solidFill>
              </a:rPr>
              <a:t>обеспечение учебной рефлексии. </a:t>
            </a:r>
          </a:p>
          <a:p>
            <a:pPr marL="0" indent="0" algn="ctr">
              <a:buNone/>
            </a:pPr>
            <a:r>
              <a:rPr lang="ru-RU" dirty="0" smtClean="0"/>
              <a:t>следует </a:t>
            </a:r>
            <a:r>
              <a:rPr lang="ru-RU" dirty="0"/>
              <a:t>сформулировать вопросы для организации учебной рефлексии: </a:t>
            </a:r>
          </a:p>
          <a:p>
            <a:r>
              <a:rPr lang="ru-RU" dirty="0"/>
              <a:t>1. </a:t>
            </a:r>
            <a:r>
              <a:rPr lang="ru-RU" b="1" dirty="0">
                <a:solidFill>
                  <a:srgbClr val="0070C0"/>
                </a:solidFill>
              </a:rPr>
              <a:t>«Что ты делал?» </a:t>
            </a:r>
            <a:r>
              <a:rPr lang="ru-RU" dirty="0" smtClean="0"/>
              <a:t>(</a:t>
            </a:r>
            <a:r>
              <a:rPr lang="ru-RU" dirty="0"/>
              <a:t>вопрос аналитического жанра, призывающий обучающегося воспроизвести как можно подробнее свои действия до затруднения). </a:t>
            </a:r>
          </a:p>
          <a:p>
            <a:r>
              <a:rPr lang="ru-RU" dirty="0"/>
              <a:t>2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b="1" dirty="0">
                <a:solidFill>
                  <a:srgbClr val="0070C0"/>
                </a:solidFill>
              </a:rPr>
              <a:t>«Что у тебя не получается?»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(вопрос нацелен на поиск обучающимися места затруднения, ошибки). </a:t>
            </a:r>
          </a:p>
          <a:p>
            <a:r>
              <a:rPr lang="ru-RU" dirty="0"/>
              <a:t>3. </a:t>
            </a:r>
            <a:r>
              <a:rPr lang="ru-RU" b="1" dirty="0">
                <a:solidFill>
                  <a:srgbClr val="0070C0"/>
                </a:solidFill>
              </a:rPr>
              <a:t>«Какова причина твоего затруднения или ошибки?» </a:t>
            </a:r>
            <a:r>
              <a:rPr lang="ru-RU" dirty="0"/>
              <a:t>(критический вопрос). </a:t>
            </a:r>
          </a:p>
          <a:p>
            <a:r>
              <a:rPr lang="ru-RU" dirty="0"/>
              <a:t>4. </a:t>
            </a:r>
            <a:r>
              <a:rPr lang="ru-RU" dirty="0">
                <a:solidFill>
                  <a:srgbClr val="0070C0"/>
                </a:solidFill>
              </a:rPr>
              <a:t>«</a:t>
            </a:r>
            <a:r>
              <a:rPr lang="ru-RU" b="1" dirty="0">
                <a:solidFill>
                  <a:srgbClr val="0070C0"/>
                </a:solidFill>
              </a:rPr>
              <a:t>Как надо выйти из затруднения?» </a:t>
            </a:r>
            <a:r>
              <a:rPr lang="ru-RU" dirty="0"/>
              <a:t>(вопрос, ориентированный на построение обучающимся нормы действия).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7175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проектирование занятия </a:t>
            </a:r>
            <a:r>
              <a:rPr lang="ru-RU" sz="2800" b="1" dirty="0" smtClean="0">
                <a:solidFill>
                  <a:srgbClr val="0070C0"/>
                </a:solidFill>
              </a:rPr>
              <a:t>(5)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Четвертая функция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/>
              <a:t>которая попадает в поле внимание преподавателя, проектирующего учебное занятие </a:t>
            </a:r>
            <a:r>
              <a:rPr lang="ru-RU" b="1" dirty="0"/>
              <a:t>– </a:t>
            </a:r>
            <a:r>
              <a:rPr lang="ru-RU" b="1" dirty="0">
                <a:solidFill>
                  <a:srgbClr val="0070C0"/>
                </a:solidFill>
              </a:rPr>
              <a:t>функция обеспечения контроля деятельности обучаемых. </a:t>
            </a:r>
          </a:p>
          <a:p>
            <a:pPr algn="just"/>
            <a:r>
              <a:rPr lang="ru-RU" dirty="0" smtClean="0"/>
              <a:t>Контроль </a:t>
            </a:r>
            <a:r>
              <a:rPr lang="ru-RU" dirty="0"/>
              <a:t>как таковой имеет ценность только в том случае, когда он </a:t>
            </a:r>
            <a:r>
              <a:rPr lang="ru-RU" b="1" dirty="0">
                <a:solidFill>
                  <a:srgbClr val="0070C0"/>
                </a:solidFill>
              </a:rPr>
              <a:t>постепенно переходит в самоконтроль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/>
              <a:t>Преподаватель </a:t>
            </a:r>
            <a:r>
              <a:rPr lang="ru-RU" dirty="0"/>
              <a:t>должен научить </a:t>
            </a:r>
            <a:r>
              <a:rPr lang="ru-RU" dirty="0" smtClean="0"/>
              <a:t>будущего </a:t>
            </a:r>
            <a:r>
              <a:rPr lang="ru-RU" dirty="0"/>
              <a:t>специалиста </a:t>
            </a:r>
            <a:r>
              <a:rPr lang="ru-RU" b="1" dirty="0">
                <a:solidFill>
                  <a:srgbClr val="0070C0"/>
                </a:solidFill>
              </a:rPr>
              <a:t>самого контролировать </a:t>
            </a:r>
            <a:r>
              <a:rPr lang="ru-RU" dirty="0"/>
              <a:t>свои действия, как промежуточные, так и итоговые, самого оценивать качество результатов своего труда и способы, которыми он получил этот продукт.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25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современные формулировки принципов обучения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1. Принцип связи обучения с </a:t>
            </a:r>
            <a:r>
              <a:rPr lang="ru-RU" b="1" dirty="0" smtClean="0"/>
              <a:t>практикой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2</a:t>
            </a:r>
            <a:r>
              <a:rPr lang="ru-RU" b="1" dirty="0"/>
              <a:t>. Принцип активности и </a:t>
            </a:r>
            <a:r>
              <a:rPr lang="ru-RU" b="1" dirty="0" smtClean="0"/>
              <a:t>самостоятельности</a:t>
            </a:r>
          </a:p>
          <a:p>
            <a:r>
              <a:rPr lang="ru-RU" b="1" dirty="0"/>
              <a:t>3. Принцип </a:t>
            </a:r>
            <a:r>
              <a:rPr lang="ru-RU" b="1" dirty="0" smtClean="0"/>
              <a:t>доступности и понятности материала</a:t>
            </a:r>
          </a:p>
          <a:p>
            <a:r>
              <a:rPr lang="ru-RU" dirty="0"/>
              <a:t> </a:t>
            </a:r>
            <a:r>
              <a:rPr lang="ru-RU" b="1" dirty="0"/>
              <a:t>4. Принцип систематичности и последовательности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/>
              <a:t>5. Принцип наглядности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/>
              <a:t>6. Принцип индивидуализации и дифференциации </a:t>
            </a:r>
            <a:r>
              <a:rPr lang="ru-RU" b="1" dirty="0" smtClean="0"/>
              <a:t>обучения</a:t>
            </a:r>
          </a:p>
          <a:p>
            <a:r>
              <a:rPr lang="ru-RU" b="1" dirty="0" smtClean="0"/>
              <a:t>7. Принцип </a:t>
            </a:r>
            <a:r>
              <a:rPr lang="ru-RU" b="1" dirty="0"/>
              <a:t>контроля и оценки </a:t>
            </a:r>
            <a:r>
              <a:rPr lang="ru-RU" b="1" dirty="0" smtClean="0"/>
              <a:t>обучения</a:t>
            </a:r>
          </a:p>
          <a:p>
            <a:r>
              <a:rPr lang="ru-RU" b="1" dirty="0" smtClean="0"/>
              <a:t>8. </a:t>
            </a:r>
            <a:r>
              <a:rPr lang="ru-RU" b="1" dirty="0"/>
              <a:t>Принцип применения разнообразных методов и форм обучения</a:t>
            </a:r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648380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заключение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Ведущими ориентирами </a:t>
            </a:r>
            <a:r>
              <a:rPr lang="ru-RU" dirty="0"/>
              <a:t>современного занятия могут стать следующие положения:</a:t>
            </a:r>
          </a:p>
          <a:p>
            <a:pPr algn="just"/>
            <a:r>
              <a:rPr lang="ru-RU" dirty="0" smtClean="0"/>
              <a:t>от </a:t>
            </a:r>
            <a:r>
              <a:rPr lang="ru-RU" dirty="0"/>
              <a:t>триединой цели занятия – </a:t>
            </a:r>
            <a:r>
              <a:rPr lang="ru-RU" b="1" dirty="0">
                <a:solidFill>
                  <a:srgbClr val="0070C0"/>
                </a:solidFill>
              </a:rPr>
              <a:t>к формулировке целей через деятельность </a:t>
            </a:r>
            <a:r>
              <a:rPr lang="ru-RU" b="1" dirty="0" smtClean="0">
                <a:solidFill>
                  <a:srgbClr val="0070C0"/>
                </a:solidFill>
              </a:rPr>
              <a:t>обучающихся; </a:t>
            </a:r>
            <a:endParaRPr lang="ru-RU" b="1" dirty="0">
              <a:solidFill>
                <a:srgbClr val="0070C0"/>
              </a:solidFill>
            </a:endParaRPr>
          </a:p>
          <a:p>
            <a:pPr algn="just"/>
            <a:r>
              <a:rPr lang="ru-RU" dirty="0" smtClean="0"/>
              <a:t>от </a:t>
            </a:r>
            <a:r>
              <a:rPr lang="ru-RU" dirty="0"/>
              <a:t>традиционного «линейного» занятия изучения нового материала или закрепления пройденного – </a:t>
            </a:r>
            <a:r>
              <a:rPr lang="ru-RU" b="1" dirty="0" smtClean="0">
                <a:solidFill>
                  <a:srgbClr val="0070C0"/>
                </a:solidFill>
              </a:rPr>
              <a:t>к многокомпонентному </a:t>
            </a:r>
            <a:r>
              <a:rPr lang="ru-RU" b="1" dirty="0">
                <a:solidFill>
                  <a:srgbClr val="0070C0"/>
                </a:solidFill>
              </a:rPr>
              <a:t>занятию</a:t>
            </a:r>
            <a:r>
              <a:rPr lang="ru-RU" dirty="0"/>
              <a:t>, фундаменту современной организации учебного </a:t>
            </a:r>
            <a:r>
              <a:rPr lang="ru-RU" dirty="0" smtClean="0"/>
              <a:t>процесса, структура которого должна основываться </a:t>
            </a:r>
            <a:r>
              <a:rPr lang="ru-RU" b="1" dirty="0" smtClean="0">
                <a:solidFill>
                  <a:srgbClr val="0070C0"/>
                </a:solidFill>
              </a:rPr>
              <a:t>на трёх основных этапах</a:t>
            </a:r>
            <a:r>
              <a:rPr lang="ru-RU" dirty="0" smtClean="0"/>
              <a:t>; </a:t>
            </a:r>
            <a:endParaRPr lang="ru-RU" dirty="0"/>
          </a:p>
          <a:p>
            <a:pPr algn="just"/>
            <a:r>
              <a:rPr lang="ru-RU" dirty="0" smtClean="0"/>
              <a:t>от </a:t>
            </a:r>
            <a:r>
              <a:rPr lang="ru-RU" dirty="0"/>
              <a:t>традиционной отметки </a:t>
            </a:r>
            <a:r>
              <a:rPr lang="ru-RU" b="1" dirty="0">
                <a:solidFill>
                  <a:srgbClr val="0070C0"/>
                </a:solidFill>
              </a:rPr>
              <a:t>к современной </a:t>
            </a:r>
            <a:r>
              <a:rPr lang="ru-RU" b="1" dirty="0" smtClean="0">
                <a:solidFill>
                  <a:srgbClr val="0070C0"/>
                </a:solidFill>
              </a:rPr>
              <a:t>оценке</a:t>
            </a:r>
            <a:r>
              <a:rPr lang="ru-RU" dirty="0"/>
              <a:t>.</a:t>
            </a:r>
            <a:endParaRPr lang="ru-RU" dirty="0" smtClean="0"/>
          </a:p>
          <a:p>
            <a:pPr lvl="0" algn="just"/>
            <a:r>
              <a:rPr lang="ru-RU" dirty="0" smtClean="0"/>
              <a:t>Преподаватель </a:t>
            </a:r>
            <a:r>
              <a:rPr lang="ru-RU" dirty="0"/>
              <a:t>занятиях – не информатор, </a:t>
            </a:r>
            <a:r>
              <a:rPr lang="ru-RU" dirty="0" smtClean="0"/>
              <a:t>а </a:t>
            </a:r>
            <a:r>
              <a:rPr lang="ru-RU" b="1" dirty="0" err="1" smtClean="0">
                <a:solidFill>
                  <a:srgbClr val="0070C0"/>
                </a:solidFill>
              </a:rPr>
              <a:t>тьютор</a:t>
            </a:r>
            <a:r>
              <a:rPr lang="ru-RU" dirty="0"/>
              <a:t>, который призван </a:t>
            </a:r>
            <a:r>
              <a:rPr lang="ru-RU" b="1" dirty="0">
                <a:solidFill>
                  <a:srgbClr val="0070C0"/>
                </a:solidFill>
              </a:rPr>
              <a:t>управлять учебной деятельностью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84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1. Принцип связи обучения с практикой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подразумевает, что обучение должно быть ориентировано на </a:t>
            </a:r>
            <a:r>
              <a:rPr lang="ru-RU" b="1" dirty="0">
                <a:solidFill>
                  <a:srgbClr val="0070C0"/>
                </a:solidFill>
              </a:rPr>
              <a:t>реальные ситуации и проблемы</a:t>
            </a:r>
            <a:r>
              <a:rPr lang="ru-RU" dirty="0"/>
              <a:t>, с которыми студенты сталкиваются в своей жизни и будущей профессиональной деятельности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/>
              <a:t>Для реализации принципа связи с жизнью и практикой преподаватель может использовать </a:t>
            </a:r>
            <a:r>
              <a:rPr lang="ru-RU" b="1" dirty="0">
                <a:solidFill>
                  <a:srgbClr val="0070C0"/>
                </a:solidFill>
              </a:rPr>
              <a:t>следующие методы и приемы</a:t>
            </a:r>
            <a:r>
              <a:rPr lang="ru-RU" dirty="0"/>
              <a:t>:</a:t>
            </a:r>
          </a:p>
          <a:p>
            <a:pPr algn="just"/>
            <a:r>
              <a:rPr lang="ru-RU" b="1" dirty="0"/>
              <a:t>Примеры из реальной </a:t>
            </a:r>
            <a:r>
              <a:rPr lang="ru-RU" b="1" dirty="0" smtClean="0"/>
              <a:t>жизни, </a:t>
            </a:r>
            <a:r>
              <a:rPr lang="ru-RU" dirty="0"/>
              <a:t>которые иллюстрируют применение изучаемых концепций и </a:t>
            </a:r>
            <a:r>
              <a:rPr lang="ru-RU" dirty="0" smtClean="0"/>
              <a:t>теорий</a:t>
            </a:r>
          </a:p>
          <a:p>
            <a:pPr algn="just"/>
            <a:r>
              <a:rPr lang="ru-RU" b="1" dirty="0"/>
              <a:t>практические задания и упражнения</a:t>
            </a:r>
            <a:r>
              <a:rPr lang="ru-RU" dirty="0"/>
              <a:t>, которые помогут им применить полученные знания </a:t>
            </a:r>
            <a:r>
              <a:rPr lang="ru-RU" b="1" dirty="0">
                <a:solidFill>
                  <a:srgbClr val="0070C0"/>
                </a:solidFill>
              </a:rPr>
              <a:t>в реальных </a:t>
            </a:r>
            <a:r>
              <a:rPr lang="ru-RU" b="1" dirty="0" smtClean="0">
                <a:solidFill>
                  <a:srgbClr val="0070C0"/>
                </a:solidFill>
              </a:rPr>
              <a:t>ситуациях</a:t>
            </a:r>
          </a:p>
          <a:p>
            <a:pPr algn="just"/>
            <a:r>
              <a:rPr lang="ru-RU" dirty="0"/>
              <a:t>использовать </a:t>
            </a:r>
            <a:r>
              <a:rPr lang="ru-RU" b="1" dirty="0"/>
              <a:t>реальные материалы</a:t>
            </a:r>
            <a:r>
              <a:rPr lang="ru-RU" dirty="0"/>
              <a:t>, такие как статьи, исследования, видео или аудиозаписи, чтобы </a:t>
            </a:r>
            <a:r>
              <a:rPr lang="ru-RU" b="1" dirty="0">
                <a:solidFill>
                  <a:srgbClr val="0070C0"/>
                </a:solidFill>
              </a:rPr>
              <a:t>показать студентам, как </a:t>
            </a:r>
            <a:r>
              <a:rPr lang="ru-RU" dirty="0"/>
              <a:t>теоретические знания применяются на </a:t>
            </a:r>
            <a:r>
              <a:rPr lang="ru-RU" dirty="0" smtClean="0"/>
              <a:t>практике</a:t>
            </a:r>
          </a:p>
          <a:p>
            <a:pPr algn="just"/>
            <a:r>
              <a:rPr lang="ru-RU" b="1" dirty="0"/>
              <a:t>Проектная работа </a:t>
            </a:r>
            <a:r>
              <a:rPr lang="ru-RU" dirty="0"/>
              <a:t>позволяет студентам применить полученные знания и навыки </a:t>
            </a:r>
            <a:r>
              <a:rPr lang="ru-RU" b="1" dirty="0">
                <a:solidFill>
                  <a:srgbClr val="0070C0"/>
                </a:solidFill>
              </a:rPr>
              <a:t>для решения реальных проблем или создания конкретного продукта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5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0070C0"/>
                </a:solidFill>
              </a:rPr>
              <a:t>2. Принцип активности и самостоятельности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/>
              <a:t>Активность </a:t>
            </a:r>
            <a:r>
              <a:rPr lang="ru-RU" dirty="0"/>
              <a:t>студентов означает, что они должны проявлять </a:t>
            </a:r>
            <a:r>
              <a:rPr lang="ru-RU" b="1" dirty="0">
                <a:solidFill>
                  <a:srgbClr val="0070C0"/>
                </a:solidFill>
              </a:rPr>
              <a:t>интерес</a:t>
            </a:r>
            <a:r>
              <a:rPr lang="ru-RU" dirty="0"/>
              <a:t> к учебному материалу, задавать вопросы, </a:t>
            </a:r>
            <a:r>
              <a:rPr lang="ru-RU" b="1" dirty="0">
                <a:solidFill>
                  <a:srgbClr val="0070C0"/>
                </a:solidFill>
              </a:rPr>
              <a:t>высказывать свои мысли и идеи</a:t>
            </a:r>
            <a:r>
              <a:rPr lang="ru-RU" dirty="0"/>
              <a:t>, а также активно участвовать </a:t>
            </a:r>
            <a:r>
              <a:rPr lang="ru-RU" b="1" dirty="0">
                <a:solidFill>
                  <a:srgbClr val="0070C0"/>
                </a:solidFill>
              </a:rPr>
              <a:t>в практических заданиях и упражнениях.</a:t>
            </a:r>
          </a:p>
          <a:p>
            <a:pPr algn="just"/>
            <a:r>
              <a:rPr lang="ru-RU" b="1" dirty="0"/>
              <a:t>Самостоятельность</a:t>
            </a:r>
            <a:r>
              <a:rPr lang="ru-RU" dirty="0"/>
              <a:t> студентов предполагает, что они должны быть способны </a:t>
            </a:r>
            <a:r>
              <a:rPr lang="ru-RU" b="1" dirty="0">
                <a:solidFill>
                  <a:srgbClr val="0070C0"/>
                </a:solidFill>
              </a:rPr>
              <a:t>самостоятельно осваивать новый материал</a:t>
            </a:r>
            <a:r>
              <a:rPr lang="ru-RU" dirty="0"/>
              <a:t>, анализировать и оценивать информацию, принимать решения и решать задачи. </a:t>
            </a:r>
            <a:endParaRPr lang="ru-RU" dirty="0" smtClean="0"/>
          </a:p>
          <a:p>
            <a:pPr algn="just"/>
            <a:r>
              <a:rPr lang="ru-RU" dirty="0" smtClean="0"/>
              <a:t>Они </a:t>
            </a:r>
            <a:r>
              <a:rPr lang="ru-RU" dirty="0"/>
              <a:t>должны развивать </a:t>
            </a:r>
            <a:r>
              <a:rPr lang="ru-RU" b="1" dirty="0" smtClean="0">
                <a:solidFill>
                  <a:srgbClr val="0070C0"/>
                </a:solidFill>
              </a:rPr>
              <a:t>ответственность</a:t>
            </a:r>
            <a:r>
              <a:rPr lang="ru-RU" dirty="0" smtClean="0"/>
              <a:t> </a:t>
            </a:r>
            <a:r>
              <a:rPr lang="ru-RU" dirty="0"/>
              <a:t>за свое обучение.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04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3. Принцип доступности и понятности материала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подразумевает, что преподаватель должен представлять информацию таким образом, чтобы она была понятна и доступна для всех студентов, </a:t>
            </a:r>
            <a:r>
              <a:rPr lang="ru-RU" b="1" dirty="0">
                <a:solidFill>
                  <a:srgbClr val="0070C0"/>
                </a:solidFill>
              </a:rPr>
              <a:t>независимо от их уровня знаний и способностей.</a:t>
            </a:r>
          </a:p>
          <a:p>
            <a:pPr algn="just"/>
            <a:r>
              <a:rPr lang="ru-RU" dirty="0"/>
              <a:t>Для того чтобы материал был доступен и понятен, преподаватель должен использовать </a:t>
            </a:r>
            <a:r>
              <a:rPr lang="ru-RU" b="1" dirty="0">
                <a:solidFill>
                  <a:srgbClr val="0070C0"/>
                </a:solidFill>
              </a:rPr>
              <a:t>ясный и простой язык</a:t>
            </a:r>
            <a:r>
              <a:rPr lang="ru-RU" dirty="0"/>
              <a:t>, избегая сложных терминов и специфической терминологии. </a:t>
            </a:r>
            <a:endParaRPr lang="ru-RU" dirty="0" smtClean="0"/>
          </a:p>
          <a:p>
            <a:pPr algn="just"/>
            <a:r>
              <a:rPr lang="ru-RU" dirty="0" smtClean="0"/>
              <a:t>Он </a:t>
            </a:r>
            <a:r>
              <a:rPr lang="ru-RU" dirty="0"/>
              <a:t>должен объяснять понятия и концепции </a:t>
            </a:r>
            <a:r>
              <a:rPr lang="ru-RU" b="1" dirty="0">
                <a:solidFill>
                  <a:srgbClr val="0070C0"/>
                </a:solidFill>
              </a:rPr>
              <a:t>с помощью примеров из реальной жизни или из сферы интересов студентов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66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4. Принцип систематичности и последовательности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/>
              <a:t>Систематичность</a:t>
            </a:r>
            <a:r>
              <a:rPr lang="ru-RU" dirty="0"/>
              <a:t> означает, что материал должен быть организован в определенной структуре, где каждая часть взаимосвязана с другими частями. Это позволяет студентам видеть </a:t>
            </a:r>
            <a:r>
              <a:rPr lang="ru-RU" b="1" dirty="0">
                <a:solidFill>
                  <a:srgbClr val="0070C0"/>
                </a:solidFill>
              </a:rPr>
              <a:t>целостную картину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и строить связи между различными элементами знаний.</a:t>
            </a:r>
          </a:p>
          <a:p>
            <a:pPr algn="just"/>
            <a:r>
              <a:rPr lang="ru-RU" b="1" dirty="0"/>
              <a:t>Последовательность</a:t>
            </a:r>
            <a:r>
              <a:rPr lang="ru-RU" dirty="0"/>
              <a:t> означает, что материал должен быть представлен </a:t>
            </a:r>
            <a:r>
              <a:rPr lang="ru-RU" b="1" dirty="0">
                <a:solidFill>
                  <a:srgbClr val="0070C0"/>
                </a:solidFill>
              </a:rPr>
              <a:t>в</a:t>
            </a:r>
            <a:r>
              <a:rPr lang="ru-RU" dirty="0"/>
              <a:t> </a:t>
            </a:r>
            <a:r>
              <a:rPr lang="ru-RU" b="1" dirty="0">
                <a:solidFill>
                  <a:srgbClr val="0070C0"/>
                </a:solidFill>
              </a:rPr>
              <a:t>определенном порядке</a:t>
            </a:r>
            <a:r>
              <a:rPr lang="ru-RU" dirty="0"/>
              <a:t>, где каждая новая тема или концепция строится на уже изученных знаниях. Это помогает студентам постепенно углублять свои знания и развивать свои навыки.</a:t>
            </a:r>
          </a:p>
          <a:p>
            <a:pPr algn="just"/>
            <a:r>
              <a:rPr lang="ru-RU" dirty="0"/>
              <a:t>Принцип систематичности и последовательности также помогает студентам лучше </a:t>
            </a:r>
            <a:r>
              <a:rPr lang="ru-RU" b="1" dirty="0">
                <a:solidFill>
                  <a:srgbClr val="0070C0"/>
                </a:solidFill>
              </a:rPr>
              <a:t>ориентироваться в изучаемом материале </a:t>
            </a:r>
            <a:r>
              <a:rPr lang="ru-RU" dirty="0"/>
              <a:t>и понимать его структуру. </a:t>
            </a:r>
            <a:endParaRPr lang="ru-RU" dirty="0" smtClean="0"/>
          </a:p>
          <a:p>
            <a:pPr algn="just"/>
            <a:r>
              <a:rPr lang="ru-RU" dirty="0" smtClean="0"/>
              <a:t>Этот принцип </a:t>
            </a:r>
            <a:r>
              <a:rPr lang="ru-RU" dirty="0"/>
              <a:t>способствует </a:t>
            </a:r>
            <a:r>
              <a:rPr lang="ru-RU" b="1" dirty="0">
                <a:solidFill>
                  <a:srgbClr val="0070C0"/>
                </a:solidFill>
              </a:rPr>
              <a:t>более эффективному запоминанию и усвоению </a:t>
            </a:r>
            <a:r>
              <a:rPr lang="ru-RU" dirty="0"/>
              <a:t>информации, а также облегчает последующую работу с 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006820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841</TotalTime>
  <Words>4370</Words>
  <Application>Microsoft Office PowerPoint</Application>
  <PresentationFormat>Широкоэкранный</PresentationFormat>
  <Paragraphs>337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6" baseType="lpstr">
      <vt:lpstr>SimSun</vt:lpstr>
      <vt:lpstr>Arial</vt:lpstr>
      <vt:lpstr>Mangal</vt:lpstr>
      <vt:lpstr>Times New Roman</vt:lpstr>
      <vt:lpstr>Tw Cen MT</vt:lpstr>
      <vt:lpstr>Капля</vt:lpstr>
      <vt:lpstr>Структура и основные принципы проведения занятий в вузе</vt:lpstr>
      <vt:lpstr>План</vt:lpstr>
      <vt:lpstr>Определения: структура занятия</vt:lpstr>
      <vt:lpstr>Определения: Принципы обучения</vt:lpstr>
      <vt:lpstr>современные формулировки принципов обучения</vt:lpstr>
      <vt:lpstr>1. Принцип связи обучения с практикой</vt:lpstr>
      <vt:lpstr>2. Принцип активности и самостоятельности </vt:lpstr>
      <vt:lpstr>3. Принцип доступности и понятности материала </vt:lpstr>
      <vt:lpstr>4. Принцип систематичности и последовательности</vt:lpstr>
      <vt:lpstr>5. Принцип наглядности  </vt:lpstr>
      <vt:lpstr>6. Принцип индивидуализации и дифференциации обучения </vt:lpstr>
      <vt:lpstr>7. Принцип контроля и оценки обучения </vt:lpstr>
      <vt:lpstr>8. Принцип применения  разнообразных методов и форм обучения  </vt:lpstr>
      <vt:lpstr>ТИПЫ ЗАНЯТИЙ</vt:lpstr>
      <vt:lpstr>Комбинированное, или смешанное занятие </vt:lpstr>
      <vt:lpstr>Занятие усвоение новых знаний обучающимися (1) </vt:lpstr>
      <vt:lpstr>Занятие усвоение новых знаний обучающимися (2) </vt:lpstr>
      <vt:lpstr>Занятие закрепление знаний (1) </vt:lpstr>
      <vt:lpstr>Занятие закрепление знаний (2) </vt:lpstr>
      <vt:lpstr>Занятие закрепление знаний (3) </vt:lpstr>
      <vt:lpstr>Занятие повторение материала </vt:lpstr>
      <vt:lpstr>Занятие обобщение и систематизация знаний (1) </vt:lpstr>
      <vt:lpstr>Занятие обобщение и систематизация знаний (2) </vt:lpstr>
      <vt:lpstr>Занятие обобщение и систематизация знаний (3) </vt:lpstr>
      <vt:lpstr>Занятие контроль и коррекция знаний </vt:lpstr>
      <vt:lpstr>Классическая структура современного занятия («три кита»)</vt:lpstr>
      <vt:lpstr>Перечень  структурных элементов учебного занятия</vt:lpstr>
      <vt:lpstr>Хронометраж Классическая структура занятия</vt:lpstr>
      <vt:lpstr>Инвариант (1)  этапы занятия - вводная часть</vt:lpstr>
      <vt:lpstr>Инвариант (1) этапы занятия - основная часть</vt:lpstr>
      <vt:lpstr>Инвариант (1)  этапы занятия - заключительная часть</vt:lpstr>
      <vt:lpstr>Инвариант (2) 1-3 этапы занятия</vt:lpstr>
      <vt:lpstr>Инвариант (2) 4 этап занятия </vt:lpstr>
      <vt:lpstr>Инвариант (2) 5-6 этапы занятия </vt:lpstr>
      <vt:lpstr>Инвариант (2) 7 этап занятия </vt:lpstr>
      <vt:lpstr>Инвариант (2) 8-9 этапы занятия </vt:lpstr>
      <vt:lpstr>Обобщенные методические рекомендации  для проведения практического занятия (1)</vt:lpstr>
      <vt:lpstr>Обобщенные методические рекомендации  для проведения практического занятия (2)</vt:lpstr>
      <vt:lpstr>Обобщенные методические рекомендации  для проведения практического занятия (3)</vt:lpstr>
      <vt:lpstr>Обобщенные методические рекомендации  для проведения практического занятия (4)</vt:lpstr>
      <vt:lpstr>ПРОЕКТИРОВАНИе  СОВРЕМЕННОГО УЧЕБНОГО ЗАНЯТИЯ</vt:lpstr>
      <vt:lpstr>ПРОЕКТИРОВАНИЕ  СОВРЕМЕННОГО УЧЕБНОГО ЗАНЯТИЯ </vt:lpstr>
      <vt:lpstr>Алгоритм проектирования занятия</vt:lpstr>
      <vt:lpstr>Алгоритм проектирования занятия</vt:lpstr>
      <vt:lpstr>проектирование занятия (1)</vt:lpstr>
      <vt:lpstr>проектирование занятия (2)</vt:lpstr>
      <vt:lpstr>проектирование занятия (3)</vt:lpstr>
      <vt:lpstr>проектирование занятия (4)</vt:lpstr>
      <vt:lpstr>проектирование занятия (5)</vt:lpstr>
      <vt:lpstr>заключение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и основные принципы проведения занятий в вузе</dc:title>
  <dc:creator>Людмила</dc:creator>
  <cp:lastModifiedBy>Людмила</cp:lastModifiedBy>
  <cp:revision>152</cp:revision>
  <dcterms:created xsi:type="dcterms:W3CDTF">2023-12-07T03:08:06Z</dcterms:created>
  <dcterms:modified xsi:type="dcterms:W3CDTF">2023-12-14T08:40:26Z</dcterms:modified>
</cp:coreProperties>
</file>