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86" r:id="rId5"/>
    <p:sldId id="258" r:id="rId6"/>
    <p:sldId id="287" r:id="rId7"/>
    <p:sldId id="260" r:id="rId8"/>
    <p:sldId id="274" r:id="rId9"/>
    <p:sldId id="261" r:id="rId10"/>
    <p:sldId id="262" r:id="rId11"/>
    <p:sldId id="263" r:id="rId12"/>
    <p:sldId id="264" r:id="rId13"/>
    <p:sldId id="265" r:id="rId14"/>
    <p:sldId id="288" r:id="rId15"/>
    <p:sldId id="289" r:id="rId16"/>
    <p:sldId id="290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AAB0C-227A-41B3-9337-41DB44E802B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03762-2D9F-4C04-A24A-691CDE51C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6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DDEC-F904-4473-957A-BEC6886C610D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EC28-21F7-41FA-949A-FD46D0016135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368-9737-4409-8C29-7ACB2770C5F1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AB7F-F46B-442D-90F3-7B890EDD17D4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691F-4C20-4A02-B591-6F285E3E2DEE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83C3-6720-4E31-BED6-32C8E9139A36}" type="datetime1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DBAB-5BC9-45E0-BD44-7A3FFDE25942}" type="datetime1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F70-C722-46ED-9A14-E5E872CF3752}" type="datetime1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E07E-EB7B-4D9F-BD49-FC7C6C1EF39A}" type="datetime1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E54C-79DB-496B-9F69-8DB937A14FD8}" type="datetime1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B9D8-B5F6-4D43-A253-213513E12DBC}" type="datetime1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0EE3-3A0E-456D-B9C7-35FD8B3EA982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6264696" cy="1470025"/>
          </a:xfrm>
        </p:spPr>
        <p:txBody>
          <a:bodyPr/>
          <a:lstStyle/>
          <a:p>
            <a:r>
              <a:rPr lang="ru-RU" dirty="0" smtClean="0"/>
              <a:t>Адаптация персонала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492859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План</a:t>
            </a:r>
          </a:p>
          <a:p>
            <a:pPr algn="l"/>
            <a:r>
              <a:rPr lang="ru-RU" dirty="0" smtClean="0"/>
              <a:t>1 Критерии адаптации персонала.</a:t>
            </a:r>
          </a:p>
          <a:p>
            <a:pPr algn="l"/>
            <a:r>
              <a:rPr lang="ru-RU" dirty="0" smtClean="0"/>
              <a:t>2 Адаптация молодых специалистов.</a:t>
            </a:r>
          </a:p>
          <a:p>
            <a:pPr algn="l"/>
            <a:r>
              <a:rPr lang="ru-RU" dirty="0" smtClean="0"/>
              <a:t>3 Наставничество и консультирование.</a:t>
            </a:r>
          </a:p>
          <a:p>
            <a:pPr algn="l"/>
            <a:r>
              <a:rPr lang="ru-RU" dirty="0" smtClean="0"/>
              <a:t>4 Управление адаптацией персонала.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5539"/>
            <a:ext cx="7920880" cy="336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19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06002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1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 Наставничество и консультирование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Наставничество</a:t>
            </a:r>
            <a:r>
              <a:rPr lang="ru-RU" dirty="0"/>
              <a:t> — это процесс, в котором один </a:t>
            </a:r>
            <a:r>
              <a:rPr lang="ru-RU" dirty="0" smtClean="0"/>
              <a:t>человек </a:t>
            </a:r>
            <a:r>
              <a:rPr lang="ru-RU" dirty="0"/>
              <a:t>(наставник) ответственен за должностное продвижение и развитие другого человека </a:t>
            </a:r>
            <a:r>
              <a:rPr lang="ru-RU" dirty="0" smtClean="0"/>
              <a:t>вне рамок </a:t>
            </a:r>
            <a:r>
              <a:rPr lang="ru-RU" dirty="0"/>
              <a:t>обычных взаимоотношений менеджера и подчиненного.</a:t>
            </a:r>
          </a:p>
          <a:p>
            <a:pPr marL="0" indent="0">
              <a:buNone/>
            </a:pPr>
            <a:r>
              <a:rPr lang="ru-RU" i="1" dirty="0" smtClean="0"/>
              <a:t>Характерные </a:t>
            </a:r>
            <a:r>
              <a:rPr lang="ru-RU" i="1" dirty="0"/>
              <a:t>черты </a:t>
            </a:r>
            <a:r>
              <a:rPr lang="ru-RU" i="1" dirty="0" smtClean="0"/>
              <a:t>наставника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сильная мотивация </a:t>
            </a:r>
            <a:r>
              <a:rPr lang="ru-RU" dirty="0"/>
              <a:t>в оказании помощи другим в их развитии; </a:t>
            </a:r>
            <a:endParaRPr lang="ru-RU" dirty="0" smtClean="0"/>
          </a:p>
          <a:p>
            <a:r>
              <a:rPr lang="ru-RU" dirty="0" smtClean="0"/>
              <a:t>значительный </a:t>
            </a:r>
            <a:r>
              <a:rPr lang="ru-RU" dirty="0"/>
              <a:t>и </a:t>
            </a:r>
            <a:r>
              <a:rPr lang="ru-RU" dirty="0" smtClean="0"/>
              <a:t>признанный </a:t>
            </a:r>
            <a:r>
              <a:rPr lang="ru-RU" dirty="0"/>
              <a:t>опыт в навыках; </a:t>
            </a:r>
            <a:endParaRPr lang="ru-RU" dirty="0" smtClean="0"/>
          </a:p>
          <a:p>
            <a:r>
              <a:rPr lang="ru-RU" dirty="0" smtClean="0"/>
              <a:t>способность </a:t>
            </a:r>
            <a:r>
              <a:rPr lang="ru-RU" dirty="0"/>
              <a:t>определять слабые и сильные </a:t>
            </a:r>
            <a:r>
              <a:rPr lang="ru-RU" dirty="0" smtClean="0"/>
              <a:t>стороны </a:t>
            </a:r>
            <a:r>
              <a:rPr lang="ru-RU" dirty="0"/>
              <a:t>наставляемого и формулировать действия по их исправлению или развитию; </a:t>
            </a:r>
            <a:endParaRPr lang="ru-RU" dirty="0" smtClean="0"/>
          </a:p>
          <a:p>
            <a:r>
              <a:rPr lang="ru-RU" dirty="0" smtClean="0"/>
              <a:t>личные </a:t>
            </a:r>
            <a:r>
              <a:rPr lang="ru-RU" dirty="0"/>
              <a:t>навыки в построении взаимоотношений с наставляемым (и с его менеджером) и проведении тренинга; </a:t>
            </a:r>
            <a:endParaRPr lang="ru-RU" dirty="0" smtClean="0"/>
          </a:p>
          <a:p>
            <a:r>
              <a:rPr lang="ru-RU" dirty="0" smtClean="0"/>
              <a:t>знание </a:t>
            </a:r>
            <a:r>
              <a:rPr lang="ru-RU" dirty="0"/>
              <a:t>интересов, желаний и способностей своих подчиненных; </a:t>
            </a:r>
            <a:endParaRPr lang="ru-RU" dirty="0" smtClean="0"/>
          </a:p>
          <a:p>
            <a:r>
              <a:rPr lang="ru-RU" dirty="0" smtClean="0"/>
              <a:t>оказание </a:t>
            </a:r>
            <a:r>
              <a:rPr lang="ru-RU" dirty="0"/>
              <a:t>доверия подчиненным и ожидание того же от них; </a:t>
            </a:r>
            <a:endParaRPr lang="ru-RU" dirty="0" smtClean="0"/>
          </a:p>
          <a:p>
            <a:r>
              <a:rPr lang="ru-RU" dirty="0" smtClean="0"/>
              <a:t>сосредоточение </a:t>
            </a:r>
            <a:r>
              <a:rPr lang="ru-RU" dirty="0"/>
              <a:t>их интересов в большей степени </a:t>
            </a:r>
            <a:r>
              <a:rPr lang="ru-RU" dirty="0" smtClean="0"/>
              <a:t>на личности</a:t>
            </a:r>
            <a:r>
              <a:rPr lang="ru-RU" dirty="0"/>
              <a:t>, чем на работе.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5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Консультирование</a:t>
            </a:r>
            <a:r>
              <a:rPr lang="ru-RU" dirty="0"/>
              <a:t> — индивидуальные рекомендации для </a:t>
            </a:r>
            <a:r>
              <a:rPr lang="ru-RU" dirty="0" smtClean="0"/>
              <a:t>отдельного </a:t>
            </a:r>
            <a:r>
              <a:rPr lang="ru-RU" dirty="0"/>
              <a:t>работника и предоставление ему возможности найти способы решения проблемы или уменьшить его беспокойство и з-за проблем в значимых для него областях.</a:t>
            </a:r>
          </a:p>
          <a:p>
            <a:pPr marL="0" indent="0">
              <a:buNone/>
            </a:pPr>
            <a:r>
              <a:rPr lang="ru-RU" b="1" dirty="0" smtClean="0"/>
              <a:t>Тренинг</a:t>
            </a:r>
            <a:r>
              <a:rPr lang="ru-RU" dirty="0" smtClean="0"/>
              <a:t> </a:t>
            </a:r>
            <a:r>
              <a:rPr lang="ru-RU" dirty="0"/>
              <a:t>— это набор средств, с помощью которых знания, </a:t>
            </a:r>
            <a:r>
              <a:rPr lang="ru-RU" dirty="0" smtClean="0"/>
              <a:t>процедуры </a:t>
            </a:r>
            <a:r>
              <a:rPr lang="ru-RU" dirty="0"/>
              <a:t>и мысли преобразуются в практические действия. </a:t>
            </a:r>
            <a:r>
              <a:rPr lang="ru-RU" dirty="0" smtClean="0"/>
              <a:t>Отличие тренинга:</a:t>
            </a:r>
            <a:endParaRPr lang="ru-RU" dirty="0"/>
          </a:p>
          <a:p>
            <a:r>
              <a:rPr lang="ru-RU" dirty="0" smtClean="0"/>
              <a:t>планомерный </a:t>
            </a:r>
            <a:r>
              <a:rPr lang="ru-RU" dirty="0"/>
              <a:t>подход, предусматривающий отработку </a:t>
            </a:r>
            <a:r>
              <a:rPr lang="ru-RU" dirty="0" smtClean="0"/>
              <a:t>определенных </a:t>
            </a:r>
            <a:r>
              <a:rPr lang="ru-RU" dirty="0"/>
              <a:t>навыков в сочетании с усилением мотивации </a:t>
            </a:r>
            <a:r>
              <a:rPr lang="ru-RU" dirty="0" smtClean="0"/>
              <a:t>работника </a:t>
            </a:r>
            <a:r>
              <a:rPr lang="ru-RU" dirty="0"/>
              <a:t>относительно совершенствования работы;</a:t>
            </a:r>
          </a:p>
          <a:p>
            <a:r>
              <a:rPr lang="ru-RU" dirty="0" smtClean="0"/>
              <a:t>процесс</a:t>
            </a:r>
            <a:r>
              <a:rPr lang="ru-RU" dirty="0"/>
              <a:t>, в ходе которого один тренирует другого относительно основ его деятельности путем интенсивного обучения, </a:t>
            </a:r>
            <a:r>
              <a:rPr lang="ru-RU" dirty="0" smtClean="0"/>
              <a:t>демонстрации </a:t>
            </a:r>
            <a:r>
              <a:rPr lang="ru-RU" dirty="0"/>
              <a:t>и практической работы;</a:t>
            </a:r>
          </a:p>
          <a:p>
            <a:r>
              <a:rPr lang="ru-RU" dirty="0" smtClean="0"/>
              <a:t>ежедневное </a:t>
            </a:r>
            <a:r>
              <a:rPr lang="ru-RU" dirty="0"/>
              <a:t>обучение и руководство с целью повысить </a:t>
            </a:r>
            <a:r>
              <a:rPr lang="ru-RU" dirty="0" smtClean="0"/>
              <a:t>эффективность </a:t>
            </a:r>
            <a:r>
              <a:rPr lang="ru-RU" dirty="0"/>
              <a:t>исполнительской деятельности.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4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Типовые темы тренинга:</a:t>
            </a:r>
            <a:endParaRPr lang="ru-RU" dirty="0"/>
          </a:p>
          <a:p>
            <a:r>
              <a:rPr lang="ru-RU" dirty="0" smtClean="0"/>
              <a:t>планомерная </a:t>
            </a:r>
            <a:r>
              <a:rPr lang="ru-RU" dirty="0"/>
              <a:t>отработка навыков;</a:t>
            </a:r>
          </a:p>
          <a:p>
            <a:r>
              <a:rPr lang="ru-RU" dirty="0" smtClean="0"/>
              <a:t>инструктирование</a:t>
            </a:r>
            <a:r>
              <a:rPr lang="ru-RU" dirty="0"/>
              <a:t>, демонстрация, практическая работа;</a:t>
            </a:r>
          </a:p>
          <a:p>
            <a:r>
              <a:rPr lang="ru-RU" dirty="0" smtClean="0"/>
              <a:t>мотивация </a:t>
            </a:r>
            <a:r>
              <a:rPr lang="ru-RU" dirty="0"/>
              <a:t>к улучшению (производительности и качества труда);</a:t>
            </a:r>
          </a:p>
          <a:p>
            <a:r>
              <a:rPr lang="ru-RU" dirty="0" smtClean="0"/>
              <a:t>стремление </a:t>
            </a:r>
            <a:r>
              <a:rPr lang="ru-RU" dirty="0"/>
              <a:t>к повышению </a:t>
            </a:r>
            <a:r>
              <a:rPr lang="ru-RU" dirty="0" smtClean="0"/>
              <a:t>эффективности </a:t>
            </a:r>
            <a:r>
              <a:rPr lang="ru-RU" dirty="0"/>
              <a:t>работы.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Основные </a:t>
            </a:r>
            <a:r>
              <a:rPr lang="ru-RU" i="1" dirty="0"/>
              <a:t>качества хорошего </a:t>
            </a:r>
            <a:r>
              <a:rPr lang="ru-RU" i="1" dirty="0" smtClean="0"/>
              <a:t>тренера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заинтересован </a:t>
            </a:r>
            <a:r>
              <a:rPr lang="ru-RU" dirty="0"/>
              <a:t>в своих людях и роли «тренера»:</a:t>
            </a:r>
          </a:p>
          <a:p>
            <a:r>
              <a:rPr lang="ru-RU" dirty="0" smtClean="0"/>
              <a:t>ищет </a:t>
            </a:r>
            <a:r>
              <a:rPr lang="ru-RU" dirty="0"/>
              <a:t>потенциальные возможности для развития персонала;</a:t>
            </a:r>
          </a:p>
          <a:p>
            <a:r>
              <a:rPr lang="ru-RU" dirty="0" smtClean="0"/>
              <a:t>владеет </a:t>
            </a:r>
            <a:r>
              <a:rPr lang="ru-RU" dirty="0"/>
              <a:t>педагогическими навыками;</a:t>
            </a:r>
          </a:p>
          <a:p>
            <a:r>
              <a:rPr lang="ru-RU" dirty="0" smtClean="0"/>
              <a:t>особо не </a:t>
            </a:r>
            <a:r>
              <a:rPr lang="ru-RU" dirty="0"/>
              <a:t>навязывает свое мнение обучаемым;</a:t>
            </a:r>
          </a:p>
          <a:p>
            <a:r>
              <a:rPr lang="ru-RU" dirty="0" smtClean="0"/>
              <a:t>хорошо </a:t>
            </a:r>
            <a:r>
              <a:rPr lang="ru-RU" dirty="0"/>
              <a:t>вникает в психологию «новичка»;</a:t>
            </a:r>
          </a:p>
          <a:p>
            <a:r>
              <a:rPr lang="ru-RU" dirty="0" smtClean="0"/>
              <a:t>прекрасно </a:t>
            </a:r>
            <a:r>
              <a:rPr lang="ru-RU" dirty="0"/>
              <a:t>владеет коммуникациями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0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профконсультанта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358775" indent="-358775">
              <a:buNone/>
            </a:pPr>
            <a:r>
              <a:rPr lang="ru-RU" dirty="0" smtClean="0"/>
              <a:t>1</a:t>
            </a:r>
            <a:r>
              <a:rPr lang="ru-RU" dirty="0"/>
              <a:t>)	профессиональная консультация для работников </a:t>
            </a:r>
            <a:r>
              <a:rPr lang="ru-RU" dirty="0" smtClean="0"/>
              <a:t>предприятия</a:t>
            </a:r>
            <a:r>
              <a:rPr lang="ru-RU" dirty="0"/>
              <a:t>;</a:t>
            </a:r>
          </a:p>
          <a:p>
            <a:pPr marL="358775" indent="-358775">
              <a:buNone/>
            </a:pPr>
            <a:r>
              <a:rPr lang="ru-RU" dirty="0"/>
              <a:t>2)	сбор, накопление информации, изучение и прогнозирование конъюнктуры рынка, престижности профессии;</a:t>
            </a:r>
          </a:p>
          <a:p>
            <a:pPr marL="358775" indent="-358775">
              <a:buNone/>
            </a:pPr>
            <a:r>
              <a:rPr lang="ru-RU" dirty="0"/>
              <a:t>3)	участие в найме и отборе персонала;</a:t>
            </a:r>
          </a:p>
          <a:p>
            <a:pPr marL="358775" indent="-358775">
              <a:buNone/>
            </a:pPr>
            <a:r>
              <a:rPr lang="ru-RU" dirty="0"/>
              <a:t>4)	организация (совместно с администрацией школ) работы по профориентации </a:t>
            </a:r>
            <a:r>
              <a:rPr lang="ru-RU" dirty="0" smtClean="0"/>
              <a:t>школьников;</a:t>
            </a:r>
          </a:p>
          <a:p>
            <a:pPr marL="358775" indent="-358775">
              <a:buNone/>
            </a:pPr>
            <a:r>
              <a:rPr lang="ru-RU" dirty="0"/>
              <a:t>5)	налаживание связей с </a:t>
            </a:r>
            <a:r>
              <a:rPr lang="ru-RU" dirty="0" smtClean="0"/>
              <a:t> ПТУ, </a:t>
            </a:r>
            <a:r>
              <a:rPr lang="ru-RU" dirty="0"/>
              <a:t>колледжами;</a:t>
            </a:r>
          </a:p>
          <a:p>
            <a:pPr marL="358775" indent="-358775">
              <a:buNone/>
            </a:pPr>
            <a:r>
              <a:rPr lang="ru-RU" dirty="0"/>
              <a:t>6)	</a:t>
            </a:r>
            <a:r>
              <a:rPr lang="ru-RU" dirty="0" smtClean="0"/>
              <a:t>организация </a:t>
            </a:r>
            <a:r>
              <a:rPr lang="ru-RU" dirty="0"/>
              <a:t>оборудования кабинета </a:t>
            </a:r>
            <a:r>
              <a:rPr lang="ru-RU" dirty="0" smtClean="0"/>
              <a:t>профориентации </a:t>
            </a:r>
            <a:r>
              <a:rPr lang="ru-RU" dirty="0"/>
              <a:t>на </a:t>
            </a:r>
            <a:r>
              <a:rPr lang="ru-RU" dirty="0" smtClean="0"/>
              <a:t>предприятии</a:t>
            </a:r>
            <a:r>
              <a:rPr lang="ru-RU" dirty="0"/>
              <a:t>;</a:t>
            </a:r>
          </a:p>
          <a:p>
            <a:pPr marL="358775" indent="-358775">
              <a:buNone/>
            </a:pPr>
            <a:r>
              <a:rPr lang="ru-RU" dirty="0"/>
              <a:t>7)	оказание помощи ПТУ и школам по оборудованию </a:t>
            </a:r>
            <a:r>
              <a:rPr lang="ru-RU" dirty="0" smtClean="0"/>
              <a:t>тематических </a:t>
            </a:r>
            <a:r>
              <a:rPr lang="ru-RU" dirty="0"/>
              <a:t>стендов профориентации;</a:t>
            </a:r>
          </a:p>
          <a:p>
            <a:pPr marL="358775" indent="-358775">
              <a:buNone/>
            </a:pPr>
            <a:r>
              <a:rPr lang="ru-RU" dirty="0"/>
              <a:t>8)	организация разработки </a:t>
            </a:r>
            <a:r>
              <a:rPr lang="ru-RU" dirty="0" err="1" smtClean="0"/>
              <a:t>профессиограмм</a:t>
            </a:r>
            <a:r>
              <a:rPr lang="ru-RU" dirty="0"/>
              <a:t>;</a:t>
            </a:r>
          </a:p>
          <a:p>
            <a:pPr marL="358775" indent="-358775">
              <a:buNone/>
            </a:pPr>
            <a:r>
              <a:rPr lang="ru-RU" dirty="0"/>
              <a:t>9)	организация тематических вечеров для школьников;</a:t>
            </a:r>
          </a:p>
          <a:p>
            <a:pPr marL="358775" indent="-358775">
              <a:buNone/>
            </a:pPr>
            <a:r>
              <a:rPr lang="ru-RU" dirty="0"/>
              <a:t>10)	проведение в школах лекции, семинаров с приглашением </a:t>
            </a:r>
            <a:r>
              <a:rPr lang="ru-RU" dirty="0" smtClean="0"/>
              <a:t>рабочих</a:t>
            </a:r>
            <a:r>
              <a:rPr lang="ru-RU" dirty="0"/>
              <a:t>, руководителей, специалистов управления предприятия;</a:t>
            </a:r>
          </a:p>
          <a:p>
            <a:pPr marL="358775" indent="-358775">
              <a:buNone/>
            </a:pPr>
            <a:r>
              <a:rPr lang="ru-RU" dirty="0"/>
              <a:t>11)	организация в школах выставок литературы о выборе </a:t>
            </a:r>
            <a:r>
              <a:rPr lang="ru-RU" dirty="0" smtClean="0"/>
              <a:t>профессии</a:t>
            </a:r>
            <a:r>
              <a:rPr lang="ru-RU" dirty="0"/>
              <a:t>;</a:t>
            </a:r>
          </a:p>
          <a:p>
            <a:pPr marL="358775" indent="-358775">
              <a:buNone/>
            </a:pPr>
            <a:r>
              <a:rPr lang="ru-RU" dirty="0"/>
              <a:t>12)	проведение групповою обследования профессиональной </a:t>
            </a:r>
            <a:r>
              <a:rPr lang="ru-RU" dirty="0" smtClean="0"/>
              <a:t>направленности </a:t>
            </a:r>
            <a:r>
              <a:rPr lang="ru-RU" dirty="0"/>
              <a:t>школьников;</a:t>
            </a:r>
          </a:p>
          <a:p>
            <a:pPr marL="358775" indent="-358775">
              <a:buNone/>
            </a:pPr>
            <a:r>
              <a:rPr lang="ru-RU" dirty="0"/>
              <a:t>13)	организация лектория для родителей школьников по вопросам профориентации;</a:t>
            </a:r>
          </a:p>
          <a:p>
            <a:pPr marL="358775" indent="-358775">
              <a:buNone/>
            </a:pPr>
            <a:r>
              <a:rPr lang="ru-RU" dirty="0"/>
              <a:t>14)	проведение в организации дня открытых дверей.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4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Обязанности </a:t>
            </a:r>
            <a:r>
              <a:rPr lang="ru-RU" dirty="0"/>
              <a:t>менеджера по персоналу </a:t>
            </a:r>
            <a:r>
              <a:rPr lang="ru-RU" dirty="0" smtClean="0"/>
              <a:t>в сфере 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58775">
              <a:buNone/>
              <a:tabLst>
                <a:tab pos="717550" algn="l"/>
              </a:tabLst>
            </a:pPr>
            <a:r>
              <a:rPr lang="ru-RU" dirty="0" smtClean="0"/>
              <a:t>I</a:t>
            </a:r>
            <a:r>
              <a:rPr lang="ru-RU" dirty="0"/>
              <a:t>)	ознакомление с организацией, характеристика условий найма, оплаты труда;</a:t>
            </a:r>
          </a:p>
          <a:p>
            <a:pPr marL="0" indent="358775">
              <a:buNone/>
              <a:tabLst>
                <a:tab pos="717550" algn="l"/>
              </a:tabLst>
            </a:pPr>
            <a:r>
              <a:rPr lang="ru-RU" dirty="0"/>
              <a:t>2)	представление руководителю, непосредственному начальнику, инструктору по обучению;</a:t>
            </a:r>
          </a:p>
          <a:p>
            <a:pPr marL="0" indent="358775">
              <a:buNone/>
              <a:tabLst>
                <a:tab pos="717550" algn="l"/>
              </a:tabLst>
            </a:pPr>
            <a:r>
              <a:rPr lang="ru-RU" dirty="0"/>
              <a:t>3)	организация экскурсии по рабочим местам;</a:t>
            </a:r>
          </a:p>
          <a:p>
            <a:pPr marL="0" indent="358775">
              <a:buNone/>
              <a:tabLst>
                <a:tab pos="717550" algn="l"/>
              </a:tabLst>
            </a:pPr>
            <a:r>
              <a:rPr lang="ru-RU" dirty="0"/>
              <a:t>4)	</a:t>
            </a:r>
            <a:r>
              <a:rPr lang="ru-RU" dirty="0" smtClean="0"/>
              <a:t>разъяснение условий </a:t>
            </a:r>
            <a:r>
              <a:rPr lang="ru-RU" dirty="0"/>
              <a:t>работы, ознакомление с функциями (</a:t>
            </a:r>
            <a:r>
              <a:rPr lang="ru-RU" dirty="0" smtClean="0"/>
              <a:t>совместно </a:t>
            </a:r>
            <a:r>
              <a:rPr lang="ru-RU" dirty="0"/>
              <a:t>с руководителем);</a:t>
            </a:r>
          </a:p>
          <a:p>
            <a:pPr marL="0" indent="358775">
              <a:buNone/>
              <a:tabLst>
                <a:tab pos="717550" algn="l"/>
              </a:tabLst>
            </a:pPr>
            <a:r>
              <a:rPr lang="ru-RU" dirty="0"/>
              <a:t>5)	организация обучения (</a:t>
            </a:r>
            <a:r>
              <a:rPr lang="ru-RU" dirty="0" smtClean="0"/>
              <a:t>совместно с </a:t>
            </a:r>
            <a:r>
              <a:rPr lang="ru-RU" dirty="0"/>
              <a:t>отделом обучения);</a:t>
            </a:r>
          </a:p>
          <a:p>
            <a:pPr marL="0" indent="358775">
              <a:buNone/>
              <a:tabLst>
                <a:tab pos="717550" algn="l"/>
              </a:tabLst>
            </a:pPr>
            <a:r>
              <a:rPr lang="ru-RU" dirty="0"/>
              <a:t>6)	введение в коллектив, представление сотрудников (совместно с руководителем).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1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Направления </a:t>
            </a:r>
            <a:r>
              <a:rPr lang="ru-RU" sz="3100" dirty="0"/>
              <a:t>деятельности подразделения по управлению профориентацией и адаптацией персонала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98137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1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 Управление адаптацией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Организационный механизм управления процессом </a:t>
            </a:r>
            <a:r>
              <a:rPr lang="ru-RU" dirty="0" smtClean="0"/>
              <a:t>адаптации:</a:t>
            </a:r>
            <a:endParaRPr lang="ru-RU" dirty="0"/>
          </a:p>
          <a:p>
            <a:pPr marL="0" indent="358775">
              <a:buNone/>
            </a:pPr>
            <a:r>
              <a:rPr lang="ru-RU" dirty="0"/>
              <a:t>1)	структурное закрепление функций управления адаптацией в системе управления организацией;</a:t>
            </a:r>
          </a:p>
          <a:p>
            <a:pPr marL="0" indent="358775">
              <a:buNone/>
            </a:pPr>
            <a:r>
              <a:rPr lang="ru-RU" dirty="0"/>
              <a:t>2)	формирование инструментария управления адаптацией;</a:t>
            </a:r>
          </a:p>
          <a:p>
            <a:pPr marL="0" indent="358775">
              <a:buNone/>
            </a:pPr>
            <a:r>
              <a:rPr lang="ru-RU" dirty="0"/>
              <a:t>3)	информационное обеспечение процесса адаптации.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8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Орг. решения </a:t>
            </a:r>
            <a:r>
              <a:rPr lang="ru-RU" sz="3600" dirty="0"/>
              <a:t>по формированию </a:t>
            </a:r>
            <a:r>
              <a:rPr lang="ru-RU" sz="3600" dirty="0" smtClean="0"/>
              <a:t>инструментария </a:t>
            </a:r>
            <a:r>
              <a:rPr lang="ru-RU" sz="3600" dirty="0"/>
              <a:t>управления </a:t>
            </a:r>
            <a:r>
              <a:rPr lang="ru-RU" sz="3600" dirty="0" smtClean="0"/>
              <a:t>адаптацией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организация </a:t>
            </a:r>
            <a:r>
              <a:rPr lang="ru-RU" sz="3800" dirty="0"/>
              <a:t>семинаров, курсов и подобных мероприятий по различным аспектам адаптации;</a:t>
            </a:r>
          </a:p>
          <a:p>
            <a:r>
              <a:rPr lang="ru-RU" sz="3800" dirty="0" smtClean="0"/>
              <a:t>проведение </a:t>
            </a:r>
            <a:r>
              <a:rPr lang="ru-RU" sz="3800" dirty="0"/>
              <a:t>индивидуальных бесед руководителя, </a:t>
            </a:r>
            <a:r>
              <a:rPr lang="ru-RU" sz="3800" dirty="0" smtClean="0"/>
              <a:t>наставника </a:t>
            </a:r>
            <a:r>
              <a:rPr lang="ru-RU" sz="3800" dirty="0"/>
              <a:t>с новым сотрудником;</a:t>
            </a:r>
          </a:p>
          <a:p>
            <a:r>
              <a:rPr lang="ru-RU" sz="3800" dirty="0" smtClean="0"/>
              <a:t>интенсивные </a:t>
            </a:r>
            <a:r>
              <a:rPr lang="ru-RU" sz="3800" dirty="0"/>
              <a:t>краткосрочные курсы для руководителей, впервые вступающих в эту должность;</a:t>
            </a:r>
          </a:p>
          <a:p>
            <a:r>
              <a:rPr lang="ru-RU" sz="3800" dirty="0" smtClean="0"/>
              <a:t>проведение </a:t>
            </a:r>
            <a:r>
              <a:rPr lang="ru-RU" sz="3800" dirty="0"/>
              <a:t>организационно-подготовительной работы при введении новшеств;</a:t>
            </a:r>
          </a:p>
          <a:p>
            <a:r>
              <a:rPr lang="ru-RU" sz="3800" dirty="0" smtClean="0"/>
              <a:t>специальные </a:t>
            </a:r>
            <a:r>
              <a:rPr lang="ru-RU" sz="3800" dirty="0"/>
              <a:t>курсы подготовки наставников;</a:t>
            </a:r>
          </a:p>
          <a:p>
            <a:r>
              <a:rPr lang="ru-RU" sz="3800" dirty="0" smtClean="0"/>
              <a:t>использование </a:t>
            </a:r>
            <a:r>
              <a:rPr lang="ru-RU" sz="3800" dirty="0"/>
              <a:t>метода постепенного усложнения заданий, выполняемых новым </a:t>
            </a:r>
            <a:r>
              <a:rPr lang="ru-RU" sz="3800" dirty="0" smtClean="0"/>
              <a:t>работником наряду с контролем и </a:t>
            </a:r>
            <a:r>
              <a:rPr lang="ru-RU" sz="3800" dirty="0"/>
              <a:t>конструктивным анализом ошибок, </a:t>
            </a:r>
            <a:r>
              <a:rPr lang="ru-RU" sz="3800" dirty="0" smtClean="0"/>
              <a:t>допущенных </a:t>
            </a:r>
            <a:r>
              <a:rPr lang="ru-RU" sz="3800" dirty="0"/>
              <a:t>при выполнении </a:t>
            </a:r>
            <a:r>
              <a:rPr lang="ru-RU" sz="3800" dirty="0" smtClean="0"/>
              <a:t>заданий, а также  системой </a:t>
            </a:r>
            <a:r>
              <a:rPr lang="ru-RU" sz="3800" dirty="0"/>
              <a:t>дополнительного поощрения </a:t>
            </a:r>
            <a:r>
              <a:rPr lang="ru-RU" sz="3800" dirty="0" smtClean="0"/>
              <a:t>за </a:t>
            </a:r>
            <a:r>
              <a:rPr lang="ru-RU" sz="3800" dirty="0"/>
              <a:t>успешное решение </a:t>
            </a:r>
            <a:r>
              <a:rPr lang="ru-RU" sz="3800" dirty="0" smtClean="0"/>
              <a:t>задач</a:t>
            </a:r>
            <a:r>
              <a:rPr lang="ru-RU" sz="3800" dirty="0"/>
              <a:t>;</a:t>
            </a:r>
          </a:p>
          <a:p>
            <a:r>
              <a:rPr lang="ru-RU" sz="3800" dirty="0" smtClean="0"/>
              <a:t>выполнение </a:t>
            </a:r>
            <a:r>
              <a:rPr lang="ru-RU" sz="3800" dirty="0"/>
              <a:t>разовых общественных поручений для </a:t>
            </a:r>
            <a:r>
              <a:rPr lang="ru-RU" sz="3800" dirty="0" smtClean="0"/>
              <a:t>установления </a:t>
            </a:r>
            <a:r>
              <a:rPr lang="ru-RU" sz="3800" dirty="0"/>
              <a:t>контактов нового работника с коллективом;</a:t>
            </a:r>
          </a:p>
          <a:p>
            <a:r>
              <a:rPr lang="ru-RU" sz="3800" dirty="0" smtClean="0"/>
              <a:t>выполнение </a:t>
            </a:r>
            <a:r>
              <a:rPr lang="ru-RU" sz="3800" dirty="0"/>
              <a:t>разовых поручений по организации работы органа управления (производственного совещания, совета директоров и т.п.);</a:t>
            </a:r>
          </a:p>
          <a:p>
            <a:r>
              <a:rPr lang="ru-RU" sz="3800" dirty="0" smtClean="0"/>
              <a:t>подготовка </a:t>
            </a:r>
            <a:r>
              <a:rPr lang="ru-RU" sz="3800" dirty="0"/>
              <a:t>замены кадров при их ротации;</a:t>
            </a:r>
          </a:p>
          <a:p>
            <a:r>
              <a:rPr lang="ru-RU" sz="3800" dirty="0" smtClean="0"/>
              <a:t>проведение </a:t>
            </a:r>
            <a:r>
              <a:rPr lang="ru-RU" sz="3800" dirty="0"/>
              <a:t>в коллективе подразделения специальных </a:t>
            </a:r>
            <a:r>
              <a:rPr lang="ru-RU" sz="3800" dirty="0" smtClean="0"/>
              <a:t>ролевых </a:t>
            </a:r>
            <a:r>
              <a:rPr lang="ru-RU" sz="3800" dirty="0"/>
              <a:t>игр по сплочению сотрудников и развитию </a:t>
            </a:r>
            <a:r>
              <a:rPr lang="ru-RU" sz="3800" dirty="0" smtClean="0"/>
              <a:t>групповой </a:t>
            </a:r>
            <a:r>
              <a:rPr lang="ru-RU" sz="3800" dirty="0"/>
              <a:t>динамики.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6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</a:t>
            </a:r>
            <a:r>
              <a:rPr lang="ru-RU" dirty="0"/>
              <a:t>организации </a:t>
            </a:r>
            <a:r>
              <a:rPr lang="ru-RU" dirty="0" smtClean="0"/>
              <a:t>труда при 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79388" indent="-179388">
              <a:buNone/>
            </a:pPr>
            <a:r>
              <a:rPr lang="ru-RU" dirty="0" smtClean="0"/>
              <a:t>•</a:t>
            </a:r>
            <a:r>
              <a:rPr lang="ru-RU" dirty="0"/>
              <a:t>	создание целевых проблемных групп, творческих бригад, варьирование их состава, времени и проблематики работы;</a:t>
            </a:r>
          </a:p>
          <a:p>
            <a:pPr marL="179388" indent="-179388">
              <a:buNone/>
            </a:pPr>
            <a:r>
              <a:rPr lang="ru-RU" dirty="0"/>
              <a:t>•	организация </a:t>
            </a:r>
            <a:r>
              <a:rPr lang="ru-RU" dirty="0" err="1" smtClean="0"/>
              <a:t>венчуров</a:t>
            </a:r>
            <a:r>
              <a:rPr lang="ru-RU" dirty="0" smtClean="0"/>
              <a:t> (связанный с риском);</a:t>
            </a:r>
            <a:endParaRPr lang="ru-RU" dirty="0"/>
          </a:p>
          <a:p>
            <a:pPr marL="179388" indent="-179388">
              <a:buNone/>
            </a:pPr>
            <a:r>
              <a:rPr lang="ru-RU" dirty="0"/>
              <a:t>•	определение рациональной степени свободы режима труда, широкое использование аккордного принципа работы;</a:t>
            </a:r>
          </a:p>
          <a:p>
            <a:pPr marL="179388" indent="-179388">
              <a:buNone/>
            </a:pPr>
            <a:r>
              <a:rPr lang="ru-RU" dirty="0"/>
              <a:t>•	оптимальное дублирование задач подразделений, введение элементов </a:t>
            </a:r>
            <a:r>
              <a:rPr lang="ru-RU" dirty="0" err="1" smtClean="0"/>
              <a:t>конкурсности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соревновательности</a:t>
            </a:r>
            <a:r>
              <a:rPr lang="ru-RU" dirty="0"/>
              <a:t> </a:t>
            </a:r>
            <a:r>
              <a:rPr lang="ru-RU" dirty="0" smtClean="0"/>
              <a:t>подразделений</a:t>
            </a:r>
            <a:r>
              <a:rPr lang="ru-RU" dirty="0"/>
              <a:t>, проектов и т.п.;</a:t>
            </a:r>
          </a:p>
          <a:p>
            <a:pPr marL="179388" indent="-179388">
              <a:buNone/>
            </a:pPr>
            <a:r>
              <a:rPr lang="ru-RU" dirty="0"/>
              <a:t>•	гласность результатов труда (как групповых, так и </a:t>
            </a:r>
            <a:r>
              <a:rPr lang="ru-RU" dirty="0" smtClean="0"/>
              <a:t>индивидуальных</a:t>
            </a:r>
            <a:r>
              <a:rPr lang="ru-RU" dirty="0"/>
              <a:t>);</a:t>
            </a:r>
          </a:p>
          <a:p>
            <a:pPr marL="179388" indent="-179388">
              <a:buNone/>
            </a:pPr>
            <a:r>
              <a:rPr lang="ru-RU" dirty="0"/>
              <a:t>•	участие работников в управлении (использование методов групповой выработки решений, коллективного участия в разработке стратегических программ, делегирование </a:t>
            </a:r>
            <a:r>
              <a:rPr lang="ru-RU" dirty="0" smtClean="0"/>
              <a:t>полномочий </a:t>
            </a:r>
            <a:r>
              <a:rPr lang="ru-RU" dirty="0"/>
              <a:t>и ответственности и т.п.);</a:t>
            </a:r>
          </a:p>
          <a:p>
            <a:pPr marL="179388" indent="-179388">
              <a:buNone/>
            </a:pPr>
            <a:r>
              <a:rPr lang="ru-RU" dirty="0"/>
              <a:t>•	проведение совещаний с рациональной периодичностью и длительностью;</a:t>
            </a:r>
          </a:p>
          <a:p>
            <a:pPr marL="179388" indent="-179388">
              <a:buNone/>
            </a:pPr>
            <a:r>
              <a:rPr lang="ru-RU" dirty="0"/>
              <a:t>•	рациональное использование возникающих </a:t>
            </a:r>
            <a:r>
              <a:rPr lang="ru-RU" dirty="0" err="1"/>
              <a:t>референтных</a:t>
            </a:r>
            <a:r>
              <a:rPr lang="ru-RU" dirty="0"/>
              <a:t> групп;</a:t>
            </a:r>
          </a:p>
          <a:p>
            <a:pPr marL="179388" indent="-179388">
              <a:buNone/>
            </a:pPr>
            <a:r>
              <a:rPr lang="ru-RU" dirty="0"/>
              <a:t>•	использование творческих методов </a:t>
            </a:r>
            <a:r>
              <a:rPr lang="ru-RU" dirty="0" smtClean="0"/>
              <a:t>выработки </a:t>
            </a:r>
            <a:r>
              <a:rPr lang="ru-RU" dirty="0"/>
              <a:t>решений;</a:t>
            </a:r>
          </a:p>
          <a:p>
            <a:pPr marL="179388" indent="-179388">
              <a:buNone/>
            </a:pPr>
            <a:r>
              <a:rPr lang="ru-RU" dirty="0"/>
              <a:t>•	обеспечение обратной связи с администрацией и </a:t>
            </a:r>
            <a:r>
              <a:rPr lang="ru-RU" dirty="0" smtClean="0"/>
              <a:t>коллегами </a:t>
            </a:r>
            <a:r>
              <a:rPr lang="ru-RU" dirty="0"/>
              <a:t>по вопросам достигнутых результатов труда и </a:t>
            </a:r>
            <a:r>
              <a:rPr lang="ru-RU" dirty="0" smtClean="0"/>
              <a:t>адекватности </a:t>
            </a:r>
            <a:r>
              <a:rPr lang="ru-RU" dirty="0"/>
              <a:t>их оценки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3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Критерии адаптации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Адаптация персонала </a:t>
            </a:r>
            <a:r>
              <a:rPr lang="ru-RU" dirty="0"/>
              <a:t>— это процесс приспособления коллектива к изменяющимся условиям внешней и внутренней среды организации.</a:t>
            </a:r>
          </a:p>
          <a:p>
            <a:pPr marL="0" indent="0">
              <a:buNone/>
            </a:pPr>
            <a:r>
              <a:rPr lang="ru-RU" b="1" dirty="0"/>
              <a:t>Адаптация работника </a:t>
            </a:r>
            <a:r>
              <a:rPr lang="ru-RU" dirty="0"/>
              <a:t>— </a:t>
            </a:r>
            <a:r>
              <a:rPr lang="ru-RU" dirty="0" smtClean="0"/>
              <a:t>это </a:t>
            </a:r>
            <a:r>
              <a:rPr lang="ru-RU" dirty="0"/>
              <a:t>приспособление индивидуума к рабочему месту и трудовому коллективу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Испытательный </a:t>
            </a:r>
            <a:r>
              <a:rPr lang="ru-RU" b="1" dirty="0"/>
              <a:t>срок </a:t>
            </a:r>
            <a:r>
              <a:rPr lang="ru-RU" dirty="0"/>
              <a:t>— это основной период адаптации нового сотрудника организации.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9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успешности 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объективные</a:t>
            </a:r>
            <a:r>
              <a:rPr lang="ru-RU" dirty="0" smtClean="0"/>
              <a:t> характеризуют </a:t>
            </a:r>
            <a:r>
              <a:rPr lang="ru-RU" dirty="0"/>
              <a:t>эффективность трудовой деятельности, активность участия сотрудников в ее различных </a:t>
            </a:r>
            <a:r>
              <a:rPr lang="ru-RU" dirty="0" smtClean="0"/>
              <a:t>сферах:  по </a:t>
            </a:r>
            <a:r>
              <a:rPr lang="ru-RU" dirty="0"/>
              <a:t>профессиональному аспекту (соответствие </a:t>
            </a:r>
            <a:r>
              <a:rPr lang="ru-RU" dirty="0" smtClean="0"/>
              <a:t>квалификационных </a:t>
            </a:r>
            <a:r>
              <a:rPr lang="ru-RU" dirty="0"/>
              <a:t>навыков </a:t>
            </a:r>
            <a:r>
              <a:rPr lang="ru-RU" dirty="0" smtClean="0"/>
              <a:t>требованиям </a:t>
            </a:r>
            <a:r>
              <a:rPr lang="ru-RU" dirty="0"/>
              <a:t>рабочего места); </a:t>
            </a:r>
            <a:r>
              <a:rPr lang="ru-RU" dirty="0" smtClean="0"/>
              <a:t>социально-психологическому </a:t>
            </a:r>
            <a:r>
              <a:rPr lang="ru-RU" dirty="0"/>
              <a:t>(</a:t>
            </a:r>
            <a:r>
              <a:rPr lang="ru-RU" dirty="0" smtClean="0"/>
              <a:t>степень соответствия </a:t>
            </a:r>
            <a:r>
              <a:rPr lang="ru-RU" dirty="0"/>
              <a:t>поведения личности нормам, сложившимся в данном коллективе); </a:t>
            </a:r>
            <a:r>
              <a:rPr lang="ru-RU" dirty="0" smtClean="0"/>
              <a:t>психофизиологическому </a:t>
            </a:r>
            <a:r>
              <a:rPr lang="ru-RU" dirty="0"/>
              <a:t>(</a:t>
            </a:r>
            <a:r>
              <a:rPr lang="ru-RU" dirty="0" smtClean="0"/>
              <a:t>степень утомляемости, </a:t>
            </a:r>
            <a:r>
              <a:rPr lang="ru-RU" dirty="0"/>
              <a:t>уровень нервной перегрузки).</a:t>
            </a:r>
          </a:p>
          <a:p>
            <a:r>
              <a:rPr lang="ru-RU" b="1" dirty="0" smtClean="0"/>
              <a:t>субъективные</a:t>
            </a:r>
            <a:r>
              <a:rPr lang="ru-RU" dirty="0" smtClean="0"/>
              <a:t> характеризуют </a:t>
            </a:r>
            <a:r>
              <a:rPr lang="ru-RU" dirty="0"/>
              <a:t>удовлетворенность </a:t>
            </a:r>
            <a:r>
              <a:rPr lang="ru-RU" dirty="0" smtClean="0"/>
              <a:t>сотрудника </a:t>
            </a:r>
            <a:r>
              <a:rPr lang="ru-RU" dirty="0"/>
              <a:t>работой в целом или отдельными ее </a:t>
            </a:r>
            <a:r>
              <a:rPr lang="ru-RU" dirty="0" smtClean="0"/>
              <a:t>проявлениями (отношение </a:t>
            </a:r>
            <a:r>
              <a:rPr lang="ru-RU" dirty="0"/>
              <a:t>к профессии и </a:t>
            </a:r>
            <a:r>
              <a:rPr lang="ru-RU" dirty="0" smtClean="0"/>
              <a:t>квалификации; отношение </a:t>
            </a:r>
            <a:r>
              <a:rPr lang="ru-RU" dirty="0"/>
              <a:t>с коллективом сотрудников, с руководством; </a:t>
            </a:r>
            <a:r>
              <a:rPr lang="ru-RU" dirty="0" smtClean="0"/>
              <a:t>самочувствия</a:t>
            </a:r>
            <a:r>
              <a:rPr lang="ru-RU" dirty="0"/>
              <a:t>, условий и тяжести труда; понимания роли индивидуальных задач в решении общих задач </a:t>
            </a:r>
            <a:r>
              <a:rPr lang="ru-RU" dirty="0" smtClean="0"/>
              <a:t>организации).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5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данных по 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Сбор и обработку информации об уровне и длительности </a:t>
            </a:r>
            <a:r>
              <a:rPr lang="ru-RU" dirty="0" smtClean="0"/>
              <a:t>адаптации проводят </a:t>
            </a:r>
            <a:r>
              <a:rPr lang="ru-RU" dirty="0"/>
              <a:t>в рамках процедуры текущей </a:t>
            </a:r>
            <a:r>
              <a:rPr lang="ru-RU" dirty="0" smtClean="0"/>
              <a:t>деловой </a:t>
            </a:r>
            <a:r>
              <a:rPr lang="ru-RU" dirty="0"/>
              <a:t>оценки персонала. </a:t>
            </a:r>
          </a:p>
          <a:p>
            <a:r>
              <a:rPr lang="ru-RU" dirty="0" smtClean="0"/>
              <a:t>Информационное обеспечение </a:t>
            </a:r>
            <a:r>
              <a:rPr lang="ru-RU" dirty="0"/>
              <a:t>адаптации состоит в необходимости накопления нормативных показателей уровня и длительности адаптации. </a:t>
            </a:r>
            <a:endParaRPr lang="ru-RU" dirty="0" smtClean="0"/>
          </a:p>
          <a:p>
            <a:r>
              <a:rPr lang="ru-RU" dirty="0" smtClean="0"/>
              <a:t>Вывод об </a:t>
            </a:r>
            <a:r>
              <a:rPr lang="ru-RU" dirty="0"/>
              <a:t>успешном </a:t>
            </a:r>
            <a:r>
              <a:rPr lang="ru-RU" dirty="0" smtClean="0"/>
              <a:t>проведении </a:t>
            </a:r>
            <a:r>
              <a:rPr lang="ru-RU" dirty="0"/>
              <a:t>делается на основе сравнения фактических и нормативных показателей.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6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общей программы 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общее </a:t>
            </a:r>
            <a:r>
              <a:rPr lang="ru-RU" b="1" dirty="0"/>
              <a:t>представление об организации</a:t>
            </a:r>
            <a:r>
              <a:rPr lang="ru-RU" dirty="0"/>
              <a:t>: приветственная речь; тенденции развития, цели, приоритеты, проблемы </a:t>
            </a:r>
            <a:r>
              <a:rPr lang="ru-RU" dirty="0" smtClean="0"/>
              <a:t>предприятия; традиции</a:t>
            </a:r>
            <a:r>
              <a:rPr lang="ru-RU" dirty="0"/>
              <a:t>, нормы; продукция и ее потребители; виды деятельности; организация, структура, </a:t>
            </a:r>
            <a:r>
              <a:rPr lang="ru-RU" dirty="0" smtClean="0"/>
              <a:t>связи; </a:t>
            </a:r>
            <a:r>
              <a:rPr lang="ru-RU" dirty="0"/>
              <a:t>информация о высшем руководстве, внутренние отношения;</a:t>
            </a:r>
          </a:p>
          <a:p>
            <a:r>
              <a:rPr lang="ru-RU" b="1" dirty="0" smtClean="0"/>
              <a:t>оплата </a:t>
            </a:r>
            <a:r>
              <a:rPr lang="ru-RU" b="1" dirty="0"/>
              <a:t>труда в организации</a:t>
            </a:r>
            <a:r>
              <a:rPr lang="ru-RU" dirty="0"/>
              <a:t>;</a:t>
            </a:r>
          </a:p>
          <a:p>
            <a:r>
              <a:rPr lang="ru-RU" b="1" dirty="0" smtClean="0"/>
              <a:t>дополнительные </a:t>
            </a:r>
            <a:r>
              <a:rPr lang="ru-RU" b="1" dirty="0"/>
              <a:t>льготы</a:t>
            </a:r>
            <a:r>
              <a:rPr lang="ru-RU" dirty="0"/>
              <a:t>: виды страхования; выходные </a:t>
            </a:r>
            <a:r>
              <a:rPr lang="ru-RU" dirty="0" smtClean="0"/>
              <a:t>пособия</a:t>
            </a:r>
            <a:r>
              <a:rPr lang="ru-RU" dirty="0"/>
              <a:t>; пособия по болезни, болезням в семье, пособия по материнству; размер пенсии; возможности обучения на </a:t>
            </a:r>
            <a:r>
              <a:rPr lang="ru-RU" dirty="0" smtClean="0"/>
              <a:t>работе</a:t>
            </a:r>
            <a:r>
              <a:rPr lang="ru-RU" dirty="0"/>
              <a:t>;</a:t>
            </a:r>
          </a:p>
          <a:p>
            <a:r>
              <a:rPr lang="ru-RU" b="1" dirty="0" smtClean="0"/>
              <a:t>охрана </a:t>
            </a:r>
            <a:r>
              <a:rPr lang="ru-RU" b="1" dirty="0"/>
              <a:t>труда и техника безопасности</a:t>
            </a:r>
            <a:r>
              <a:rPr lang="ru-RU" dirty="0"/>
              <a:t>: меры </a:t>
            </a:r>
            <a:r>
              <a:rPr lang="ru-RU" dirty="0" smtClean="0"/>
              <a:t>предосторожности</a:t>
            </a:r>
            <a:r>
              <a:rPr lang="ru-RU" dirty="0"/>
              <a:t>; правила противопожарной безопасности и </a:t>
            </a:r>
            <a:r>
              <a:rPr lang="ru-RU" dirty="0" smtClean="0"/>
              <a:t>контроля</a:t>
            </a:r>
            <a:r>
              <a:rPr lang="ru-RU" dirty="0"/>
              <a:t>; правила поведения при несчастных случаях; </a:t>
            </a:r>
            <a:r>
              <a:rPr lang="ru-RU" dirty="0" smtClean="0"/>
              <a:t>здравоохранение </a:t>
            </a:r>
            <a:r>
              <a:rPr lang="ru-RU" dirty="0"/>
              <a:t>и места оказания первой медицинской </a:t>
            </a:r>
            <a:r>
              <a:rPr lang="ru-RU" dirty="0" smtClean="0"/>
              <a:t>помощи</a:t>
            </a:r>
            <a:r>
              <a:rPr lang="ru-RU" dirty="0"/>
              <a:t>;</a:t>
            </a:r>
          </a:p>
          <a:p>
            <a:r>
              <a:rPr lang="ru-RU" b="1" dirty="0" smtClean="0"/>
              <a:t>отношения </a:t>
            </a:r>
            <a:r>
              <a:rPr lang="ru-RU" b="1" dirty="0"/>
              <a:t>работников с </a:t>
            </a:r>
            <a:r>
              <a:rPr lang="ru-RU" b="1" dirty="0" smtClean="0"/>
              <a:t>профсоюзом</a:t>
            </a:r>
            <a:r>
              <a:rPr lang="ru-RU" dirty="0" smtClean="0"/>
              <a:t>: </a:t>
            </a:r>
            <a:r>
              <a:rPr lang="ru-RU" dirty="0"/>
              <a:t>сроки и условия </a:t>
            </a:r>
            <a:r>
              <a:rPr lang="ru-RU" dirty="0" smtClean="0"/>
              <a:t>найма, назначения</a:t>
            </a:r>
            <a:r>
              <a:rPr lang="ru-RU" dirty="0"/>
              <a:t>, перемещения, продвижения; права и обязанности работника; выполнение постановлений </a:t>
            </a:r>
            <a:r>
              <a:rPr lang="ru-RU" dirty="0" smtClean="0"/>
              <a:t>профсоюзов</a:t>
            </a:r>
            <a:r>
              <a:rPr lang="ru-RU" dirty="0"/>
              <a:t>; дисциплина и взыскания;</a:t>
            </a:r>
          </a:p>
          <a:p>
            <a:r>
              <a:rPr lang="ru-RU" b="1" dirty="0" smtClean="0"/>
              <a:t>служба </a:t>
            </a:r>
            <a:r>
              <a:rPr lang="ru-RU" b="1" dirty="0"/>
              <a:t>быта</a:t>
            </a:r>
            <a:r>
              <a:rPr lang="ru-RU" dirty="0"/>
              <a:t>: питание; комнаты отдыха; другие службы быта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29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опросы специализированной программы </a:t>
            </a:r>
            <a:r>
              <a:rPr lang="ru-RU" dirty="0"/>
              <a:t>адаптации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функции </a:t>
            </a:r>
            <a:r>
              <a:rPr lang="ru-RU" dirty="0"/>
              <a:t>подразделения, </a:t>
            </a:r>
            <a:r>
              <a:rPr lang="ru-RU" dirty="0" smtClean="0"/>
              <a:t>цели </a:t>
            </a:r>
            <a:r>
              <a:rPr lang="ru-RU" dirty="0"/>
              <a:t>и приоритеты; организация, структура и функции; взаимоотношения с другими </a:t>
            </a:r>
            <a:r>
              <a:rPr lang="ru-RU" dirty="0" smtClean="0"/>
              <a:t>подразделениями</a:t>
            </a:r>
            <a:r>
              <a:rPr lang="ru-RU" dirty="0"/>
              <a:t>;</a:t>
            </a:r>
          </a:p>
          <a:p>
            <a:r>
              <a:rPr lang="ru-RU" dirty="0" smtClean="0"/>
              <a:t>обязанности </a:t>
            </a:r>
            <a:r>
              <a:rPr lang="ru-RU" dirty="0"/>
              <a:t>и ответственность; детальное описание </a:t>
            </a:r>
            <a:r>
              <a:rPr lang="ru-RU" dirty="0" smtClean="0"/>
              <a:t>текущей </a:t>
            </a:r>
            <a:r>
              <a:rPr lang="ru-RU" dirty="0"/>
              <a:t>работы и ожидаемых результатов; разъяснение, почему эта конкретная работа важна, как она соотносится с </a:t>
            </a:r>
            <a:r>
              <a:rPr lang="ru-RU" dirty="0" smtClean="0"/>
              <a:t>другими </a:t>
            </a:r>
            <a:r>
              <a:rPr lang="ru-RU" dirty="0"/>
              <a:t>видами работ в подразделении и на предприятии в </a:t>
            </a:r>
            <a:r>
              <a:rPr lang="ru-RU" dirty="0" smtClean="0"/>
              <a:t>целом</a:t>
            </a:r>
            <a:r>
              <a:rPr lang="ru-RU" dirty="0"/>
              <a:t>; длительность рабочего дня и расписание; требования к качеству выполняемой работы;</a:t>
            </a:r>
          </a:p>
          <a:p>
            <a:r>
              <a:rPr lang="ru-RU" dirty="0" smtClean="0"/>
              <a:t>правила-предписания</a:t>
            </a:r>
            <a:r>
              <a:rPr lang="ru-RU" dirty="0"/>
              <a:t>: правила, характерные только </a:t>
            </a:r>
            <a:r>
              <a:rPr lang="ru-RU" dirty="0" smtClean="0"/>
              <a:t>для </a:t>
            </a:r>
            <a:r>
              <a:rPr lang="ru-RU" dirty="0"/>
              <a:t>данного вида работы или данного подразделения; правила техники безопасности; отношения с работниками </a:t>
            </a:r>
            <a:r>
              <a:rPr lang="ru-RU" dirty="0" smtClean="0"/>
              <a:t>других подразделений</a:t>
            </a:r>
            <a:r>
              <a:rPr lang="ru-RU" dirty="0"/>
              <a:t>; питание, курение на рабочем месте; </a:t>
            </a:r>
            <a:r>
              <a:rPr lang="ru-RU" dirty="0" smtClean="0"/>
              <a:t>телефонные </a:t>
            </a:r>
            <a:r>
              <a:rPr lang="ru-RU" dirty="0"/>
              <a:t>переговоры личного характера в рабочее </a:t>
            </a:r>
            <a:r>
              <a:rPr lang="ru-RU" dirty="0" smtClean="0"/>
              <a:t>время;</a:t>
            </a:r>
            <a:endParaRPr lang="ru-RU" dirty="0"/>
          </a:p>
          <a:p>
            <a:r>
              <a:rPr lang="ru-RU" dirty="0" smtClean="0"/>
              <a:t>осмотр </a:t>
            </a:r>
            <a:r>
              <a:rPr lang="ru-RU" dirty="0"/>
              <a:t>подразделения: кнопка пожарной тревоги, входы и выходы; места для курения; места оказания первой </a:t>
            </a:r>
            <a:r>
              <a:rPr lang="ru-RU" dirty="0" smtClean="0"/>
              <a:t>помощи</a:t>
            </a:r>
            <a:r>
              <a:rPr lang="ru-RU" dirty="0"/>
              <a:t>;</a:t>
            </a:r>
          </a:p>
          <a:p>
            <a:r>
              <a:rPr lang="ru-RU" dirty="0" smtClean="0"/>
              <a:t>представление </a:t>
            </a:r>
            <a:r>
              <a:rPr lang="ru-RU" dirty="0"/>
              <a:t>сотрудникам подразделения.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03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701008"/>
          </a:xfrm>
        </p:spPr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ru-RU" dirty="0"/>
              <a:t>1.	Назовите основные критерии адаптации нового сотрудника.</a:t>
            </a:r>
          </a:p>
          <a:p>
            <a:pPr marL="0" indent="447675">
              <a:buNone/>
            </a:pPr>
            <a:r>
              <a:rPr lang="ru-RU" dirty="0"/>
              <a:t>2.	Что необходимо сделать руководителю для успешного </a:t>
            </a:r>
            <a:r>
              <a:rPr lang="ru-RU" dirty="0" smtClean="0"/>
              <a:t>прохождения </a:t>
            </a:r>
            <a:r>
              <a:rPr lang="ru-RU" dirty="0"/>
              <a:t>«новичком» испытательного срока?</a:t>
            </a:r>
          </a:p>
          <a:p>
            <a:pPr marL="0" indent="447675">
              <a:buNone/>
            </a:pPr>
            <a:r>
              <a:rPr lang="ru-RU" dirty="0"/>
              <a:t>3.	Назовите основные этапы адаптации молодых специалистов.</a:t>
            </a:r>
          </a:p>
          <a:p>
            <a:pPr marL="0" indent="447675">
              <a:buNone/>
            </a:pPr>
            <a:r>
              <a:rPr lang="ru-RU" dirty="0"/>
              <a:t>4.	Какова роль наставничества и консультирования в адаптации персонала?</a:t>
            </a:r>
          </a:p>
          <a:p>
            <a:pPr marL="0" indent="447675">
              <a:buNone/>
            </a:pPr>
            <a:r>
              <a:rPr lang="ru-RU" dirty="0"/>
              <a:t>5.	Перечислите основные методы наставничества.</a:t>
            </a:r>
          </a:p>
          <a:p>
            <a:pPr marL="0" indent="447675">
              <a:buNone/>
            </a:pPr>
            <a:r>
              <a:rPr lang="ru-RU" dirty="0"/>
              <a:t>6.	Охарактеризуйте </a:t>
            </a:r>
            <a:r>
              <a:rPr lang="ru-RU" dirty="0" smtClean="0"/>
              <a:t>алгоритм управления </a:t>
            </a:r>
            <a:r>
              <a:rPr lang="ru-RU" smtClean="0"/>
              <a:t>адаптацией персонала.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93748"/>
            <a:ext cx="2376264" cy="189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48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</a:t>
            </a:r>
            <a:r>
              <a:rPr lang="ru-RU" dirty="0"/>
              <a:t>о прохождении </a:t>
            </a:r>
            <a:r>
              <a:rPr lang="ru-RU" dirty="0" smtClean="0"/>
              <a:t>адаптации сотрудника </a:t>
            </a:r>
            <a:br>
              <a:rPr lang="ru-RU" dirty="0" smtClean="0"/>
            </a:br>
            <a:r>
              <a:rPr lang="ru-RU" sz="3100" dirty="0" smtClean="0"/>
              <a:t>(в </a:t>
            </a:r>
            <a:r>
              <a:rPr lang="ru-RU" sz="3100" dirty="0"/>
              <a:t>отдел персонала и личное дело </a:t>
            </a:r>
            <a:r>
              <a:rPr lang="ru-RU" sz="3100" dirty="0" smtClean="0"/>
              <a:t>сотрудника)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выявление соответствия квалификации </a:t>
            </a:r>
            <a:r>
              <a:rPr lang="ru-RU" dirty="0" err="1" smtClean="0"/>
              <a:t>адаптанта</a:t>
            </a:r>
            <a:r>
              <a:rPr lang="ru-RU" dirty="0" smtClean="0"/>
              <a:t> документу </a:t>
            </a:r>
            <a:r>
              <a:rPr lang="ru-RU" dirty="0"/>
              <a:t>об образовании (диплому, аттестату, свидетельству); </a:t>
            </a:r>
            <a:endParaRPr lang="ru-RU" dirty="0" smtClean="0"/>
          </a:p>
          <a:p>
            <a:r>
              <a:rPr lang="ru-RU" dirty="0" smtClean="0"/>
              <a:t>реальное </a:t>
            </a:r>
            <a:r>
              <a:rPr lang="ru-RU" dirty="0"/>
              <a:t>наличие профессиональных знаний и умений в данной работе (должности); </a:t>
            </a:r>
            <a:endParaRPr lang="ru-RU" dirty="0" smtClean="0"/>
          </a:p>
          <a:p>
            <a:r>
              <a:rPr lang="ru-RU" dirty="0" smtClean="0"/>
              <a:t>проявление личностных </a:t>
            </a:r>
            <a:r>
              <a:rPr lang="ru-RU" dirty="0"/>
              <a:t>и деловых качеств в стандартных и конфликтных </a:t>
            </a:r>
            <a:r>
              <a:rPr lang="ru-RU" dirty="0" smtClean="0"/>
              <a:t>ситуациях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наличие </a:t>
            </a:r>
            <a:r>
              <a:rPr lang="ru-RU" dirty="0"/>
              <a:t>вредных привычек и негативных качеств, </a:t>
            </a:r>
            <a:r>
              <a:rPr lang="ru-RU" dirty="0" smtClean="0"/>
              <a:t>несовместимых </a:t>
            </a:r>
            <a:r>
              <a:rPr lang="ru-RU" dirty="0"/>
              <a:t>с требованиями организации; </a:t>
            </a:r>
            <a:endParaRPr lang="ru-RU" dirty="0" smtClean="0"/>
          </a:p>
          <a:p>
            <a:r>
              <a:rPr lang="ru-RU" dirty="0" smtClean="0"/>
              <a:t>удовлетворенность работника </a:t>
            </a:r>
            <a:r>
              <a:rPr lang="ru-RU" dirty="0"/>
              <a:t>оплатой труда в соответствии с достигнутой договоренностью; </a:t>
            </a:r>
            <a:endParaRPr lang="ru-RU" dirty="0" smtClean="0"/>
          </a:p>
          <a:p>
            <a:r>
              <a:rPr lang="ru-RU" dirty="0" smtClean="0"/>
              <a:t>культура </a:t>
            </a:r>
            <a:r>
              <a:rPr lang="ru-RU" dirty="0"/>
              <a:t>поведения и культура производства (чистота на рабочем месте, соблюдение правил общего поведения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случаи </a:t>
            </a:r>
            <a:r>
              <a:rPr lang="ru-RU" dirty="0"/>
              <a:t>нарушения трудовой дисциплины, включая внутрисменные простои и потери рабочего времени; </a:t>
            </a:r>
            <a:endParaRPr lang="ru-RU" dirty="0" smtClean="0"/>
          </a:p>
          <a:p>
            <a:r>
              <a:rPr lang="ru-RU" dirty="0" smtClean="0"/>
              <a:t>социально-психологический </a:t>
            </a:r>
            <a:r>
              <a:rPr lang="ru-RU" dirty="0"/>
              <a:t>климат в коллективе в связи с появлением «</a:t>
            </a:r>
            <a:r>
              <a:rPr lang="ru-RU" dirty="0" smtClean="0"/>
              <a:t>новичка».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63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адаптации и факторы, на нее влияющие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9952"/>
            <a:ext cx="6408712" cy="536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81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адаптации для управленческого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выполнение </a:t>
            </a:r>
            <a:r>
              <a:rPr lang="ru-RU" dirty="0"/>
              <a:t>должностной инструкции; </a:t>
            </a:r>
            <a:endParaRPr lang="ru-RU" dirty="0" smtClean="0"/>
          </a:p>
          <a:p>
            <a:r>
              <a:rPr lang="ru-RU" dirty="0" smtClean="0"/>
              <a:t>качество выполненной </a:t>
            </a:r>
            <a:r>
              <a:rPr lang="ru-RU" dirty="0"/>
              <a:t>работы; </a:t>
            </a:r>
            <a:endParaRPr lang="ru-RU" dirty="0" smtClean="0"/>
          </a:p>
          <a:p>
            <a:r>
              <a:rPr lang="ru-RU" dirty="0" smtClean="0"/>
              <a:t>количество </a:t>
            </a:r>
            <a:r>
              <a:rPr lang="ru-RU" dirty="0"/>
              <a:t>выполненной работы; </a:t>
            </a:r>
            <a:endParaRPr lang="ru-RU" dirty="0" smtClean="0"/>
          </a:p>
          <a:p>
            <a:r>
              <a:rPr lang="ru-RU" dirty="0" smtClean="0"/>
              <a:t>соблюдение стандартов </a:t>
            </a:r>
            <a:r>
              <a:rPr lang="ru-RU" dirty="0"/>
              <a:t>времени (норм времени и обслуживания); </a:t>
            </a:r>
            <a:endParaRPr lang="ru-RU" dirty="0" smtClean="0"/>
          </a:p>
          <a:p>
            <a:r>
              <a:rPr lang="ru-RU" dirty="0" smtClean="0"/>
              <a:t>производимое </a:t>
            </a:r>
            <a:r>
              <a:rPr lang="ru-RU" dirty="0"/>
              <a:t>на людей впечатление; </a:t>
            </a:r>
            <a:endParaRPr lang="ru-RU" dirty="0" smtClean="0"/>
          </a:p>
          <a:p>
            <a:r>
              <a:rPr lang="ru-RU" dirty="0" smtClean="0"/>
              <a:t>способность </a:t>
            </a:r>
            <a:r>
              <a:rPr lang="ru-RU" dirty="0"/>
              <a:t>влиться в коллектив; </a:t>
            </a:r>
            <a:endParaRPr lang="ru-RU" dirty="0" smtClean="0"/>
          </a:p>
          <a:p>
            <a:r>
              <a:rPr lang="ru-RU" dirty="0" smtClean="0"/>
              <a:t>заинтересован </a:t>
            </a:r>
            <a:r>
              <a:rPr lang="ru-RU" dirty="0"/>
              <a:t>кость в работе; </a:t>
            </a:r>
            <a:endParaRPr lang="ru-RU" dirty="0" smtClean="0"/>
          </a:p>
          <a:p>
            <a:r>
              <a:rPr lang="ru-RU" dirty="0" smtClean="0"/>
              <a:t>интерес </a:t>
            </a:r>
            <a:r>
              <a:rPr lang="ru-RU" dirty="0"/>
              <a:t>к повышению квалификации и </a:t>
            </a:r>
            <a:r>
              <a:rPr lang="ru-RU" dirty="0" smtClean="0"/>
              <a:t>служебному </a:t>
            </a:r>
            <a:r>
              <a:rPr lang="ru-RU" dirty="0"/>
              <a:t>росту; </a:t>
            </a:r>
            <a:endParaRPr lang="ru-RU" dirty="0" smtClean="0"/>
          </a:p>
          <a:p>
            <a:r>
              <a:rPr lang="ru-RU" dirty="0" smtClean="0"/>
              <a:t>соблюдение </a:t>
            </a:r>
            <a:r>
              <a:rPr lang="ru-RU" dirty="0"/>
              <a:t>философии организации; </a:t>
            </a:r>
            <a:endParaRPr lang="ru-RU" dirty="0" smtClean="0"/>
          </a:p>
          <a:p>
            <a:r>
              <a:rPr lang="ru-RU" dirty="0" smtClean="0"/>
              <a:t>удовлетворительная </a:t>
            </a:r>
            <a:r>
              <a:rPr lang="ru-RU" dirty="0"/>
              <a:t>оценка качества трудовой жизни.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6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Условия успешной 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качественный </a:t>
            </a:r>
            <a:r>
              <a:rPr lang="ru-RU" dirty="0"/>
              <a:t>уровень работы по профессиональной </a:t>
            </a:r>
            <a:r>
              <a:rPr lang="ru-RU" dirty="0" smtClean="0"/>
              <a:t>ориентации </a:t>
            </a:r>
            <a:r>
              <a:rPr lang="ru-RU" dirty="0"/>
              <a:t>потенциальных сотрудников;</a:t>
            </a:r>
          </a:p>
          <a:p>
            <a:r>
              <a:rPr lang="ru-RU" dirty="0" smtClean="0"/>
              <a:t>объективность </a:t>
            </a:r>
            <a:r>
              <a:rPr lang="ru-RU" dirty="0"/>
              <a:t>деловой оценки персонала (как при отборе, так и в процессе трудовой адаптации работников);</a:t>
            </a:r>
          </a:p>
          <a:p>
            <a:r>
              <a:rPr lang="ru-RU" dirty="0" err="1" smtClean="0"/>
              <a:t>отработанность</a:t>
            </a:r>
            <a:r>
              <a:rPr lang="ru-RU" dirty="0" smtClean="0"/>
              <a:t> </a:t>
            </a:r>
            <a:r>
              <a:rPr lang="ru-RU" dirty="0"/>
              <a:t>организационного механизма управления процессом адаптации;</a:t>
            </a:r>
          </a:p>
          <a:p>
            <a:r>
              <a:rPr lang="ru-RU" dirty="0" smtClean="0"/>
              <a:t>престиж </a:t>
            </a:r>
            <a:r>
              <a:rPr lang="ru-RU" dirty="0"/>
              <a:t>и привлекательность профессии, работы по </a:t>
            </a:r>
            <a:r>
              <a:rPr lang="ru-RU" dirty="0" smtClean="0"/>
              <a:t>определенной </a:t>
            </a:r>
            <a:r>
              <a:rPr lang="ru-RU" dirty="0"/>
              <a:t>специальности именно в данной организации: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организации труда, реализующие </a:t>
            </a:r>
            <a:r>
              <a:rPr lang="ru-RU" dirty="0" smtClean="0"/>
              <a:t>мотивационные </a:t>
            </a:r>
            <a:r>
              <a:rPr lang="ru-RU" dirty="0"/>
              <a:t>установки сотрудника;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отработанной системы внедрения новшеств;</a:t>
            </a:r>
          </a:p>
          <a:p>
            <a:r>
              <a:rPr lang="ru-RU" dirty="0" smtClean="0"/>
              <a:t>гибкость </a:t>
            </a:r>
            <a:r>
              <a:rPr lang="ru-RU" dirty="0"/>
              <a:t>системы обучения персонала, действующей </a:t>
            </a:r>
            <a:r>
              <a:rPr lang="ru-RU" dirty="0" smtClean="0"/>
              <a:t>внутри </a:t>
            </a:r>
            <a:r>
              <a:rPr lang="ru-RU" dirty="0"/>
              <a:t>организации;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социально-психологического климата, </a:t>
            </a:r>
            <a:r>
              <a:rPr lang="ru-RU" dirty="0" smtClean="0"/>
              <a:t>сложившегося </a:t>
            </a:r>
            <a:r>
              <a:rPr lang="ru-RU" dirty="0"/>
              <a:t>в коллективе;</a:t>
            </a:r>
          </a:p>
          <a:p>
            <a:r>
              <a:rPr lang="ru-RU" dirty="0" smtClean="0"/>
              <a:t>личностные </a:t>
            </a:r>
            <a:r>
              <a:rPr lang="ru-RU" dirty="0"/>
              <a:t>свойства адаптируемого сотрудника, </a:t>
            </a:r>
            <a:r>
              <a:rPr lang="ru-RU" dirty="0" smtClean="0"/>
              <a:t>связанные </a:t>
            </a:r>
            <a:r>
              <a:rPr lang="ru-RU" dirty="0"/>
              <a:t>с его психологическими чертами, возрастом, </a:t>
            </a:r>
            <a:r>
              <a:rPr lang="ru-RU" dirty="0" smtClean="0"/>
              <a:t>семейным </a:t>
            </a:r>
            <a:r>
              <a:rPr lang="ru-RU" dirty="0"/>
              <a:t>положением и т.п.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 Адаптация молодых </a:t>
            </a:r>
            <a:r>
              <a:rPr lang="ru-RU" dirty="0" smtClean="0"/>
              <a:t>специалистов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Молодой специалист </a:t>
            </a:r>
            <a:r>
              <a:rPr lang="ru-RU" dirty="0"/>
              <a:t>— работник, направленный по окончании среднего специального или высшего учебного заведения на работу по распределению и пользующийся предусмотренными законом социальными льготами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Путь </a:t>
            </a:r>
            <a:r>
              <a:rPr lang="ru-RU" dirty="0"/>
              <a:t>продвижения молодого специалиста: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работник </a:t>
            </a:r>
            <a:r>
              <a:rPr lang="ru-RU" dirty="0"/>
              <a:t>растет как специалист, </a:t>
            </a:r>
            <a:r>
              <a:rPr lang="ru-RU" dirty="0" smtClean="0"/>
              <a:t>последовательно </a:t>
            </a:r>
            <a:r>
              <a:rPr lang="ru-RU" dirty="0"/>
              <a:t>повышая и углубляя знания по избранной </a:t>
            </a:r>
            <a:r>
              <a:rPr lang="ru-RU" dirty="0" smtClean="0"/>
              <a:t>специальности;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случае проявления менеджерских навыков он попадает в резерв руководителей и проходит обучение в школе молодого менеджера.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9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Цели и задачи системы управления профориентацией и адаптацией персонала в организации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6956"/>
            <a:ext cx="6854646" cy="48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9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работы с молодыми специалистами в </a:t>
            </a:r>
            <a:r>
              <a:rPr lang="ru-RU" dirty="0" smtClean="0"/>
              <a:t>организации </a:t>
            </a:r>
            <a:br>
              <a:rPr lang="ru-RU" dirty="0" smtClean="0"/>
            </a:br>
            <a:r>
              <a:rPr lang="ru-RU" sz="3100" dirty="0" smtClean="0"/>
              <a:t>(2 слайда)</a:t>
            </a:r>
            <a:endParaRPr lang="ru-RU" sz="31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9134"/>
            <a:ext cx="7947165" cy="499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646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1343</Words>
  <Application>Microsoft Office PowerPoint</Application>
  <PresentationFormat>Экран (4:3)</PresentationFormat>
  <Paragraphs>178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Адаптация персонала</vt:lpstr>
      <vt:lpstr>1 Критерии адаптации персонала</vt:lpstr>
      <vt:lpstr>Отчет о прохождении адаптации сотрудника  (в отдел персонала и личное дело сотрудника)</vt:lpstr>
      <vt:lpstr>Виды адаптации и факторы, на нее влияющие</vt:lpstr>
      <vt:lpstr>Критерии адаптации для управленческого персонала</vt:lpstr>
      <vt:lpstr>Условия успешной адаптации</vt:lpstr>
      <vt:lpstr>2 Адаптация молодых специалистов</vt:lpstr>
      <vt:lpstr>Цели и задачи системы управления профориентацией и адаптацией персонала в организации</vt:lpstr>
      <vt:lpstr>Схема работы с молодыми специалистами в организации  (2 слайда)</vt:lpstr>
      <vt:lpstr>Презентация PowerPoint</vt:lpstr>
      <vt:lpstr>3 Наставничество и консультирование</vt:lpstr>
      <vt:lpstr>Презентация PowerPoint</vt:lpstr>
      <vt:lpstr>Презентация PowerPoint</vt:lpstr>
      <vt:lpstr>Обязанности профконсультанта </vt:lpstr>
      <vt:lpstr>Обязанности менеджера по персоналу в сфере адаптации</vt:lpstr>
      <vt:lpstr>Направления деятельности подразделения по управлению профориентацией и адаптацией персонала</vt:lpstr>
      <vt:lpstr>4 Управление адаптацией персонала</vt:lpstr>
      <vt:lpstr>Орг. решения по формированию инструментария управления адаптацией</vt:lpstr>
      <vt:lpstr>Принципы организации труда при адаптации</vt:lpstr>
      <vt:lpstr>Показатели успешности адаптации</vt:lpstr>
      <vt:lpstr>Сбор данных по адаптации</vt:lpstr>
      <vt:lpstr>Вопросы общей программы адаптации</vt:lpstr>
      <vt:lpstr>Вопросы специализированной программы адаптации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персонала</dc:title>
  <dc:creator>Admin</dc:creator>
  <cp:lastModifiedBy>Admin</cp:lastModifiedBy>
  <cp:revision>14</cp:revision>
  <dcterms:created xsi:type="dcterms:W3CDTF">2021-03-25T03:07:43Z</dcterms:created>
  <dcterms:modified xsi:type="dcterms:W3CDTF">2021-04-02T01:52:16Z</dcterms:modified>
</cp:coreProperties>
</file>