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1C2F-47C9-4C21-8CDA-2E88BB5BFCC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C8215-216E-4E31-913D-35E75D910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3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B57-0E96-493C-A581-809A328A1DB9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8332-C769-4767-97DA-BF08539B83EC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54EB-1482-45A8-BD3A-F3FE5FFBF694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77B6-323E-4C7E-B3B6-6377A7DD7973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BA6D-7383-4D27-A966-F3077CC7D0F5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59F1-50AE-4A52-9EEA-1A40BC3F2D33}" type="datetime1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273-57D7-4CEB-9D42-2AEB57BFF5C1}" type="datetime1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327-FB20-4F5D-A185-CE4990B20909}" type="datetime1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4447-D37F-41B8-81E8-5A40782BC24B}" type="datetime1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28D2-15ED-4C0A-AFFF-A0B27D66EAE3}" type="datetime1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D300-775D-4A75-877A-124AB8F658FB}" type="datetime1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A08B-24F6-4D5B-836F-A8D1371EB06B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Планирование развития персонала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Одегов</a:t>
            </a:r>
            <a:r>
              <a:rPr lang="ru-RU" dirty="0"/>
              <a:t>, Ю. Г.  Кадровая политика и кадровое планирование : учебник и практикум для вузов / Ю. Г. </a:t>
            </a:r>
            <a:r>
              <a:rPr lang="ru-RU" dirty="0" err="1"/>
              <a:t>Одегов</a:t>
            </a:r>
            <a:r>
              <a:rPr lang="ru-RU" dirty="0"/>
              <a:t>, В. В. Павлова, А. В. Петропавловская. — 3-е изд., </a:t>
            </a:r>
            <a:r>
              <a:rPr lang="ru-RU" dirty="0" err="1"/>
              <a:t>перераб</a:t>
            </a:r>
            <a:r>
              <a:rPr lang="ru-RU" dirty="0"/>
              <a:t>. и доп. — Москва : Издательство </a:t>
            </a:r>
            <a:r>
              <a:rPr lang="ru-RU" dirty="0" err="1"/>
              <a:t>Юрайт</a:t>
            </a:r>
            <a:r>
              <a:rPr lang="ru-RU" dirty="0"/>
              <a:t>, 2022. — 575 с. — (Высшее образование). — ISBN 978-5-534-14217-4. — Текст : электронный // Образовательная платформа </a:t>
            </a:r>
            <a:r>
              <a:rPr lang="ru-RU" dirty="0" err="1"/>
              <a:t>Юрайт</a:t>
            </a:r>
            <a:r>
              <a:rPr lang="ru-RU" dirty="0"/>
              <a:t> [сайт]. — URL: https://urait.ru/bcode/496601 (дата обращения: 09.05.2022). </a:t>
            </a:r>
            <a:r>
              <a:rPr lang="ru-RU" dirty="0" smtClean="0"/>
              <a:t>- С</a:t>
            </a:r>
            <a:r>
              <a:rPr lang="ru-RU" dirty="0"/>
              <a:t>. </a:t>
            </a:r>
            <a:r>
              <a:rPr lang="ru-RU" dirty="0" smtClean="0"/>
              <a:t>378-415.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8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51068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5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/>
              <a:t>Алгоритм разработки плана развития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1250"/>
            <a:ext cx="5976664" cy="58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2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/>
              <a:t>Этапы </a:t>
            </a:r>
            <a:r>
              <a:rPr lang="ru-RU" sz="3200" dirty="0" smtClean="0"/>
              <a:t>планирования </a:t>
            </a:r>
            <a:r>
              <a:rPr lang="ru-RU" sz="3200" dirty="0"/>
              <a:t>развития персонала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55000" lnSpcReduction="20000"/>
          </a:bodyPr>
          <a:lstStyle/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1.	Определение потребности в развитии на основе анализа потребностей развития персонала организации путем выявления несоответствия между фактическими профессиональными знаниями персонала и знаниями, которыми он должен обладать для достижения организационных целей</a:t>
            </a:r>
            <a:r>
              <a:rPr lang="ru-RU" dirty="0" smtClean="0"/>
              <a:t>. При </a:t>
            </a:r>
            <a:r>
              <a:rPr lang="ru-RU" dirty="0"/>
              <a:t>этом </a:t>
            </a:r>
            <a:r>
              <a:rPr lang="ru-RU" b="1" i="1" dirty="0"/>
              <a:t>источниками информации о потребностях в профессиональном развитии</a:t>
            </a:r>
            <a:r>
              <a:rPr lang="ru-RU" dirty="0"/>
              <a:t> являются: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•	индивидуальные планы развития;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•	заявки и пожелания самих сотрудников;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•	стратегия развития организации.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b="1" i="1" dirty="0"/>
              <a:t>План развития работника </a:t>
            </a:r>
            <a:r>
              <a:rPr lang="ru-RU" dirty="0"/>
              <a:t>должен включать: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•	задания на определенный период, направленные на переход к следующему этапу должностного роста;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•	мероприятия по профессиональному и личностному развитию;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•	план повышения квалификации сотрудника в учебных заведениях;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•	план карьерного роста.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2.	Формирование бюджета развития организации путем предварительной оценки расходов на профессиональное развитие в течение будущего года и сопоставления бюджета с выявленными потребностями с целью определения приоритетов в обучении.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3.	Определение целей профессионального развития для каждой программы развития.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4.	Разработка программ и выбор методов обучения.</a:t>
            </a:r>
          </a:p>
          <a:p>
            <a:pPr marL="0" indent="274638">
              <a:buNone/>
              <a:tabLst>
                <a:tab pos="530225" algn="l"/>
              </a:tabLst>
            </a:pPr>
            <a:r>
              <a:rPr lang="ru-RU" dirty="0"/>
              <a:t>5.	Оценка эффективности развития с помощью тестов для выявления новых знаний, наблюдения за работой сотрудников, оценки эффективности программы обучения самими сотрудниками.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7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затрат при </a:t>
            </a:r>
            <a:r>
              <a:rPr lang="ru-RU" dirty="0"/>
              <a:t>разработке плана </a:t>
            </a:r>
            <a:r>
              <a:rPr lang="ru-RU" dirty="0" smtClean="0"/>
              <a:t>развития персонала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—	суммарные расходы, связанные с его содержанием (в целом и по отдельным группам и категориям);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—	соотношение динамики затрат на персонал и других показателей работы фирмы за соответствующий период: себестоимости, объемов продаж производства, прибыли, производственных расходов в целом (затраты на персонал должны расти медленнее);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—	суммарные затраты на содержание одного среднесписочного работника;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—	эффективность затрат на персонал.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9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Общая экономическая эффективность затрат на персонал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64904"/>
                <a:ext cx="8229600" cy="3561259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Результат деятельности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Затраты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 ×100 %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r>
                  <a:rPr lang="ru-RU" dirty="0"/>
                  <a:t>или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Затраты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Результат деятельности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 ×100 %</m:t>
                    </m:r>
                  </m:oMath>
                </a14:m>
                <a:r>
                  <a:rPr lang="ru-RU" dirty="0"/>
                  <a:t>.</a:t>
                </a:r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64904"/>
                <a:ext cx="8229600" cy="3561259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0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Методики оценки вариантов инвестиций в персонал и эффективности обучения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попарное сравнение </a:t>
            </a:r>
            <a:r>
              <a:rPr lang="ru-RU" dirty="0"/>
              <a:t>вариантов, </a:t>
            </a:r>
            <a:endParaRPr lang="ru-RU" dirty="0" smtClean="0"/>
          </a:p>
          <a:p>
            <a:r>
              <a:rPr lang="ru-RU" dirty="0" smtClean="0"/>
              <a:t>сравнение </a:t>
            </a:r>
            <a:r>
              <a:rPr lang="ru-RU" dirty="0"/>
              <a:t>приведенных затрат и чистого дисконтированного </a:t>
            </a:r>
            <a:r>
              <a:rPr lang="ru-RU" dirty="0" smtClean="0"/>
              <a:t>дохода;</a:t>
            </a:r>
          </a:p>
          <a:p>
            <a:r>
              <a:rPr lang="ru-RU" dirty="0" smtClean="0"/>
              <a:t>методика </a:t>
            </a:r>
            <a:r>
              <a:rPr lang="ru-RU" dirty="0"/>
              <a:t>Дайва </a:t>
            </a:r>
            <a:r>
              <a:rPr lang="ru-RU" dirty="0" smtClean="0"/>
              <a:t>Ульрика,</a:t>
            </a:r>
          </a:p>
          <a:p>
            <a:r>
              <a:rPr lang="ru-RU" dirty="0" smtClean="0"/>
              <a:t>модель </a:t>
            </a:r>
            <a:r>
              <a:rPr lang="ru-RU" dirty="0"/>
              <a:t>Джека </a:t>
            </a:r>
            <a:r>
              <a:rPr lang="ru-RU" dirty="0" err="1"/>
              <a:t>Филлипса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/>
              <a:t>измерения отдачи на капитал, вложенный в персонал (HR ROI), </a:t>
            </a:r>
            <a:endParaRPr lang="ru-RU" dirty="0" smtClean="0"/>
          </a:p>
          <a:p>
            <a:r>
              <a:rPr lang="ru-RU" dirty="0" smtClean="0"/>
              <a:t>показатели </a:t>
            </a:r>
            <a:r>
              <a:rPr lang="en-US" dirty="0" smtClean="0"/>
              <a:t>HR-Saratoga Institute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метод </a:t>
            </a:r>
            <a:r>
              <a:rPr lang="ru-RU" dirty="0"/>
              <a:t>подсчета </a:t>
            </a:r>
            <a:r>
              <a:rPr lang="en-US" dirty="0" smtClean="0"/>
              <a:t>«</a:t>
            </a:r>
            <a:r>
              <a:rPr lang="ru-RU" dirty="0"/>
              <a:t>отдачи от инвестиций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метод </a:t>
            </a:r>
            <a:r>
              <a:rPr lang="ru-RU" dirty="0" err="1" smtClean="0"/>
              <a:t>бенчмаркинга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модель </a:t>
            </a:r>
            <a:r>
              <a:rPr lang="ru-RU" dirty="0" err="1" smtClean="0"/>
              <a:t>Тайлера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модель </a:t>
            </a:r>
            <a:r>
              <a:rPr lang="ru-RU" dirty="0" err="1" smtClean="0"/>
              <a:t>Скривенса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модель </a:t>
            </a:r>
            <a:r>
              <a:rPr lang="ru-RU" dirty="0" err="1"/>
              <a:t>Стафлебима</a:t>
            </a:r>
            <a:r>
              <a:rPr lang="ru-RU" dirty="0"/>
              <a:t> </a:t>
            </a:r>
            <a:r>
              <a:rPr lang="ru-RU" dirty="0" smtClean="0"/>
              <a:t>и др.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4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Различия между традиционной и самообучающейся организациями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654476"/>
              </p:ext>
            </p:extLst>
          </p:nvPr>
        </p:nvGraphicFramePr>
        <p:xfrm>
          <a:off x="467544" y="1700808"/>
          <a:ext cx="8280920" cy="4752527"/>
        </p:xfrm>
        <a:graphic>
          <a:graphicData uri="http://schemas.openxmlformats.org/drawingml/2006/table">
            <a:tbl>
              <a:tblPr/>
              <a:tblGrid>
                <a:gridCol w="1951161"/>
                <a:gridCol w="3127073"/>
                <a:gridCol w="3202686"/>
              </a:tblGrid>
              <a:tr h="41367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Аспект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Обучающаяся организация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Самообучающаяся организация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8255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Организационный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Переподготовка, повышение квалификации, официальные инструктажи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Наставничество, делегирование полномочий, сообще­ства практиков, обучение действием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7681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Кадровый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Преподаватели или инструкторы, нанятые со стороны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Изначально персонал, нанятый со стороны, а затем сами сотрудники предприятия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484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Временной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По необходимости по требо­ванию руководителей, чаще в нерабочее время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Arial"/>
                        </a:rPr>
                        <a:t>Постоянно, в процессе работы, на собраниях 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Arial"/>
                        </a:rPr>
                        <a:t>совещаниях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484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Предметный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В основном технические навыки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Технические навыки, навыки межличностного общения, обмен неявными знаниями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323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Стоимостный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Затраты на обучение или повышение квалификации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Arial"/>
                        </a:rPr>
                        <a:t>Затраты минимальные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8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управления знаниями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989096"/>
              </p:ext>
            </p:extLst>
          </p:nvPr>
        </p:nvGraphicFramePr>
        <p:xfrm>
          <a:off x="323528" y="1412776"/>
          <a:ext cx="8568952" cy="5073571"/>
        </p:xfrm>
        <a:graphic>
          <a:graphicData uri="http://schemas.openxmlformats.org/drawingml/2006/table">
            <a:tbl>
              <a:tblPr/>
              <a:tblGrid>
                <a:gridCol w="2160203"/>
                <a:gridCol w="6408749"/>
              </a:tblGrid>
              <a:tr h="32591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Этап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Описание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96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1. Определение знаний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Какие знания имеют решающее значение для успеха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0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2. Сбор знаний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Приобретение существующих знаний, опыта, методов и квалификации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26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3. Выбор знаний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Поток собранных, упорядоченных знаний, оценка их по­лезности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8691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4. Хранение знаний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Отобранные знания классифицируются и вносятся в организационную память (в человеческую, на бумаге, в электронном виде)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39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5. Распределение знаний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Знания извлекаются из корпоративной памяти, становятся доступными для использования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94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6. Применение знаний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При осуществлении заданий, решении проблем, принятии решений, поиске идей и обучении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1151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7. Создание знаний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Выявляются новые знания путем наблюдения за клиентами, обратной связи, причинного анализа, эталонного тестирования, опыта, исследований, экспериментирования. креативного мышления, разработки данных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492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8. Трансформация в интеллектуальный капитал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На основе интеллектуального капитала — новые продукты и услуги, которые могут быть реализованы вне предприятия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" marR="5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3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Методы </a:t>
            </a:r>
            <a:r>
              <a:rPr lang="ru-RU" dirty="0" smtClean="0"/>
              <a:t>и технологии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Модульное обучение,</a:t>
            </a:r>
          </a:p>
          <a:p>
            <a:r>
              <a:rPr lang="ru-RU" dirty="0" smtClean="0"/>
              <a:t>Метафорическая игра,</a:t>
            </a:r>
          </a:p>
          <a:p>
            <a:r>
              <a:rPr lang="ru-RU" dirty="0" smtClean="0"/>
              <a:t>Рабочая группа,</a:t>
            </a:r>
          </a:p>
          <a:p>
            <a:r>
              <a:rPr lang="ru-RU" dirty="0" smtClean="0"/>
              <a:t>Ученичество и наставничество,</a:t>
            </a:r>
          </a:p>
          <a:p>
            <a:r>
              <a:rPr lang="ru-RU" dirty="0" err="1" smtClean="0"/>
              <a:t>Делоая</a:t>
            </a:r>
            <a:r>
              <a:rPr lang="ru-RU" dirty="0" smtClean="0"/>
              <a:t> игра,</a:t>
            </a:r>
          </a:p>
          <a:p>
            <a:r>
              <a:rPr lang="ru-RU" dirty="0" err="1" smtClean="0"/>
              <a:t>Секондмент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Баддинг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Шедоуинг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Коучинг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Дистанционное обучение,</a:t>
            </a:r>
          </a:p>
          <a:p>
            <a:r>
              <a:rPr lang="ru-RU" dirty="0" smtClean="0"/>
              <a:t>Видеокурс,</a:t>
            </a:r>
          </a:p>
          <a:p>
            <a:r>
              <a:rPr lang="ru-RU" dirty="0" err="1" smtClean="0"/>
              <a:t>Геймификация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4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корпоративного университета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marL="0" indent="438150">
              <a:buNone/>
            </a:pPr>
            <a:r>
              <a:rPr lang="ru-RU" dirty="0" smtClean="0"/>
              <a:t>•</a:t>
            </a:r>
            <a:r>
              <a:rPr lang="ru-RU" dirty="0"/>
              <a:t>	обеспечивает возможность обучаться на рабочем месте, преобразуя полученные знания и навыки в рабочий опыт;</a:t>
            </a:r>
          </a:p>
          <a:p>
            <a:pPr marL="0" indent="438150">
              <a:buNone/>
            </a:pPr>
            <a:r>
              <a:rPr lang="ru-RU" dirty="0"/>
              <a:t>•	в свой работе опирается на корпоративную культуру;</a:t>
            </a:r>
          </a:p>
          <a:p>
            <a:pPr marL="0" indent="438150">
              <a:buNone/>
            </a:pPr>
            <a:r>
              <a:rPr lang="ru-RU" dirty="0"/>
              <a:t>•	позволяет вести инновационные разработки в рамках бизнеса организации;</a:t>
            </a:r>
          </a:p>
          <a:p>
            <a:pPr marL="0" indent="438150">
              <a:buNone/>
            </a:pPr>
            <a:r>
              <a:rPr lang="ru-RU" dirty="0"/>
              <a:t>•	увязывает обучение с деловой стратегией компании.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2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65125">
              <a:buNone/>
            </a:pPr>
            <a:r>
              <a:rPr lang="ru-RU" b="1" dirty="0"/>
              <a:t>Развитие персонала </a:t>
            </a:r>
            <a:r>
              <a:rPr lang="ru-RU" dirty="0"/>
              <a:t>— это изменение в поведении работников на рабочем месте, имеющее устойчивый характер и приводящее к повышению результативности его труда. </a:t>
            </a:r>
            <a:endParaRPr lang="ru-RU" dirty="0" smtClean="0"/>
          </a:p>
          <a:p>
            <a:pPr marL="0" indent="365125">
              <a:buNone/>
            </a:pPr>
            <a:r>
              <a:rPr lang="ru-RU" b="1" dirty="0" smtClean="0"/>
              <a:t>Развитие </a:t>
            </a:r>
            <a:r>
              <a:rPr lang="ru-RU" b="1" dirty="0"/>
              <a:t>персонала </a:t>
            </a:r>
            <a:r>
              <a:rPr lang="ru-RU" dirty="0"/>
              <a:t>— </a:t>
            </a:r>
            <a:r>
              <a:rPr lang="ru-RU" dirty="0" smtClean="0"/>
              <a:t>комплекс </a:t>
            </a:r>
            <a:r>
              <a:rPr lang="ru-RU" dirty="0"/>
              <a:t>мер, включающих профессиональное обучение, повышение квалификации и переподготовку работников. </a:t>
            </a:r>
            <a:endParaRPr lang="ru-RU" dirty="0" smtClean="0"/>
          </a:p>
          <a:p>
            <a:pPr marL="0" indent="365125">
              <a:buNone/>
            </a:pPr>
            <a:r>
              <a:rPr lang="ru-RU" b="1" dirty="0" smtClean="0"/>
              <a:t>Формы </a:t>
            </a:r>
            <a:r>
              <a:rPr lang="ru-RU" b="1" dirty="0"/>
              <a:t>реализации </a:t>
            </a:r>
            <a:r>
              <a:rPr lang="ru-RU" b="1" dirty="0" smtClean="0"/>
              <a:t>развития</a:t>
            </a:r>
            <a:r>
              <a:rPr lang="ru-RU" dirty="0" smtClean="0"/>
              <a:t>: ротация</a:t>
            </a:r>
            <a:r>
              <a:rPr lang="ru-RU" dirty="0"/>
              <a:t>, планирование карьеры, создание резерва кадров.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8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Систематическая модель обучения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96752"/>
            <a:ext cx="714185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76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Бизнес-процесс обучения и развития персонала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3577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87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Возможности, формирующие потребности в обучении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126822"/>
              </p:ext>
            </p:extLst>
          </p:nvPr>
        </p:nvGraphicFramePr>
        <p:xfrm>
          <a:off x="323528" y="1600200"/>
          <a:ext cx="8496944" cy="4615329"/>
        </p:xfrm>
        <a:graphic>
          <a:graphicData uri="http://schemas.openxmlformats.org/drawingml/2006/table">
            <a:tbl>
              <a:tblPr/>
              <a:tblGrid>
                <a:gridCol w="2724494"/>
                <a:gridCol w="2863260"/>
                <a:gridCol w="2909190"/>
              </a:tblGrid>
              <a:tr h="39831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Для сотрудника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72" marR="5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Для непосредственного руководителя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72" marR="59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Для кадровой службы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72" marR="5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27649">
                <a:tc>
                  <a:txBody>
                    <a:bodyPr/>
                    <a:lstStyle/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28905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Узнать мнение руководителя об эффективности своей работы</a:t>
                      </a:r>
                    </a:p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28905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Добиться признания своих успехов</a:t>
                      </a:r>
                    </a:p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33350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Обсудить проблемы эффективной работы,</a:t>
                      </a:r>
                    </a:p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38430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Обсудить профессиональные ожидания, получить совет (рекомендации) по работе</a:t>
                      </a:r>
                    </a:p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38430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Сообщить об интересах собственного развития</a:t>
                      </a:r>
                    </a:p>
                  </a:txBody>
                  <a:tcPr marL="5972" marR="5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42875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Выявить факты и причины низкой эффективности труда сотрудников</a:t>
                      </a:r>
                    </a:p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33350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Узнать мнение сотрудников об их работе и факторах, влияющих на эффективность и мотивацию их труда</a:t>
                      </a:r>
                    </a:p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33350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Улучшить рабочие отношения в коллективе</a:t>
                      </a:r>
                    </a:p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38430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Определить потенциал персонала, выявить потребности в развитии сотрудников</a:t>
                      </a:r>
                    </a:p>
                  </a:txBody>
                  <a:tcPr marL="5972" marR="5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38430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Обеспечить последо­вательный, организованный подход к измерению и оценке потенциала персонала, обоснованность решений о продвижении сотрудников</a:t>
                      </a:r>
                    </a:p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28905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Усилить </a:t>
                      </a:r>
                      <a:r>
                        <a:rPr lang="ru-RU" sz="1600" u="none" strike="noStrike" spc="0" dirty="0" err="1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мотивированность</a:t>
                      </a: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 сотрудников и их преданность организации</a:t>
                      </a:r>
                    </a:p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33350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Обеспечить плавность в замещении вакансий</a:t>
                      </a:r>
                    </a:p>
                    <a:p>
                      <a:pPr marL="0" lvl="0" indent="144000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133350" algn="l"/>
                          <a:tab pos="630555" algn="l"/>
                        </a:tabLst>
                      </a:pPr>
                      <a:r>
                        <a:rPr lang="ru-RU" sz="1600" u="none" strike="noStrike" spc="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Выявить потребности персонала в развитии</a:t>
                      </a:r>
                    </a:p>
                    <a:p>
                      <a:pPr marL="0" indent="1440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 учетом стратегии раз­вития организации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72" marR="5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8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потребности в обучении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1.	Подготовка руководящих и управленческих кадров.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2.	Создание резерва руководителей путем обучения </a:t>
            </a:r>
            <a:r>
              <a:rPr lang="ru-RU" dirty="0" smtClean="0"/>
              <a:t>перспективных </a:t>
            </a:r>
            <a:r>
              <a:rPr lang="ru-RU" dirty="0"/>
              <a:t>сотрудников.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3.	Программа стажировки за рубежом.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4.	Оценка персонала.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5.	Планирование карьеры.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6.	Целевая подготовка молодых специалистов и </a:t>
            </a:r>
            <a:r>
              <a:rPr lang="ru-RU" dirty="0" err="1"/>
              <a:t>профориентационная</a:t>
            </a:r>
            <a:r>
              <a:rPr lang="ru-RU" dirty="0"/>
              <a:t> работа.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7.	Обучение и сертификация персонала, участвующего в </a:t>
            </a:r>
            <a:r>
              <a:rPr lang="ru-RU" dirty="0" smtClean="0"/>
              <a:t>международных </a:t>
            </a:r>
            <a:r>
              <a:rPr lang="ru-RU" dirty="0"/>
              <a:t>проектах.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8.	Подготовка научных кадров.</a:t>
            </a:r>
          </a:p>
          <a:p>
            <a:pPr marL="0" indent="365125">
              <a:buNone/>
              <a:tabLst>
                <a:tab pos="712788" algn="l"/>
              </a:tabLst>
            </a:pPr>
            <a:r>
              <a:rPr lang="ru-RU" dirty="0"/>
              <a:t>9.	Повышение квалификации работников.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65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направления обучения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55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437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эффективности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Уровень 1 </a:t>
            </a:r>
            <a:r>
              <a:rPr lang="ru-RU" b="1" i="1" dirty="0"/>
              <a:t>(подготовительный </a:t>
            </a:r>
            <a:r>
              <a:rPr lang="ru-RU" b="1" i="1" dirty="0" smtClean="0"/>
              <a:t>этап)</a:t>
            </a:r>
            <a:r>
              <a:rPr lang="ru-RU" dirty="0" smtClean="0"/>
              <a:t> - сбор </a:t>
            </a:r>
            <a:r>
              <a:rPr lang="ru-RU" dirty="0"/>
              <a:t>информации о том, как сами участники обучающей программы оценивают ее </a:t>
            </a:r>
            <a:r>
              <a:rPr lang="ru-RU" dirty="0" smtClean="0"/>
              <a:t>эффективность (</a:t>
            </a:r>
            <a:r>
              <a:rPr lang="ru-RU" dirty="0"/>
              <a:t>анкета «Оценка программы (курса) обучения»). </a:t>
            </a:r>
          </a:p>
          <a:p>
            <a:r>
              <a:rPr lang="ru-RU" b="1" i="1" dirty="0" smtClean="0"/>
              <a:t>Уровень 2 (процесс обучения) </a:t>
            </a:r>
            <a:r>
              <a:rPr lang="ru-RU" dirty="0" smtClean="0"/>
              <a:t>- тренер </a:t>
            </a:r>
            <a:r>
              <a:rPr lang="ru-RU" dirty="0"/>
              <a:t>оценивает знания, полученные сотрудником по итогам прохождения курса </a:t>
            </a:r>
            <a:r>
              <a:rPr lang="ru-RU" dirty="0" smtClean="0"/>
              <a:t>обучения (тесты</a:t>
            </a:r>
            <a:r>
              <a:rPr lang="ru-RU" dirty="0"/>
              <a:t>, опросники и задания (разработанные самостоятельно либо предоставленные провайдером, проводившим обучение), цель которых — количественно измерить прогресс в полученных </a:t>
            </a:r>
            <a:r>
              <a:rPr lang="ru-RU" dirty="0" smtClean="0"/>
              <a:t>знаниях). </a:t>
            </a:r>
          </a:p>
          <a:p>
            <a:r>
              <a:rPr lang="ru-RU" b="1" i="1" dirty="0" smtClean="0"/>
              <a:t>Уровень 3 (долгосрочная </a:t>
            </a:r>
            <a:r>
              <a:rPr lang="ru-RU" b="1" i="1" dirty="0"/>
              <a:t>оценка эффективности обучения</a:t>
            </a:r>
            <a:r>
              <a:rPr lang="ru-RU" b="1" i="1" dirty="0" smtClean="0"/>
              <a:t>) </a:t>
            </a:r>
            <a:r>
              <a:rPr lang="ru-RU" dirty="0" smtClean="0"/>
              <a:t>- контроль </a:t>
            </a:r>
            <a:r>
              <a:rPr lang="ru-RU" dirty="0"/>
              <a:t>исполнения сотрудниками </a:t>
            </a:r>
            <a:r>
              <a:rPr lang="ru-RU" dirty="0" smtClean="0"/>
              <a:t>планов обучения в </a:t>
            </a:r>
            <a:r>
              <a:rPr lang="ru-RU" dirty="0"/>
              <a:t>обозначенные временные рамки. </a:t>
            </a:r>
            <a:r>
              <a:rPr lang="ru-RU" dirty="0" smtClean="0"/>
              <a:t>(анкета </a:t>
            </a:r>
            <a:r>
              <a:rPr lang="ru-RU" dirty="0"/>
              <a:t>«Оценка сотрудника после прохождения программы обучения</a:t>
            </a:r>
            <a:r>
              <a:rPr lang="ru-RU" dirty="0" smtClean="0"/>
              <a:t>»). </a:t>
            </a:r>
            <a:r>
              <a:rPr lang="ru-RU" dirty="0"/>
              <a:t>Задача непосредственного руководителя — оценка по шкале от 0 до 4 степени достижения </a:t>
            </a:r>
            <a:r>
              <a:rPr lang="ru-RU" dirty="0" smtClean="0"/>
              <a:t>целей обучения с </a:t>
            </a:r>
            <a:r>
              <a:rPr lang="ru-RU" dirty="0"/>
              <a:t>точки зрения приобретения (развития) сотрудником знаний (навыков), демонстрируемых в трудовой деятельности. Анкеты передаются менеджеру по персоналу для обобщения и сведения и анализа сводных данных.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21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240360" cy="4954562"/>
          </a:xfrm>
        </p:spPr>
        <p:txBody>
          <a:bodyPr>
            <a:normAutofit/>
          </a:bodyPr>
          <a:lstStyle/>
          <a:p>
            <a:r>
              <a:rPr lang="ru-RU" sz="3200" dirty="0"/>
              <a:t>Методика оценки эффективности образовательной </a:t>
            </a:r>
            <a:r>
              <a:rPr lang="ru-RU" sz="3200" dirty="0" smtClean="0"/>
              <a:t>программы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" y="-2280"/>
            <a:ext cx="5643606" cy="686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78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Проектирование рабочего места и его воздействие на здоровье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840676"/>
              </p:ext>
            </p:extLst>
          </p:nvPr>
        </p:nvGraphicFramePr>
        <p:xfrm>
          <a:off x="395536" y="1124744"/>
          <a:ext cx="8352929" cy="5550947"/>
        </p:xfrm>
        <a:graphic>
          <a:graphicData uri="http://schemas.openxmlformats.org/drawingml/2006/table">
            <a:tbl>
              <a:tblPr/>
              <a:tblGrid>
                <a:gridCol w="1152130"/>
                <a:gridCol w="3481541"/>
                <a:gridCol w="3719258"/>
              </a:tblGrid>
              <a:tr h="3667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Arial"/>
                        </a:rPr>
                        <a:t>Уровни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Arial"/>
                        </a:rPr>
                        <a:t>проектирования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Arial"/>
                        </a:rPr>
                        <a:t>рабочей среды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Внешние параметры структуры рабочего места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Воздействие на здоровье эмоциональных, социальных и физических факторов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4707"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Непосред­ственная рабо­чая зона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Arial"/>
                        </a:rPr>
                        <a:t>Физическая граница рабочего места. Эргономичная мебель и оборудование.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Arial"/>
                        </a:rPr>
                        <a:t>Локальное управление средствами акустики, освещения и вентиляции. Природные элементы и персонифицированное убранство.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Arial"/>
                        </a:rPr>
                        <a:t>Наличие окон на рабочем месте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Большая обособленность и удовлетворенность работой. Пониженное напряжение зрения, сокращение травматизма из-за повторяющихся движений и снижение болей в позвоночнике.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Больший комфорт и снижение стресса.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Ощущение собственной значимости и общности. Удовлетворенность работой и снижение стресса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5005"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Внешние параметры среды «округ рабочей зоны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Arial"/>
                        </a:rPr>
                        <a:t>Защищенность разговоров 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Arial"/>
                        </a:rPr>
                        <a:t>шумоизоляция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Arial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Arial"/>
                        </a:rPr>
                        <a:t>Нормальная плотность размещения работников. Правильное сочетание индивидуальной и команд ной работы. Естественное, локальное освещение и освещение снизу вверх отраженным флуоресцентным светом. Естественная вентиляция вместо систем охлаждения воздуха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Снижение психологического, эмоционального стресса. Снижение психологического, эмоционального стресса. Улучшает социальный климат, повышает сплоченность. Меньшее напряжение зрения, большая удовлетворенность. Снижение уровня респираторных заболеваний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2462"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Структура здания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Смежность связанных под разделений.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Четкие знаки и указатели. Привлекательные холлы и места приема пищи. Снижающая травматизм архитектура.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Детские учреждения по месту работы. Физически удобные приспособления рабочих мест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Усиление координации и соло ценности.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Снижение беспорядка и беспокойства.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Большая удовлетворенность работой и рабочим местом.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Снижение уровня случайных травм.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Удобство для работника, снижение стресса.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Улучшение здоровья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5724"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Внешние удобства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Наличие зон отдыха снаружи.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Доступ к местам парковки и общественному транспорту.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Близость кафе и магазинов.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Чистый воздух в округе.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Arial"/>
                        </a:rPr>
                        <a:t>Низкий уровень преступности в районе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Arial"/>
                        </a:rPr>
                        <a:t>Увеличение сплоченности, снижение стресса.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Arial"/>
                        </a:rPr>
                        <a:t>Удобство для работника. Улучшение состояния органов дыхания. Снижение уровня несчастных случаев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5" marR="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5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Процесс планирования реорганизации рабочих мест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53129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43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Составьте </a:t>
            </a:r>
            <a:r>
              <a:rPr lang="ru-RU" dirty="0" smtClean="0"/>
              <a:t>10 </a:t>
            </a:r>
            <a:r>
              <a:rPr lang="ru-RU" smtClean="0"/>
              <a:t>контрольных вопросов </a:t>
            </a:r>
            <a:r>
              <a:rPr lang="ru-RU" dirty="0" smtClean="0"/>
              <a:t>по теме лекции.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8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 развития персонала на микроуровне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9774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0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развития персонала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общее</a:t>
            </a:r>
            <a:r>
              <a:rPr lang="ru-RU" dirty="0" smtClean="0"/>
              <a:t> - формирование </a:t>
            </a:r>
            <a:r>
              <a:rPr lang="ru-RU" dirty="0"/>
              <a:t>и совершенствование у работников организации качеств, не связанных непосредственно с их профессиональной </a:t>
            </a:r>
            <a:r>
              <a:rPr lang="ru-RU" dirty="0" smtClean="0"/>
              <a:t>деятельностью;</a:t>
            </a:r>
          </a:p>
          <a:p>
            <a:r>
              <a:rPr lang="ru-RU" b="1" i="1" dirty="0" smtClean="0"/>
              <a:t>профессиональное</a:t>
            </a:r>
            <a:r>
              <a:rPr lang="ru-RU" dirty="0" smtClean="0"/>
              <a:t> - процесс </a:t>
            </a:r>
            <a:r>
              <a:rPr lang="ru-RU" dirty="0"/>
              <a:t>подготовки сотрудников к выполнению новых производственных функций, занятию должностей, решению новых задач, направленный на преодоление расхождения между требованиями к работнику и качествами реального человека, процесс наполнения компонентов профессионального опыта человека новым содержанием.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7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целей и задач развития персонала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682464"/>
              </p:ext>
            </p:extLst>
          </p:nvPr>
        </p:nvGraphicFramePr>
        <p:xfrm>
          <a:off x="755576" y="1628800"/>
          <a:ext cx="7704856" cy="4856795"/>
        </p:xfrm>
        <a:graphic>
          <a:graphicData uri="http://schemas.openxmlformats.org/drawingml/2006/table">
            <a:tbl>
              <a:tblPr/>
              <a:tblGrid>
                <a:gridCol w="1223593"/>
                <a:gridCol w="1992408"/>
                <a:gridCol w="2297646"/>
                <a:gridCol w="2191209"/>
              </a:tblGrid>
              <a:tr h="58731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Arial"/>
                        </a:rPr>
                        <a:t>Область развития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Задачи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Личность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Организация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597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Стратегиче­ские цели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Arial"/>
                        </a:rPr>
                        <a:t>Улучшение адаптационных способностей и развитие инновационных качеств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Arial"/>
                        </a:rPr>
                        <a:t>Углубление и расширение собственной безопасности пер­сональной стабиль кости. Развитие по­тенциала личности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Arial"/>
                        </a:rPr>
                        <a:t>Развитие кадрового потенциала, развитие команды как аспекта группового управления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24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Оператив­ные и тактические цели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Совершенствование профессиональных знаний и способностей. Традиционная работа с персоналом, его обучение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Arial"/>
                        </a:rPr>
                        <a:t>Ориентация работников на профессиональную карьеру внутри организации. </a:t>
                      </a:r>
                      <a:endParaRPr lang="ru-RU" sz="1800" dirty="0" smtClean="0">
                        <a:effectLst/>
                        <a:latin typeface="Times New Roman"/>
                        <a:ea typeface="Arial"/>
                      </a:endParaRPr>
                    </a:p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Arial"/>
                        </a:rPr>
                        <a:t>Развитие </a:t>
                      </a:r>
                      <a:r>
                        <a:rPr lang="ru-RU" sz="1800" dirty="0">
                          <a:effectLst/>
                          <a:latin typeface="Times New Roman"/>
                          <a:ea typeface="Arial"/>
                        </a:rPr>
                        <a:t>творческого потенциала личности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Arial"/>
                        </a:rPr>
                        <a:t>Развитие персонала в соответствии с изменениями организации — организационное развитие сотрудников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0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</a:t>
            </a:r>
            <a:r>
              <a:rPr lang="ru-RU" dirty="0"/>
              <a:t>развития персонала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0" indent="365125">
              <a:buNone/>
              <a:tabLst>
                <a:tab pos="622300" algn="l"/>
              </a:tabLst>
            </a:pPr>
            <a:r>
              <a:rPr lang="ru-RU" dirty="0"/>
              <a:t>1.	</a:t>
            </a:r>
            <a:r>
              <a:rPr lang="ru-RU" b="1" i="1" dirty="0"/>
              <a:t>Повышение качества человеческих ресурсов</a:t>
            </a:r>
            <a:r>
              <a:rPr lang="ru-RU" dirty="0"/>
              <a:t>, т. е. развитие необходимых компетенций персонала, которые позволят осваивать новые формы работы; повышение трудовой мотивации; развитие коммуникационных связей, навыков командной работы и др.</a:t>
            </a:r>
          </a:p>
          <a:p>
            <a:pPr marL="0" indent="365125">
              <a:buNone/>
              <a:tabLst>
                <a:tab pos="622300" algn="l"/>
              </a:tabLst>
            </a:pPr>
            <a:r>
              <a:rPr lang="ru-RU" dirty="0"/>
              <a:t>2.	</a:t>
            </a:r>
            <a:r>
              <a:rPr lang="ru-RU" b="1" i="1" dirty="0"/>
              <a:t>Совершенствование организационной культуры</a:t>
            </a:r>
            <a:r>
              <a:rPr lang="ru-RU" dirty="0"/>
              <a:t>, включающее в себя:</a:t>
            </a:r>
          </a:p>
          <a:p>
            <a:pPr marL="0" indent="365125">
              <a:buNone/>
              <a:tabLst>
                <a:tab pos="622300" algn="l"/>
              </a:tabLst>
            </a:pPr>
            <a:r>
              <a:rPr lang="ru-RU" dirty="0"/>
              <a:t>•	социальную и профессиональную адаптацию персонала;</a:t>
            </a:r>
          </a:p>
          <a:p>
            <a:pPr marL="0" indent="365125">
              <a:buNone/>
              <a:tabLst>
                <a:tab pos="622300" algn="l"/>
              </a:tabLst>
            </a:pPr>
            <a:r>
              <a:rPr lang="ru-RU" dirty="0"/>
              <a:t>•	улучшение психологического климата в коллективе;</a:t>
            </a:r>
          </a:p>
          <a:p>
            <a:pPr marL="0" indent="365125">
              <a:buNone/>
              <a:tabLst>
                <a:tab pos="622300" algn="l"/>
              </a:tabLst>
            </a:pPr>
            <a:r>
              <a:rPr lang="ru-RU" dirty="0"/>
              <a:t>•	анализ и корректировку организационной культуры в </a:t>
            </a:r>
            <a:r>
              <a:rPr lang="ru-RU" dirty="0" smtClean="0"/>
              <a:t>соответствии </a:t>
            </a:r>
            <a:r>
              <a:rPr lang="ru-RU" dirty="0"/>
              <a:t>с направлениями изменений.</a:t>
            </a:r>
          </a:p>
          <a:p>
            <a:pPr marL="0" indent="365125">
              <a:buNone/>
              <a:tabLst>
                <a:tab pos="622300" algn="l"/>
              </a:tabLst>
            </a:pPr>
            <a:r>
              <a:rPr lang="ru-RU" dirty="0"/>
              <a:t>3.	</a:t>
            </a:r>
            <a:r>
              <a:rPr lang="ru-RU" b="1" i="1" dirty="0"/>
              <a:t>Совершенствование кадровой политики и организационной структуры управления персоналом</a:t>
            </a:r>
            <a:r>
              <a:rPr lang="ru-RU" dirty="0"/>
              <a:t>, включающее в себя:</a:t>
            </a:r>
          </a:p>
          <a:p>
            <a:pPr marL="0" indent="365125">
              <a:buNone/>
              <a:tabLst>
                <a:tab pos="622300" algn="l"/>
              </a:tabLst>
            </a:pPr>
            <a:r>
              <a:rPr lang="ru-RU" dirty="0"/>
              <a:t>•	поиск новых форм организации трудовых процессов, </a:t>
            </a:r>
            <a:r>
              <a:rPr lang="ru-RU" dirty="0" smtClean="0"/>
              <a:t>основанных </a:t>
            </a:r>
            <a:r>
              <a:rPr lang="ru-RU" dirty="0"/>
              <a:t>на принципах реинжиниринга, тотального контроля качества, создания рабочих групп качества;</a:t>
            </a:r>
          </a:p>
          <a:p>
            <a:pPr marL="0" indent="365125">
              <a:buNone/>
              <a:tabLst>
                <a:tab pos="622300" algn="l"/>
              </a:tabLst>
            </a:pPr>
            <a:r>
              <a:rPr lang="ru-RU" dirty="0"/>
              <a:t>•	совершенствование процессов коммуникации; внедрение ин формационных систем и т. 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4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потребностей в развитии персонала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0971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66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Взаимосвязь бизнес-стратегии и стратегии развития персонала организации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131110"/>
              </p:ext>
            </p:extLst>
          </p:nvPr>
        </p:nvGraphicFramePr>
        <p:xfrm>
          <a:off x="251520" y="1340768"/>
          <a:ext cx="8604448" cy="5372637"/>
        </p:xfrm>
        <a:graphic>
          <a:graphicData uri="http://schemas.openxmlformats.org/drawingml/2006/table">
            <a:tbl>
              <a:tblPr/>
              <a:tblGrid>
                <a:gridCol w="1585030"/>
                <a:gridCol w="7019418"/>
              </a:tblGrid>
              <a:tr h="4199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Стратегия организации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Требования и особенности стратегии развития персонала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9701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Стратегия обеспечения максимального качества выпускаемой предприятием продукции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Работники, находящиеся на ключевых постах, и коллектив в целом должны обладать максимально профессиональным уровнем и компетентностью, позволяющей реализовать уровень качества независимо от затрат на производственные и технологические сбои. </a:t>
                      </a:r>
                      <a:endParaRPr lang="ru-RU" sz="1600" dirty="0" smtClean="0">
                        <a:effectLst/>
                        <a:latin typeface="Times New Roman"/>
                        <a:ea typeface="Arial"/>
                      </a:endParaRPr>
                    </a:p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Arial"/>
                        </a:rPr>
                        <a:t>Стратегия </a:t>
                      </a: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развития персонала </a:t>
                      </a:r>
                      <a:r>
                        <a:rPr lang="ru-RU" sz="1600" b="1" i="1" dirty="0">
                          <a:effectLst/>
                          <a:latin typeface="Times New Roman"/>
                          <a:ea typeface="Arial"/>
                        </a:rPr>
                        <a:t>должна быть ориен­тирована на повышение профессиональных навыков и квалификации работников</a:t>
                      </a: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, включающих освоение современных систем обеспечения качества выпускаемой продукции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973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Стратегия инновационного роста и развития промышленного предприятия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Предполагает внедрение наиболее прогрессивных технологий, требует от работников максимальной гибкости, широкой профессиональной эрудиции, готовности к восприятию новых технологий и видов техники. </a:t>
                      </a:r>
                      <a:endParaRPr lang="ru-RU" sz="1600" dirty="0" smtClean="0">
                        <a:effectLst/>
                        <a:latin typeface="Times New Roman"/>
                        <a:ea typeface="Arial"/>
                      </a:endParaRPr>
                    </a:p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Arial"/>
                        </a:rPr>
                        <a:t>Стратегия </a:t>
                      </a: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развития персонала </a:t>
                      </a:r>
                      <a:r>
                        <a:rPr lang="ru-RU" sz="1600" b="1" i="1" dirty="0">
                          <a:effectLst/>
                          <a:latin typeface="Times New Roman"/>
                          <a:ea typeface="Arial"/>
                        </a:rPr>
                        <a:t>должна включать профессиональное обучение и переподготовку персонала в части освоения передовых технологий и методик работы и приобретения навыков работы с новейшим оборудованием и техникой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1197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Технико-техноло­гическая стратегия развития промышленного предприятия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Опирается на внутренний научно-технический потен­циал промышленного предприятия. Данная стратегия требует от работников инициативы, творчества, активного участия в проводимых научно исследовательских работах.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Arial"/>
                        </a:rPr>
                        <a:t>Стратегия </a:t>
                      </a: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развития персонала </a:t>
                      </a:r>
                      <a:r>
                        <a:rPr lang="ru-RU" sz="1600" b="1" i="1" dirty="0">
                          <a:effectLst/>
                          <a:latin typeface="Times New Roman"/>
                          <a:ea typeface="Arial"/>
                        </a:rPr>
                        <a:t>направлена на стимулирование творческой активности персонала, поощрение стремления к участию в модернизации производственных процессов предприятия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4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Политика организации в области развития персонала крупной компании (2 слайда)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0015"/>
            <a:ext cx="7920880" cy="53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66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1523</Words>
  <Application>Microsoft Office PowerPoint</Application>
  <PresentationFormat>Экран (4:3)</PresentationFormat>
  <Paragraphs>238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Планирование развития персонала</vt:lpstr>
      <vt:lpstr>Презентация PowerPoint</vt:lpstr>
      <vt:lpstr>Направления развития персонала на микроуровне</vt:lpstr>
      <vt:lpstr>Виды развития персонала</vt:lpstr>
      <vt:lpstr>Структура целей и задач развития персонала</vt:lpstr>
      <vt:lpstr>Основные направления развития персонала </vt:lpstr>
      <vt:lpstr>Определение потребностей в развитии персонала</vt:lpstr>
      <vt:lpstr>Взаимосвязь бизнес-стратегии и стратегии развития персонала организации</vt:lpstr>
      <vt:lpstr>Политика организации в области развития персонала крупной компании (2 слайда)</vt:lpstr>
      <vt:lpstr>Презентация PowerPoint</vt:lpstr>
      <vt:lpstr>Алгоритм разработки плана развития</vt:lpstr>
      <vt:lpstr>Этапы планирования развития персонала </vt:lpstr>
      <vt:lpstr>Анализ затрат при разработке плана развития персонала</vt:lpstr>
      <vt:lpstr>Общая экономическая эффективность затрат на персонал </vt:lpstr>
      <vt:lpstr>Методики оценки вариантов инвестиций в персонал и эффективности обучения</vt:lpstr>
      <vt:lpstr>Различия между традиционной и самообучающейся организациями</vt:lpstr>
      <vt:lpstr>Этапы управления знаниями</vt:lpstr>
      <vt:lpstr>Методы и технологии обучения</vt:lpstr>
      <vt:lpstr>Задачи корпоративного университета</vt:lpstr>
      <vt:lpstr>Систематическая модель обучения</vt:lpstr>
      <vt:lpstr>Бизнес-процесс обучения и развития персонала</vt:lpstr>
      <vt:lpstr>Возможности, формирующие потребности в обучении</vt:lpstr>
      <vt:lpstr>Основные направления потребности в обучении</vt:lpstr>
      <vt:lpstr>Основные направления обучения</vt:lpstr>
      <vt:lpstr>Оценка эффективности обучения</vt:lpstr>
      <vt:lpstr>Методика оценки эффективности образовательной программы</vt:lpstr>
      <vt:lpstr>Проектирование рабочего места и его воздействие на здоровье</vt:lpstr>
      <vt:lpstr>Процесс планирования реорганизации рабочих мест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развития персонала</dc:title>
  <dc:creator>Admin</dc:creator>
  <cp:lastModifiedBy>Admin</cp:lastModifiedBy>
  <cp:revision>14</cp:revision>
  <dcterms:created xsi:type="dcterms:W3CDTF">2022-05-10T10:35:53Z</dcterms:created>
  <dcterms:modified xsi:type="dcterms:W3CDTF">2022-05-12T02:42:48Z</dcterms:modified>
</cp:coreProperties>
</file>