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31" r:id="rId4"/>
    <p:sldId id="283" r:id="rId5"/>
    <p:sldId id="320" r:id="rId6"/>
    <p:sldId id="291" r:id="rId7"/>
    <p:sldId id="325" r:id="rId8"/>
    <p:sldId id="319" r:id="rId9"/>
    <p:sldId id="332" r:id="rId10"/>
    <p:sldId id="327" r:id="rId11"/>
    <p:sldId id="303" r:id="rId12"/>
    <p:sldId id="330" r:id="rId13"/>
    <p:sldId id="306" r:id="rId14"/>
    <p:sldId id="323" r:id="rId15"/>
    <p:sldId id="321" r:id="rId16"/>
    <p:sldId id="329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льдо" initials="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484"/>
    <a:srgbClr val="00B2A1"/>
    <a:srgbClr val="00433A"/>
    <a:srgbClr val="38806A"/>
    <a:srgbClr val="2F815B"/>
    <a:srgbClr val="307965"/>
    <a:srgbClr val="196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 autoAdjust="0"/>
    <p:restoredTop sz="96274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E7AB3-CCD4-4FD4-87FB-965A5D78BB0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8BE0430-E943-48D4-ABE5-493A229C4404}">
      <dgm:prSet phldrT="[Текст]"/>
      <dgm:spPr/>
      <dgm:t>
        <a:bodyPr/>
        <a:lstStyle/>
        <a:p>
          <a:r>
            <a:rPr lang="ru-RU" dirty="0"/>
            <a:t>База заданий</a:t>
          </a:r>
        </a:p>
      </dgm:t>
    </dgm:pt>
    <dgm:pt modelId="{9BFC2CAA-30DC-4888-B97C-C8D219756F46}" type="parTrans" cxnId="{1BA1914B-47A7-4990-8451-4D2B4E7187AA}">
      <dgm:prSet/>
      <dgm:spPr/>
      <dgm:t>
        <a:bodyPr/>
        <a:lstStyle/>
        <a:p>
          <a:endParaRPr lang="ru-RU"/>
        </a:p>
      </dgm:t>
    </dgm:pt>
    <dgm:pt modelId="{411C74C9-6025-4652-91A7-C363E1B597EE}" type="sibTrans" cxnId="{1BA1914B-47A7-4990-8451-4D2B4E7187AA}">
      <dgm:prSet/>
      <dgm:spPr/>
      <dgm:t>
        <a:bodyPr/>
        <a:lstStyle/>
        <a:p>
          <a:endParaRPr lang="ru-RU"/>
        </a:p>
      </dgm:t>
    </dgm:pt>
    <dgm:pt modelId="{11FC926A-6443-421B-ADB6-62CD9E42B79E}">
      <dgm:prSet phldrT="[Текст]"/>
      <dgm:spPr/>
      <dgm:t>
        <a:bodyPr/>
        <a:lstStyle/>
        <a:p>
          <a:r>
            <a:rPr lang="ru-RU" dirty="0"/>
            <a:t>кейсы</a:t>
          </a:r>
        </a:p>
      </dgm:t>
    </dgm:pt>
    <dgm:pt modelId="{628DF914-5492-40B2-8C3E-39D21A4C3615}" type="parTrans" cxnId="{A158610A-D4E7-46E0-BC80-8A2A0F9ADF78}">
      <dgm:prSet/>
      <dgm:spPr/>
      <dgm:t>
        <a:bodyPr/>
        <a:lstStyle/>
        <a:p>
          <a:endParaRPr lang="ru-RU"/>
        </a:p>
      </dgm:t>
    </dgm:pt>
    <dgm:pt modelId="{14610660-5543-41A3-BDE3-2428CA3E409D}" type="sibTrans" cxnId="{A158610A-D4E7-46E0-BC80-8A2A0F9ADF78}">
      <dgm:prSet/>
      <dgm:spPr/>
      <dgm:t>
        <a:bodyPr/>
        <a:lstStyle/>
        <a:p>
          <a:endParaRPr lang="ru-RU"/>
        </a:p>
      </dgm:t>
    </dgm:pt>
    <dgm:pt modelId="{8CB558BC-392A-43C8-AF6D-46CF7FDD6D25}">
      <dgm:prSet phldrT="[Текст]"/>
      <dgm:spPr/>
      <dgm:t>
        <a:bodyPr/>
        <a:lstStyle/>
        <a:p>
          <a:r>
            <a:rPr lang="ru-RU" dirty="0"/>
            <a:t>видео</a:t>
          </a:r>
        </a:p>
      </dgm:t>
    </dgm:pt>
    <dgm:pt modelId="{C8C6B670-8804-4014-852E-A8C2783F8B39}" type="parTrans" cxnId="{46D63906-98C9-4E3D-A930-6E11341A0397}">
      <dgm:prSet/>
      <dgm:spPr/>
      <dgm:t>
        <a:bodyPr/>
        <a:lstStyle/>
        <a:p>
          <a:endParaRPr lang="ru-RU"/>
        </a:p>
      </dgm:t>
    </dgm:pt>
    <dgm:pt modelId="{F7C5BCB7-B2FA-4C09-860D-ECE1D9B86035}" type="sibTrans" cxnId="{46D63906-98C9-4E3D-A930-6E11341A0397}">
      <dgm:prSet/>
      <dgm:spPr/>
      <dgm:t>
        <a:bodyPr/>
        <a:lstStyle/>
        <a:p>
          <a:endParaRPr lang="ru-RU"/>
        </a:p>
      </dgm:t>
    </dgm:pt>
    <dgm:pt modelId="{AE9AC270-FAD4-4B11-8673-8829662C88A5}">
      <dgm:prSet phldrT="[Текст]"/>
      <dgm:spPr/>
      <dgm:t>
        <a:bodyPr/>
        <a:lstStyle/>
        <a:p>
          <a:r>
            <a:rPr lang="ru-RU" dirty="0"/>
            <a:t>практические задачи</a:t>
          </a:r>
        </a:p>
      </dgm:t>
    </dgm:pt>
    <dgm:pt modelId="{E1B9F42A-541B-4A96-AA15-BEA72CF710F0}" type="parTrans" cxnId="{2AA81195-7226-48A5-873C-284D86224C05}">
      <dgm:prSet/>
      <dgm:spPr/>
      <dgm:t>
        <a:bodyPr/>
        <a:lstStyle/>
        <a:p>
          <a:endParaRPr lang="ru-RU"/>
        </a:p>
      </dgm:t>
    </dgm:pt>
    <dgm:pt modelId="{8F733A6C-CC77-4080-A999-12EA11AA69E0}" type="sibTrans" cxnId="{2AA81195-7226-48A5-873C-284D86224C05}">
      <dgm:prSet/>
      <dgm:spPr/>
      <dgm:t>
        <a:bodyPr/>
        <a:lstStyle/>
        <a:p>
          <a:endParaRPr lang="ru-RU"/>
        </a:p>
      </dgm:t>
    </dgm:pt>
    <dgm:pt modelId="{BE756C2C-4A74-41AE-A7FC-2102D312986E}" type="pres">
      <dgm:prSet presAssocID="{53AE7AB3-CCD4-4FD4-87FB-965A5D78BB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F02B8C-20BE-42E8-8E64-A8CF077C11A5}" type="pres">
      <dgm:prSet presAssocID="{F8BE0430-E943-48D4-ABE5-493A229C4404}" presName="centerShape" presStyleLbl="node0" presStyleIdx="0" presStyleCnt="1"/>
      <dgm:spPr/>
    </dgm:pt>
    <dgm:pt modelId="{171CB375-0DF6-401C-9EF4-D995CF244DFA}" type="pres">
      <dgm:prSet presAssocID="{628DF914-5492-40B2-8C3E-39D21A4C3615}" presName="parTrans" presStyleLbl="bgSibTrans2D1" presStyleIdx="0" presStyleCnt="3"/>
      <dgm:spPr/>
    </dgm:pt>
    <dgm:pt modelId="{1E40F55B-5066-48A0-8FF0-6AD513A62C0B}" type="pres">
      <dgm:prSet presAssocID="{11FC926A-6443-421B-ADB6-62CD9E42B79E}" presName="node" presStyleLbl="node1" presStyleIdx="0" presStyleCnt="3">
        <dgm:presLayoutVars>
          <dgm:bulletEnabled val="1"/>
        </dgm:presLayoutVars>
      </dgm:prSet>
      <dgm:spPr/>
    </dgm:pt>
    <dgm:pt modelId="{FB64FAEF-7F5D-4ADA-8D79-D1C48198CE2C}" type="pres">
      <dgm:prSet presAssocID="{C8C6B670-8804-4014-852E-A8C2783F8B39}" presName="parTrans" presStyleLbl="bgSibTrans2D1" presStyleIdx="1" presStyleCnt="3"/>
      <dgm:spPr/>
    </dgm:pt>
    <dgm:pt modelId="{8AC4F680-6B95-4FC8-AF23-C6F0797A391A}" type="pres">
      <dgm:prSet presAssocID="{8CB558BC-392A-43C8-AF6D-46CF7FDD6D25}" presName="node" presStyleLbl="node1" presStyleIdx="1" presStyleCnt="3">
        <dgm:presLayoutVars>
          <dgm:bulletEnabled val="1"/>
        </dgm:presLayoutVars>
      </dgm:prSet>
      <dgm:spPr/>
    </dgm:pt>
    <dgm:pt modelId="{D48FA10C-18E3-4BB8-8810-D18B1EB7A47D}" type="pres">
      <dgm:prSet presAssocID="{E1B9F42A-541B-4A96-AA15-BEA72CF710F0}" presName="parTrans" presStyleLbl="bgSibTrans2D1" presStyleIdx="2" presStyleCnt="3"/>
      <dgm:spPr/>
    </dgm:pt>
    <dgm:pt modelId="{69E6B997-5539-4E9F-BDFB-58764D3C8B99}" type="pres">
      <dgm:prSet presAssocID="{AE9AC270-FAD4-4B11-8673-8829662C88A5}" presName="node" presStyleLbl="node1" presStyleIdx="2" presStyleCnt="3">
        <dgm:presLayoutVars>
          <dgm:bulletEnabled val="1"/>
        </dgm:presLayoutVars>
      </dgm:prSet>
      <dgm:spPr/>
    </dgm:pt>
  </dgm:ptLst>
  <dgm:cxnLst>
    <dgm:cxn modelId="{46D63906-98C9-4E3D-A930-6E11341A0397}" srcId="{F8BE0430-E943-48D4-ABE5-493A229C4404}" destId="{8CB558BC-392A-43C8-AF6D-46CF7FDD6D25}" srcOrd="1" destOrd="0" parTransId="{C8C6B670-8804-4014-852E-A8C2783F8B39}" sibTransId="{F7C5BCB7-B2FA-4C09-860D-ECE1D9B86035}"/>
    <dgm:cxn modelId="{A158610A-D4E7-46E0-BC80-8A2A0F9ADF78}" srcId="{F8BE0430-E943-48D4-ABE5-493A229C4404}" destId="{11FC926A-6443-421B-ADB6-62CD9E42B79E}" srcOrd="0" destOrd="0" parTransId="{628DF914-5492-40B2-8C3E-39D21A4C3615}" sibTransId="{14610660-5543-41A3-BDE3-2428CA3E409D}"/>
    <dgm:cxn modelId="{F4330729-BEA8-44A6-8424-0BB7132EB247}" type="presOf" srcId="{AE9AC270-FAD4-4B11-8673-8829662C88A5}" destId="{69E6B997-5539-4E9F-BDFB-58764D3C8B99}" srcOrd="0" destOrd="0" presId="urn:microsoft.com/office/officeart/2005/8/layout/radial4"/>
    <dgm:cxn modelId="{1BA1914B-47A7-4990-8451-4D2B4E7187AA}" srcId="{53AE7AB3-CCD4-4FD4-87FB-965A5D78BB00}" destId="{F8BE0430-E943-48D4-ABE5-493A229C4404}" srcOrd="0" destOrd="0" parTransId="{9BFC2CAA-30DC-4888-B97C-C8D219756F46}" sibTransId="{411C74C9-6025-4652-91A7-C363E1B597EE}"/>
    <dgm:cxn modelId="{D6F02D6D-7AAF-46E9-B382-FE4331C8E0A8}" type="presOf" srcId="{C8C6B670-8804-4014-852E-A8C2783F8B39}" destId="{FB64FAEF-7F5D-4ADA-8D79-D1C48198CE2C}" srcOrd="0" destOrd="0" presId="urn:microsoft.com/office/officeart/2005/8/layout/radial4"/>
    <dgm:cxn modelId="{29773551-5D33-4ED9-8B7E-256D658AEE2E}" type="presOf" srcId="{628DF914-5492-40B2-8C3E-39D21A4C3615}" destId="{171CB375-0DF6-401C-9EF4-D995CF244DFA}" srcOrd="0" destOrd="0" presId="urn:microsoft.com/office/officeart/2005/8/layout/radial4"/>
    <dgm:cxn modelId="{9E957252-730A-433E-A2EE-13BAADF8302E}" type="presOf" srcId="{53AE7AB3-CCD4-4FD4-87FB-965A5D78BB00}" destId="{BE756C2C-4A74-41AE-A7FC-2102D312986E}" srcOrd="0" destOrd="0" presId="urn:microsoft.com/office/officeart/2005/8/layout/radial4"/>
    <dgm:cxn modelId="{7809E484-77B8-4F66-97F2-05F95B4B09B4}" type="presOf" srcId="{E1B9F42A-541B-4A96-AA15-BEA72CF710F0}" destId="{D48FA10C-18E3-4BB8-8810-D18B1EB7A47D}" srcOrd="0" destOrd="0" presId="urn:microsoft.com/office/officeart/2005/8/layout/radial4"/>
    <dgm:cxn modelId="{2AA81195-7226-48A5-873C-284D86224C05}" srcId="{F8BE0430-E943-48D4-ABE5-493A229C4404}" destId="{AE9AC270-FAD4-4B11-8673-8829662C88A5}" srcOrd="2" destOrd="0" parTransId="{E1B9F42A-541B-4A96-AA15-BEA72CF710F0}" sibTransId="{8F733A6C-CC77-4080-A999-12EA11AA69E0}"/>
    <dgm:cxn modelId="{ED819CB3-F04C-4FF9-A794-2B6F6091C2A1}" type="presOf" srcId="{F8BE0430-E943-48D4-ABE5-493A229C4404}" destId="{F1F02B8C-20BE-42E8-8E64-A8CF077C11A5}" srcOrd="0" destOrd="0" presId="urn:microsoft.com/office/officeart/2005/8/layout/radial4"/>
    <dgm:cxn modelId="{74045BD4-EC36-49E7-9F28-B9682B8D0CB9}" type="presOf" srcId="{11FC926A-6443-421B-ADB6-62CD9E42B79E}" destId="{1E40F55B-5066-48A0-8FF0-6AD513A62C0B}" srcOrd="0" destOrd="0" presId="urn:microsoft.com/office/officeart/2005/8/layout/radial4"/>
    <dgm:cxn modelId="{CBF0D4E6-30FE-4ED3-8302-E8D21AB30161}" type="presOf" srcId="{8CB558BC-392A-43C8-AF6D-46CF7FDD6D25}" destId="{8AC4F680-6B95-4FC8-AF23-C6F0797A391A}" srcOrd="0" destOrd="0" presId="urn:microsoft.com/office/officeart/2005/8/layout/radial4"/>
    <dgm:cxn modelId="{A189CC60-EB98-41A8-A70C-2329CFACB6FF}" type="presParOf" srcId="{BE756C2C-4A74-41AE-A7FC-2102D312986E}" destId="{F1F02B8C-20BE-42E8-8E64-A8CF077C11A5}" srcOrd="0" destOrd="0" presId="urn:microsoft.com/office/officeart/2005/8/layout/radial4"/>
    <dgm:cxn modelId="{F0D48684-8D97-44AE-960B-27DCD6826573}" type="presParOf" srcId="{BE756C2C-4A74-41AE-A7FC-2102D312986E}" destId="{171CB375-0DF6-401C-9EF4-D995CF244DFA}" srcOrd="1" destOrd="0" presId="urn:microsoft.com/office/officeart/2005/8/layout/radial4"/>
    <dgm:cxn modelId="{AA592727-344A-408F-A31D-21F33E95927E}" type="presParOf" srcId="{BE756C2C-4A74-41AE-A7FC-2102D312986E}" destId="{1E40F55B-5066-48A0-8FF0-6AD513A62C0B}" srcOrd="2" destOrd="0" presId="urn:microsoft.com/office/officeart/2005/8/layout/radial4"/>
    <dgm:cxn modelId="{B2049621-713C-416F-AC06-E9056340C10D}" type="presParOf" srcId="{BE756C2C-4A74-41AE-A7FC-2102D312986E}" destId="{FB64FAEF-7F5D-4ADA-8D79-D1C48198CE2C}" srcOrd="3" destOrd="0" presId="urn:microsoft.com/office/officeart/2005/8/layout/radial4"/>
    <dgm:cxn modelId="{93EEB1C7-8AEF-4EB6-A115-43BC66ED7053}" type="presParOf" srcId="{BE756C2C-4A74-41AE-A7FC-2102D312986E}" destId="{8AC4F680-6B95-4FC8-AF23-C6F0797A391A}" srcOrd="4" destOrd="0" presId="urn:microsoft.com/office/officeart/2005/8/layout/radial4"/>
    <dgm:cxn modelId="{2879E804-5A6D-40DC-88B0-EAA8CEE66BCB}" type="presParOf" srcId="{BE756C2C-4A74-41AE-A7FC-2102D312986E}" destId="{D48FA10C-18E3-4BB8-8810-D18B1EB7A47D}" srcOrd="5" destOrd="0" presId="urn:microsoft.com/office/officeart/2005/8/layout/radial4"/>
    <dgm:cxn modelId="{D0BFBCF5-C185-496E-B977-AEDF549558F3}" type="presParOf" srcId="{BE756C2C-4A74-41AE-A7FC-2102D312986E}" destId="{69E6B997-5539-4E9F-BDFB-58764D3C8B99}" srcOrd="6" destOrd="0" presId="urn:microsoft.com/office/officeart/2005/8/layout/radial4"/>
  </dgm:cxnLst>
  <dgm:bg>
    <a:noFill/>
  </dgm:bg>
  <dgm:whole>
    <a:ln w="38100">
      <a:solidFill>
        <a:srgbClr val="59948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2B8C-20BE-42E8-8E64-A8CF077C11A5}">
      <dsp:nvSpPr>
        <dsp:cNvPr id="0" name=""/>
        <dsp:cNvSpPr/>
      </dsp:nvSpPr>
      <dsp:spPr>
        <a:xfrm>
          <a:off x="2565861" y="2036824"/>
          <a:ext cx="1707813" cy="1707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База заданий</a:t>
          </a:r>
        </a:p>
      </dsp:txBody>
      <dsp:txXfrm>
        <a:off x="2815964" y="2286927"/>
        <a:ext cx="1207607" cy="1207607"/>
      </dsp:txXfrm>
    </dsp:sp>
    <dsp:sp modelId="{171CB375-0DF6-401C-9EF4-D995CF244DFA}">
      <dsp:nvSpPr>
        <dsp:cNvPr id="0" name=""/>
        <dsp:cNvSpPr/>
      </dsp:nvSpPr>
      <dsp:spPr>
        <a:xfrm rot="12900000">
          <a:off x="1465448" y="1737881"/>
          <a:ext cx="1310878" cy="48672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0F55B-5066-48A0-8FF0-6AD513A62C0B}">
      <dsp:nvSpPr>
        <dsp:cNvPr id="0" name=""/>
        <dsp:cNvSpPr/>
      </dsp:nvSpPr>
      <dsp:spPr>
        <a:xfrm>
          <a:off x="772771" y="956331"/>
          <a:ext cx="1622422" cy="1297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кейсы</a:t>
          </a:r>
        </a:p>
      </dsp:txBody>
      <dsp:txXfrm>
        <a:off x="810786" y="994346"/>
        <a:ext cx="1546392" cy="1221908"/>
      </dsp:txXfrm>
    </dsp:sp>
    <dsp:sp modelId="{FB64FAEF-7F5D-4ADA-8D79-D1C48198CE2C}">
      <dsp:nvSpPr>
        <dsp:cNvPr id="0" name=""/>
        <dsp:cNvSpPr/>
      </dsp:nvSpPr>
      <dsp:spPr>
        <a:xfrm rot="16200000">
          <a:off x="2764328" y="1061727"/>
          <a:ext cx="1310878" cy="48672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4F680-6B95-4FC8-AF23-C6F0797A391A}">
      <dsp:nvSpPr>
        <dsp:cNvPr id="0" name=""/>
        <dsp:cNvSpPr/>
      </dsp:nvSpPr>
      <dsp:spPr>
        <a:xfrm>
          <a:off x="2608556" y="682"/>
          <a:ext cx="1622422" cy="1297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видео</a:t>
          </a:r>
        </a:p>
      </dsp:txBody>
      <dsp:txXfrm>
        <a:off x="2646571" y="38697"/>
        <a:ext cx="1546392" cy="1221908"/>
      </dsp:txXfrm>
    </dsp:sp>
    <dsp:sp modelId="{D48FA10C-18E3-4BB8-8810-D18B1EB7A47D}">
      <dsp:nvSpPr>
        <dsp:cNvPr id="0" name=""/>
        <dsp:cNvSpPr/>
      </dsp:nvSpPr>
      <dsp:spPr>
        <a:xfrm rot="19500000">
          <a:off x="4063209" y="1737881"/>
          <a:ext cx="1310878" cy="48672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6B997-5539-4E9F-BDFB-58764D3C8B99}">
      <dsp:nvSpPr>
        <dsp:cNvPr id="0" name=""/>
        <dsp:cNvSpPr/>
      </dsp:nvSpPr>
      <dsp:spPr>
        <a:xfrm>
          <a:off x="4444341" y="956331"/>
          <a:ext cx="1622422" cy="1297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практические задачи</a:t>
          </a:r>
        </a:p>
      </dsp:txBody>
      <dsp:txXfrm>
        <a:off x="4482356" y="994346"/>
        <a:ext cx="1546392" cy="122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0B01-578B-486F-B7E7-B55CB5B87142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1F5B-9346-47B0-8336-D307E6163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39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04C3-BEE4-4FBB-99B8-45D0C715C44D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D0E1-F155-477F-8F27-A802FABBD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86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2D0E1-F155-477F-8F27-A802FABBD8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2D0E1-F155-477F-8F27-A802FABBD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5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03A0-4257-4D61-B2E5-1E377480CB1B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8A3F-A878-40F6-8EFC-FE7510BAB3B9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C9A1-D205-4A24-89A3-C8426D4743F7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0BE0-8D1E-4E54-A05A-4F4E7F884C98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2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3DB6-5E86-4AA2-A3A7-4AFDE1F2A1CE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8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B76-A8ED-40F5-8D0B-61CAEAC33343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8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0474-49FD-473E-A971-377C79A85A7B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2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6C13-BBCC-4F9E-BFC6-07CD4372E392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F6A-3317-4F1A-91C6-C1C551F04A79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61E9-28A6-43DE-987B-A3698592FC84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6297-06FD-4E6E-9FF2-C8108F5C881D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2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08C5-2126-4486-814D-27F1E8BBE13C}" type="datetime1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7A03-CEC1-4BDE-84B3-76CD0B7D3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slide" Target="slide17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s://whatfix.com/blog/employee-training-statistics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icons8.ru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5081" y="826280"/>
            <a:ext cx="9154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«Иркутский государственный университет путей сообщения»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Красноярский институт железнодорожного транспорта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филиал Федерального государственного бюджетного образовательного учреждения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высшего образования «Иркутский государственный университет путей сообщения» </a:t>
            </a: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31" y="79561"/>
            <a:ext cx="2386058" cy="46454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9625" y="-9625"/>
            <a:ext cx="6612556" cy="2955126"/>
            <a:chOff x="0" y="-15625"/>
            <a:chExt cx="6547888" cy="2926226"/>
          </a:xfrm>
        </p:grpSpPr>
        <p:sp>
          <p:nvSpPr>
            <p:cNvPr id="15" name="Полилиния 14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00034" y="6288637"/>
            <a:ext cx="8447173" cy="567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Красноярск 2022</a:t>
            </a:r>
          </a:p>
          <a:p>
            <a:pPr marL="0" marR="0" lvl="0" indent="5410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1324117" y="2893892"/>
            <a:ext cx="6609805" cy="103392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инструментов обучения персонала</a:t>
            </a:r>
          </a:p>
        </p:txBody>
      </p:sp>
      <p:sp>
        <p:nvSpPr>
          <p:cNvPr id="22" name="Объект 3"/>
          <p:cNvSpPr txBox="1">
            <a:spLocks/>
          </p:cNvSpPr>
          <p:nvPr/>
        </p:nvSpPr>
        <p:spPr bwMode="auto">
          <a:xfrm>
            <a:off x="785429" y="4555603"/>
            <a:ext cx="5378450" cy="12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0" tIns="47165" rIns="94330" bIns="47165"/>
          <a:lstStyle/>
          <a:p>
            <a:pPr>
              <a:buClr>
                <a:srgbClr val="D2DA7A"/>
              </a:buClr>
              <a:buSzPct val="95000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pPr>
              <a:buClr>
                <a:srgbClr val="D2DA7A"/>
              </a:buClr>
              <a:buSzPct val="95000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гр. з/о УП.1-17-2</a:t>
            </a:r>
          </a:p>
          <a:p>
            <a:pPr>
              <a:buClr>
                <a:srgbClr val="D2DA7A"/>
              </a:buClr>
              <a:buSzPct val="95000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Валериевич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</p:txBody>
      </p:sp>
      <p:sp>
        <p:nvSpPr>
          <p:cNvPr id="23" name="Объект 3"/>
          <p:cNvSpPr>
            <a:spLocks noGrp="1"/>
          </p:cNvSpPr>
          <p:nvPr>
            <p:ph type="subTitle" idx="1"/>
          </p:nvPr>
        </p:nvSpPr>
        <p:spPr>
          <a:xfrm>
            <a:off x="5122862" y="4552300"/>
            <a:ext cx="3824345" cy="1070573"/>
          </a:xfrm>
        </p:spPr>
        <p:txBody>
          <a:bodyPr>
            <a:normAutofit/>
          </a:bodyPr>
          <a:lstStyle/>
          <a:p>
            <a:pPr algn="l">
              <a:spcBef>
                <a:spcPts val="413"/>
              </a:spcBef>
              <a:buClr>
                <a:schemeClr val="accent1"/>
              </a:buClr>
              <a:buSzPct val="68000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l">
              <a:spcBef>
                <a:spcPts val="413"/>
              </a:spcBef>
              <a:buClr>
                <a:schemeClr val="accent1"/>
              </a:buClr>
              <a:buSzPct val="68000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доцент, канд.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 </a:t>
            </a:r>
          </a:p>
          <a:p>
            <a:pPr algn="l">
              <a:spcBef>
                <a:spcPts val="413"/>
              </a:spcBef>
              <a:buClr>
                <a:schemeClr val="accent1"/>
              </a:buClr>
              <a:buSzPct val="68000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Колмаков Виталий Олегович</a:t>
            </a:r>
          </a:p>
        </p:txBody>
      </p:sp>
    </p:spTree>
    <p:extLst>
      <p:ext uri="{BB962C8B-B14F-4D97-AF65-F5344CB8AC3E}">
        <p14:creationId xmlns:p14="http://schemas.microsoft.com/office/powerpoint/2010/main" val="361203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-69669" y="-120374"/>
            <a:ext cx="825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«типовых ошибок» и практических заданий на отработку навыков практической подготовки и формирование устойчивого поведения.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170" y="904857"/>
            <a:ext cx="620610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об обучении опирается на сведения:</a:t>
            </a:r>
          </a:p>
        </p:txBody>
      </p:sp>
      <p:pic>
        <p:nvPicPr>
          <p:cNvPr id="28" name="Рисунок 27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95314D-CD4D-4799-B186-E55ED5BECDBC}"/>
              </a:ext>
            </a:extLst>
          </p:cNvPr>
          <p:cNvSpPr txBox="1"/>
          <p:nvPr/>
        </p:nvSpPr>
        <p:spPr>
          <a:xfrm>
            <a:off x="731520" y="1348944"/>
            <a:ext cx="71105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результатах входного тестирования слушателя;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информацию, полученную от руководителя;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допущенных нарушений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выполнения трудовых функций;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замечания, отзывы, жалобы клиентов и коллег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A718A9-1CC0-4940-BFE1-DEE65AE06796}"/>
              </a:ext>
            </a:extLst>
          </p:cNvPr>
          <p:cNvSpPr/>
          <p:nvPr/>
        </p:nvSpPr>
        <p:spPr>
          <a:xfrm>
            <a:off x="622663" y="1364842"/>
            <a:ext cx="7219405" cy="1461430"/>
          </a:xfrm>
          <a:prstGeom prst="rect">
            <a:avLst/>
          </a:prstGeom>
          <a:noFill/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669B8E0-730F-4FD4-BB24-253CD4FAF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501284"/>
              </p:ext>
            </p:extLst>
          </p:nvPr>
        </p:nvGraphicFramePr>
        <p:xfrm>
          <a:off x="622664" y="3028277"/>
          <a:ext cx="6839536" cy="374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59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-48631" y="-117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№2 по формированию системы опережающего обучения персонала в ООО «Смарт»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1829" t="3423" r="2701"/>
          <a:stretch/>
        </p:blipFill>
        <p:spPr>
          <a:xfrm>
            <a:off x="169024" y="3525507"/>
            <a:ext cx="5101482" cy="317321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33882" y="3155744"/>
            <a:ext cx="19717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 сайте: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3638" y="915185"/>
            <a:ext cx="410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стандарта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лояльности сотрудников: </a:t>
            </a:r>
            <a:endParaRPr lang="ru-RU" dirty="0"/>
          </a:p>
        </p:txBody>
      </p:sp>
      <p:pic>
        <p:nvPicPr>
          <p:cNvPr id="28" name="Рисунок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2E9712-BCE1-4435-B714-900E15BA2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9" y="1593392"/>
            <a:ext cx="3621338" cy="18350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AEADA9-E823-41B5-8FB7-1961524AF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1" y="1109198"/>
            <a:ext cx="4377307" cy="18899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FF5D5D-C0A8-4AE2-BF58-0CA34BF87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2" y="3627890"/>
            <a:ext cx="356646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-34776" y="-112649"/>
            <a:ext cx="8215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№3 по формированию системы опережающего обучения персонала в ООО «Смарт»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4487" y="1131210"/>
            <a:ext cx="53877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 обучения и форма для заявки на сайте: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26771" b="24005"/>
          <a:stretch/>
        </p:blipFill>
        <p:spPr>
          <a:xfrm>
            <a:off x="192922" y="3898981"/>
            <a:ext cx="5512919" cy="7879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4485" y="3074809"/>
            <a:ext cx="538774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которая должна быть отражена в отчете и форма для загрузки отчета: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6512" y="884797"/>
            <a:ext cx="251702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стандарта «Обучение и развитие персонала»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6ED403-A28B-4CF2-B4ED-1E80C4305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21" y="1742338"/>
            <a:ext cx="2962913" cy="45602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9E5C97-D4B1-4268-A529-889853AD9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5" y="4920127"/>
            <a:ext cx="3907875" cy="1463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5712" t="48579" r="28279" b="35891"/>
          <a:stretch/>
        </p:blipFill>
        <p:spPr>
          <a:xfrm>
            <a:off x="177520" y="1860124"/>
            <a:ext cx="5501673" cy="9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2556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-171608" y="-123187"/>
            <a:ext cx="8539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формированию системы опережающего обучения персонала в ООО «Смарт»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99644" y="903121"/>
            <a:ext cx="6405894" cy="5933221"/>
            <a:chOff x="1199644" y="903121"/>
            <a:chExt cx="6405894" cy="593322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644" y="1312793"/>
              <a:ext cx="6263166" cy="552354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725733" y="903121"/>
              <a:ext cx="5879805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Модель системы опережающего обучения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персонала</a:t>
              </a:r>
            </a:p>
          </p:txBody>
        </p:sp>
      </p:grp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199033" y="903121"/>
            <a:ext cx="6564090" cy="5466428"/>
            <a:chOff x="1199033" y="903121"/>
            <a:chExt cx="6564090" cy="54664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25733" y="903121"/>
              <a:ext cx="603739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Модель системы обучения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персонала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033" y="2388025"/>
              <a:ext cx="6263166" cy="398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7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-194921" y="-133460"/>
            <a:ext cx="8094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внедрения мероприятий по реализации проекта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58628"/>
            <a:ext cx="790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– Трудовые и материальные затраты на внедрение мероприятий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1139" y="4540983"/>
            <a:ext cx="356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затраты на рекомендации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0" y="1411952"/>
            <a:ext cx="5060119" cy="5084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46" y="2688651"/>
            <a:ext cx="430414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-123671"/>
            <a:ext cx="7709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 экономическая эффективность проекта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16</a:t>
            </a:r>
          </a:p>
        </p:txBody>
      </p:sp>
      <p:pic>
        <p:nvPicPr>
          <p:cNvPr id="14" name="Рисунок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11711"/>
              </p:ext>
            </p:extLst>
          </p:nvPr>
        </p:nvGraphicFramePr>
        <p:xfrm>
          <a:off x="196837" y="1237092"/>
          <a:ext cx="8797209" cy="30291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7536">
                  <a:extLst>
                    <a:ext uri="{9D8B030D-6E8A-4147-A177-3AD203B41FA5}">
                      <a16:colId xmlns:a16="http://schemas.microsoft.com/office/drawing/2014/main" val="2630625521"/>
                    </a:ext>
                  </a:extLst>
                </a:gridCol>
                <a:gridCol w="2853877">
                  <a:extLst>
                    <a:ext uri="{9D8B030D-6E8A-4147-A177-3AD203B41FA5}">
                      <a16:colId xmlns:a16="http://schemas.microsoft.com/office/drawing/2014/main" val="3195121083"/>
                    </a:ext>
                  </a:extLst>
                </a:gridCol>
                <a:gridCol w="2705796">
                  <a:extLst>
                    <a:ext uri="{9D8B030D-6E8A-4147-A177-3AD203B41FA5}">
                      <a16:colId xmlns:a16="http://schemas.microsoft.com/office/drawing/2014/main" val="169348473"/>
                    </a:ext>
                  </a:extLst>
                </a:gridCol>
              </a:tblGrid>
              <a:tr h="223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проекта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проекта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466919"/>
                  </a:ext>
                </a:extLst>
              </a:tr>
              <a:tr h="2231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Усвоение социокультурных традиций организации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654556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Шпалинского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Шелеста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благоприятность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благоприятность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09040"/>
                  </a:ext>
                </a:extLst>
              </a:tr>
              <a:tr h="2231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согласованности целей между работником и организацией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93073"/>
                  </a:ext>
                </a:extLst>
              </a:tr>
              <a:tr h="44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Миннесотский опросник удовлетворённости сотрудников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баллов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баллов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30954"/>
                  </a:ext>
                </a:extLst>
              </a:tr>
              <a:tr h="2231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Всесторонняя адаптация к условиям работы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92725"/>
                  </a:ext>
                </a:extLst>
              </a:tr>
              <a:tr h="44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отношения к организации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Липпонена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подразделению – 15;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организации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к подразделению – 20;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организации</a:t>
                      </a:r>
                      <a:r>
                        <a:rPr lang="en-US" sz="15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81819"/>
                  </a:ext>
                </a:extLst>
              </a:tr>
              <a:tr h="2231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 развитие сотрудников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85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вовлечённости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Gallup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Q12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75921"/>
                  </a:ext>
                </a:extLst>
              </a:tr>
              <a:tr h="22317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чувства ответственности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906364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абсентеизма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8918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187" y="818147"/>
            <a:ext cx="8476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Показатели социальной эффективности мероприятий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25846"/>
              </p:ext>
            </p:extLst>
          </p:nvPr>
        </p:nvGraphicFramePr>
        <p:xfrm>
          <a:off x="173395" y="4719565"/>
          <a:ext cx="5940800" cy="1844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2355">
                  <a:extLst>
                    <a:ext uri="{9D8B030D-6E8A-4147-A177-3AD203B41FA5}">
                      <a16:colId xmlns:a16="http://schemas.microsoft.com/office/drawing/2014/main" val="3612064809"/>
                    </a:ext>
                  </a:extLst>
                </a:gridCol>
                <a:gridCol w="1410638">
                  <a:extLst>
                    <a:ext uri="{9D8B030D-6E8A-4147-A177-3AD203B41FA5}">
                      <a16:colId xmlns:a16="http://schemas.microsoft.com/office/drawing/2014/main" val="2939241513"/>
                    </a:ext>
                  </a:extLst>
                </a:gridCol>
                <a:gridCol w="2111140">
                  <a:extLst>
                    <a:ext uri="{9D8B030D-6E8A-4147-A177-3AD203B41FA5}">
                      <a16:colId xmlns:a16="http://schemas.microsoft.com/office/drawing/2014/main" val="731028644"/>
                    </a:ext>
                  </a:extLst>
                </a:gridCol>
                <a:gridCol w="1956667">
                  <a:extLst>
                    <a:ext uri="{9D8B030D-6E8A-4147-A177-3AD203B41FA5}">
                      <a16:colId xmlns:a16="http://schemas.microsoft.com/office/drawing/2014/main" val="2815198485"/>
                    </a:ext>
                  </a:extLst>
                </a:gridCol>
              </a:tblGrid>
              <a:tr h="3001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Дисконтированный доход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Приведенная стоимость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908509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-3717661,4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-3717661,4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-3717661,4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36696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1765301,6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1627006,1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-2090655,4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767407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1765301,6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1499544,8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-591110,6</a:t>
                      </a:r>
                      <a:endParaRPr lang="ru-RU" sz="15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612887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1765301,6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b="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1382068,9</a:t>
                      </a:r>
                      <a:endParaRPr lang="ru-RU" sz="1500" b="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790958,3</a:t>
                      </a:r>
                      <a:endParaRPr lang="ru-RU" sz="15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633989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1765301,6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1273796,2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2064754,6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293728"/>
                  </a:ext>
                </a:extLst>
              </a:tr>
              <a:tr h="124235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1765301,6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1174005,8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3238760,3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79502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5187" y="4325654"/>
            <a:ext cx="5610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 – Результаты расчетов основных величин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0401" y="4661024"/>
            <a:ext cx="2123595" cy="646331"/>
          </a:xfrm>
          <a:prstGeom prst="rect">
            <a:avLst/>
          </a:prstGeom>
          <a:ln w="38100">
            <a:solidFill>
              <a:srgbClr val="59948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Срок окупаемости: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1 год 5 месяцев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481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044" y="121882"/>
            <a:ext cx="75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5350" y="6365174"/>
            <a:ext cx="49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E96B2C7-15B2-4884-88BE-63B15A5493E0}" type="slidenum">
              <a:rPr lang="ru-RU" sz="2000" smtClean="0">
                <a:solidFill>
                  <a:schemeClr val="bg1"/>
                </a:solidFill>
              </a:rPr>
              <a:pPr/>
              <a:t>16</a:t>
            </a:fld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924" y="814452"/>
            <a:ext cx="53233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  <a:tab pos="630555" algn="l"/>
                <a:tab pos="5581015" algn="l"/>
              </a:tabLs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Решены следующие задачи: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изучены теоретические основы по формированию системы опережающего обучения персонала;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проанализирована система обучения персонала в ООО «Смарт»;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разработан план мероприятий по формированию системы опережающего обучения персонала на предприятии ООО «Смарт».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924" y="3676774"/>
            <a:ext cx="5321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  <a:tab pos="630555" algn="l"/>
                <a:tab pos="5581015" algn="l"/>
              </a:tabLs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следующие документы: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тандарт «Мониторинг компетенций»;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стандарт «Программа лояльности сотрудников»;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дополнения в стандарт «Обучение и развитие персонала».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924" y="5519282"/>
            <a:ext cx="6091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  <a:tab pos="630555" algn="l"/>
                <a:tab pos="5581015" algn="l"/>
              </a:tabLs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работы были опубликованы: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РИНЦ – 3 статьи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ВАК – 1 статья;</a:t>
            </a:r>
          </a:p>
          <a:p>
            <a:pPr lvl="1">
              <a:tabLst>
                <a:tab pos="540385" algn="l"/>
                <a:tab pos="630555" algn="l"/>
                <a:tab pos="5581015" algn="l"/>
              </a:tabLst>
            </a:pPr>
            <a:r>
              <a:rPr lang="ru-RU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зарубежные издания – 1 статья. </a:t>
            </a:r>
            <a:endParaRPr lang="ru-RU" kern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6579" y="839337"/>
            <a:ext cx="240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0385" algn="l"/>
                <a:tab pos="630555" algn="l"/>
                <a:tab pos="5581015" algn="l"/>
              </a:tabLs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 о внедрении</a:t>
            </a:r>
          </a:p>
        </p:txBody>
      </p:sp>
      <p:pic>
        <p:nvPicPr>
          <p:cNvPr id="1028" name="Picture 4" descr="https://sun9-67.userapi.com/impf/neDSOb7muYkvKVlVCkP8xy91gJQrqOyNhOMqyg/YYGis8YHufM.jpg?size=810x1080&amp;quality=95&amp;sign=45afaa4c7da349d362802be43bad210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10014" r="20851" b="18066"/>
          <a:stretch/>
        </p:blipFill>
        <p:spPr bwMode="auto">
          <a:xfrm>
            <a:off x="5583540" y="1212210"/>
            <a:ext cx="3404612" cy="4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044" y="121882"/>
            <a:ext cx="75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5350" y="6365174"/>
            <a:ext cx="49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E96B2C7-15B2-4884-88BE-63B15A5493E0}" type="slidenum">
              <a:rPr lang="ru-RU" sz="2000" smtClean="0">
                <a:solidFill>
                  <a:schemeClr val="bg1"/>
                </a:solidFill>
              </a:rPr>
              <a:pPr/>
              <a:t>17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31" y="973922"/>
            <a:ext cx="8899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Актуальность темы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Структурные элементы дипломной работы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Теоретические основы формирования системы опережающего обучения персонала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Характеристика предприятия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Количественный и качественный состав персонала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Оценка состояния системы обучения персонала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Рекомендации и мероприятия по решению проблем в системе обучения персонала в ООО «Смарт»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Мероприятия по формированию системы опережающего обучения персонала в ООО «Смарт»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План внедрения мероприятий по реализации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Социальная и экономическая эффективность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17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4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9253" y="6408472"/>
            <a:ext cx="454793" cy="365125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6149" y="107808"/>
            <a:ext cx="675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8471" y="922506"/>
            <a:ext cx="688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обучения и развития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(2021 год)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304" y="5786915"/>
            <a:ext cx="771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https://whatfix.com/blog/employee-training-statistics/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картинок: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https://icons8.ru/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Lorman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FinanceOnline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3079" name="Группа 3078"/>
          <p:cNvGrpSpPr/>
          <p:nvPr/>
        </p:nvGrpSpPr>
        <p:grpSpPr>
          <a:xfrm>
            <a:off x="415417" y="1367391"/>
            <a:ext cx="8112377" cy="4252518"/>
            <a:chOff x="207025" y="1497558"/>
            <a:chExt cx="8112377" cy="425251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07025" y="1666677"/>
              <a:ext cx="1951228" cy="1238428"/>
              <a:chOff x="623830" y="1773358"/>
              <a:chExt cx="1951228" cy="1238428"/>
            </a:xfrm>
          </p:grpSpPr>
          <p:pic>
            <p:nvPicPr>
              <p:cNvPr id="3074" name="Picture 2" descr="C:\Users\User\Downloads\icons8-development-skill-9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300" y="1773358"/>
                <a:ext cx="914400" cy="914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23830" y="2642454"/>
                <a:ext cx="1617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Новые навыки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967199" y="2045892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74%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739593" y="1936597"/>
              <a:ext cx="2579809" cy="998071"/>
              <a:chOff x="2450199" y="2062940"/>
              <a:chExt cx="2579809" cy="99807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080433" y="206294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50%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450199" y="2691679"/>
                <a:ext cx="2579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Предпочитают смотреть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468110" y="3098014"/>
              <a:ext cx="2552494" cy="1193122"/>
              <a:chOff x="5558357" y="3828165"/>
              <a:chExt cx="2552494" cy="1193122"/>
            </a:xfrm>
          </p:grpSpPr>
          <p:pic>
            <p:nvPicPr>
              <p:cNvPr id="3078" name="Picture 6" descr="C:\Users\User\Downloads\icons8-training-9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7610" y="3828165"/>
                <a:ext cx="914400" cy="914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967813" y="408531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54%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58357" y="4651955"/>
                <a:ext cx="2552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Рекомендации по курсу 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3287023" y="3048566"/>
              <a:ext cx="2098908" cy="1238428"/>
              <a:chOff x="2894119" y="3743023"/>
              <a:chExt cx="2098908" cy="1238428"/>
            </a:xfrm>
          </p:grpSpPr>
          <p:pic>
            <p:nvPicPr>
              <p:cNvPr id="3080" name="Picture 8" descr="C:\Users\User\Downloads\icons8-delivery-time-96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635" y="3743023"/>
                <a:ext cx="914400" cy="914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4181739" y="4057705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894119" y="4612119"/>
                <a:ext cx="2098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Собственный темп 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131635" y="4488784"/>
              <a:ext cx="4019125" cy="1261292"/>
              <a:chOff x="2967645" y="3720159"/>
              <a:chExt cx="4019125" cy="1261292"/>
            </a:xfrm>
          </p:grpSpPr>
          <p:pic>
            <p:nvPicPr>
              <p:cNvPr id="3084" name="Picture 12" descr="C:\Users\User\Downloads\icons8-apps-tab-9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747" y="3720159"/>
                <a:ext cx="914400" cy="914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5184585" y="4036080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60 % 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967645" y="4612119"/>
                <a:ext cx="4019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собственных навыков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720454" y="3038021"/>
              <a:ext cx="2227950" cy="1257478"/>
              <a:chOff x="2869422" y="3723973"/>
              <a:chExt cx="2227950" cy="1257478"/>
            </a:xfrm>
          </p:grpSpPr>
          <p:pic>
            <p:nvPicPr>
              <p:cNvPr id="3086" name="Picture 14" descr="C:\Users\User\Downloads\icons8-machine-learning-10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7347" y="3723973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Прямоугольник 27"/>
              <p:cNvSpPr/>
              <p:nvPr/>
            </p:nvSpPr>
            <p:spPr>
              <a:xfrm>
                <a:off x="4489513" y="4015557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68%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869422" y="4612119"/>
                <a:ext cx="2192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Обучение на работе </a:t>
                </a:r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783512" y="1497558"/>
              <a:ext cx="2519088" cy="1382369"/>
              <a:chOff x="0" y="4389530"/>
              <a:chExt cx="2519088" cy="1382369"/>
            </a:xfrm>
          </p:grpSpPr>
          <p:pic>
            <p:nvPicPr>
              <p:cNvPr id="3088" name="Picture 16" descr="C:\Users\User\Downloads\kisspng-grand-valley-state-university-scholarship-ugc-net-ampquot-5c4fa1c04ea954.3853528815487226243222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242" y="4389530"/>
                <a:ext cx="825452" cy="1058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Прямоугольник 30"/>
              <p:cNvSpPr/>
              <p:nvPr/>
            </p:nvSpPr>
            <p:spPr>
              <a:xfrm>
                <a:off x="1234763" y="4855185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94%</a:t>
                </a:r>
              </a:p>
            </p:txBody>
          </p:sp>
          <p:sp>
            <p:nvSpPr>
              <p:cNvPr id="3072" name="Прямоугольник 3071"/>
              <p:cNvSpPr/>
              <p:nvPr/>
            </p:nvSpPr>
            <p:spPr>
              <a:xfrm>
                <a:off x="0" y="5402567"/>
                <a:ext cx="25190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Инвестиции в обучение</a:t>
                </a:r>
              </a:p>
            </p:txBody>
          </p:sp>
        </p:grpSp>
      </p:grpSp>
      <p:pic>
        <p:nvPicPr>
          <p:cNvPr id="45" name="Рисунок 4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AEE7FE-420C-42BC-A44E-5665C0B50CE6}"/>
              </a:ext>
            </a:extLst>
          </p:cNvPr>
          <p:cNvPicPr/>
          <p:nvPr/>
        </p:nvPicPr>
        <p:blipFill rotWithShape="1">
          <a:blip r:embed="rId13"/>
          <a:srcRect l="19081" t="38198" r="68413" b="30444"/>
          <a:stretch/>
        </p:blipFill>
        <p:spPr bwMode="auto">
          <a:xfrm>
            <a:off x="6495510" y="1664823"/>
            <a:ext cx="1007134" cy="632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13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7A03-CEC1-4BDE-84B3-76CD0B7D3BD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7044" y="121882"/>
            <a:ext cx="75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 дипломной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0862" y="6365174"/>
            <a:ext cx="33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3" name="Рисунок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2E70F3-358B-4C02-BF64-2615549F64EF}"/>
              </a:ext>
            </a:extLst>
          </p:cNvPr>
          <p:cNvSpPr/>
          <p:nvPr/>
        </p:nvSpPr>
        <p:spPr>
          <a:xfrm>
            <a:off x="347044" y="1206135"/>
            <a:ext cx="4224956" cy="1079863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персонал Енисейского филиала–пассажирское вагонное депо Красноярск АО «ФПК»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97C367-7446-4C89-8992-C214A97DEBF0}"/>
              </a:ext>
            </a:extLst>
          </p:cNvPr>
          <p:cNvSpPr/>
          <p:nvPr/>
        </p:nvSpPr>
        <p:spPr>
          <a:xfrm>
            <a:off x="4902551" y="1206135"/>
            <a:ext cx="3778311" cy="1079863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инструменты обучения персонала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CAEE5D-BD52-4F8D-B17A-8FD1F498CF6C}"/>
              </a:ext>
            </a:extLst>
          </p:cNvPr>
          <p:cNvSpPr/>
          <p:nvPr/>
        </p:nvSpPr>
        <p:spPr>
          <a:xfrm>
            <a:off x="347044" y="2525483"/>
            <a:ext cx="8333818" cy="1079863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200" dirty="0"/>
              <a:t> –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рекомендации по совершенствованию инструментов обучения персонала в пассажирском вагонном депо Красноярска </a:t>
            </a:r>
            <a:endParaRPr lang="ru-RU" sz="2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6C8BDF-441F-475E-AFC7-BEF6DCED893C}"/>
              </a:ext>
            </a:extLst>
          </p:cNvPr>
          <p:cNvSpPr/>
          <p:nvPr/>
        </p:nvSpPr>
        <p:spPr>
          <a:xfrm>
            <a:off x="345368" y="4170446"/>
            <a:ext cx="2511044" cy="1951680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теоретические аспекты совершенствования инструментов обучения персонала на предприятии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D6967-F572-4CC5-98EA-D8787DAB2D32}"/>
              </a:ext>
            </a:extLst>
          </p:cNvPr>
          <p:cNvSpPr txBox="1"/>
          <p:nvPr/>
        </p:nvSpPr>
        <p:spPr>
          <a:xfrm>
            <a:off x="2283823" y="3694736"/>
            <a:ext cx="45763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2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C437885-70E1-42B3-AAA0-95FB9CF97594}"/>
              </a:ext>
            </a:extLst>
          </p:cNvPr>
          <p:cNvSpPr/>
          <p:nvPr/>
        </p:nvSpPr>
        <p:spPr>
          <a:xfrm>
            <a:off x="3239588" y="4196060"/>
            <a:ext cx="2603673" cy="1948231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 кадровый менеджмент в Енисейском филиале – пассажирском вагонном депо Красноярск АО «ФПК»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001B788-6E32-4CB9-ADB3-97393ACC7CB0}"/>
              </a:ext>
            </a:extLst>
          </p:cNvPr>
          <p:cNvSpPr/>
          <p:nvPr/>
        </p:nvSpPr>
        <p:spPr>
          <a:xfrm>
            <a:off x="6077188" y="4197813"/>
            <a:ext cx="2603674" cy="1909134"/>
          </a:xfrm>
          <a:prstGeom prst="rect">
            <a:avLst/>
          </a:prstGeom>
          <a:ln w="53975">
            <a:solidFill>
              <a:srgbClr val="5994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корректирующие мероприятия по совершенствованию инструментов обучения персонала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5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9253" y="6408472"/>
            <a:ext cx="454793" cy="365125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6125" y="-136782"/>
            <a:ext cx="7999600" cy="94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совершенствования инструментов обучения персонала на предприятии</a:t>
            </a:r>
          </a:p>
        </p:txBody>
      </p:sp>
      <p:pic>
        <p:nvPicPr>
          <p:cNvPr id="59" name="Рисунок 5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2" name="AutoShape 2" descr="Логика построения стратегии управления персонал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ds05.infourok.ru/uploads/ex/04ae/0000c7fd-6f211db8/img8.jpg">
            <a:extLst>
              <a:ext uri="{FF2B5EF4-FFF2-40B4-BE49-F238E27FC236}">
                <a16:creationId xmlns:a16="http://schemas.microsoft.com/office/drawing/2014/main" id="{7C1BFE32-3C56-46BF-B168-60D9AAACD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/>
          <a:stretch/>
        </p:blipFill>
        <p:spPr bwMode="auto">
          <a:xfrm>
            <a:off x="1166948" y="823971"/>
            <a:ext cx="6632076" cy="31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EE59D8-2F3D-401B-84C3-DF2B56F46251}"/>
              </a:ext>
            </a:extLst>
          </p:cNvPr>
          <p:cNvPicPr/>
          <p:nvPr/>
        </p:nvPicPr>
        <p:blipFill rotWithShape="1">
          <a:blip r:embed="rId5" cstate="print"/>
          <a:srcRect l="45056" t="34506" r="10689" b="32129"/>
          <a:stretch/>
        </p:blipFill>
        <p:spPr bwMode="auto">
          <a:xfrm>
            <a:off x="819251" y="3882642"/>
            <a:ext cx="7154224" cy="2771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80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9253" y="6408472"/>
            <a:ext cx="454793" cy="365125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886660" y="51206"/>
            <a:ext cx="878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объекта исследования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700" y="1190720"/>
            <a:ext cx="83540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перевозка пассажиров в дальнем следовании, багажа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грузобагажа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01.11.2021 Енисейский филиал –   пассажирское вагонное депо Красноярск реорганизован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Восточно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–Сибирский филиал  АО «ФПК».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238637" y="5894627"/>
            <a:ext cx="469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Жизненный цикл АО «ФПК»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998" y="3066827"/>
            <a:ext cx="392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Таблица 1 –Анализ финансовых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показателей АО «ФПК»  (тыс. руб.)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D2A81C-29C9-480E-A78A-71840437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6" y="3750453"/>
            <a:ext cx="4054191" cy="1999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11" y="2909744"/>
            <a:ext cx="449923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9253" y="6408472"/>
            <a:ext cx="454793" cy="365125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3144" y="83381"/>
            <a:ext cx="591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персонала,  в 2021 году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057934" y="3216734"/>
            <a:ext cx="3485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состава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4682348" y="5971173"/>
            <a:ext cx="4197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образования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896983" y="3210777"/>
            <a:ext cx="2812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стажу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896983" y="5949236"/>
            <a:ext cx="3104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возрасту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11" y="877565"/>
            <a:ext cx="5100311" cy="229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20" y="3670754"/>
            <a:ext cx="4797052" cy="23354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41" y="3634900"/>
            <a:ext cx="4948461" cy="23237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3" y="825386"/>
            <a:ext cx="3723672" cy="23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53263" y="5044814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9253" y="6408472"/>
            <a:ext cx="454793" cy="365125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34221" y="-145039"/>
            <a:ext cx="7821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системы обучения персонала по методике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Киркпатрика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Дж. Филипса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69546" y="3447400"/>
            <a:ext cx="6540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средних значений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реакции сотрудников на обучение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4221" y="6051604"/>
            <a:ext cx="781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средних значений оценки эффективности процесса обучения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0EEA45-2A43-4C55-B5DC-79CD8C860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58" y="929147"/>
            <a:ext cx="3718882" cy="10181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25494" y="739322"/>
            <a:ext cx="6282720" cy="2833131"/>
            <a:chOff x="420354" y="903696"/>
            <a:chExt cx="6282720" cy="283313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A7338E6-B740-4FCB-86FD-AC748894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54" y="903696"/>
              <a:ext cx="6072142" cy="276172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DAA7B8C-CDCF-4828-9EA6-F456B9B8C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38" y="3438097"/>
              <a:ext cx="3273836" cy="29873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69546" y="3999051"/>
            <a:ext cx="7292653" cy="2200595"/>
            <a:chOff x="169546" y="3926083"/>
            <a:chExt cx="7292653" cy="220059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82FF066-70F8-4C27-8705-3E4D58C0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345" y="5749382"/>
              <a:ext cx="4134854" cy="37729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D723755F-D305-4124-BB98-7581094F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6" y="3926083"/>
              <a:ext cx="6198063" cy="2015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70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" y="9069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решению проблем (Часть 1) 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984D8C-8F4A-45DF-913A-86686CAC0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96102"/>
              </p:ext>
            </p:extLst>
          </p:nvPr>
        </p:nvGraphicFramePr>
        <p:xfrm>
          <a:off x="149954" y="943558"/>
          <a:ext cx="8844091" cy="5551594"/>
        </p:xfrm>
        <a:graphic>
          <a:graphicData uri="http://schemas.openxmlformats.org/drawingml/2006/table">
            <a:tbl>
              <a:tblPr firstRow="1" firstCol="1" bandRow="1"/>
              <a:tblGrid>
                <a:gridCol w="1478549">
                  <a:extLst>
                    <a:ext uri="{9D8B030D-6E8A-4147-A177-3AD203B41FA5}">
                      <a16:colId xmlns:a16="http://schemas.microsoft.com/office/drawing/2014/main" val="1874033826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733772477"/>
                    </a:ext>
                  </a:extLst>
                </a:gridCol>
                <a:gridCol w="3675018">
                  <a:extLst>
                    <a:ext uri="{9D8B030D-6E8A-4147-A177-3AD203B41FA5}">
                      <a16:colId xmlns:a16="http://schemas.microsoft.com/office/drawing/2014/main" val="3384585768"/>
                    </a:ext>
                  </a:extLst>
                </a:gridCol>
                <a:gridCol w="1913976">
                  <a:extLst>
                    <a:ext uri="{9D8B030D-6E8A-4147-A177-3AD203B41FA5}">
                      <a16:colId xmlns:a16="http://schemas.microsoft.com/office/drawing/2014/main" val="2172483340"/>
                    </a:ext>
                  </a:extLst>
                </a:gridCol>
              </a:tblGrid>
              <a:tr h="5283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Рекомендации</a:t>
                      </a: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решению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553"/>
                  </a:ext>
                </a:extLst>
              </a:tr>
              <a:tr h="184914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Обучение «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всех и всему»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Внедрение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риск– ориентированного подхода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обучению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базы «типовых ошибок»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практических заданий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отработку навыков практической подготовки и формирование устойчивого поведения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Регламент отработки выявленных нарушений, сборник кейсов (по материалам в т.ч. сотрудников)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452268"/>
                  </a:ext>
                </a:extLst>
              </a:tr>
              <a:tr h="308271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Низкий уровень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контроля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обучения в системе ДО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Усиление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контроля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за прохождением курсов в системе СДО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перечня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периодичности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прохождения обучения для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разных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категорий должностей, порядка дополнительного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оповещения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получения обратной связи.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отслеживания освоенности компетенций у сотрудников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Регламент контроля качества обучения в СДО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87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7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 rot="10800000">
            <a:off x="5043638" y="5042922"/>
            <a:ext cx="4100362" cy="1832436"/>
            <a:chOff x="0" y="-15625"/>
            <a:chExt cx="6547888" cy="2926226"/>
          </a:xfrm>
        </p:grpSpPr>
        <p:sp>
          <p:nvSpPr>
            <p:cNvPr id="12" name="Полилиния 11"/>
            <p:cNvSpPr/>
            <p:nvPr/>
          </p:nvSpPr>
          <p:spPr>
            <a:xfrm>
              <a:off x="0" y="-8079"/>
              <a:ext cx="1239765" cy="2918680"/>
            </a:xfrm>
            <a:custGeom>
              <a:avLst/>
              <a:gdLst>
                <a:gd name="connsiteX0" fmla="*/ 0 w 1799924"/>
                <a:gd name="connsiteY0" fmla="*/ 77002 h 4244741"/>
                <a:gd name="connsiteX1" fmla="*/ 0 w 1799924"/>
                <a:gd name="connsiteY1" fmla="*/ 0 h 4244741"/>
                <a:gd name="connsiteX2" fmla="*/ 0 w 1799924"/>
                <a:gd name="connsiteY2" fmla="*/ 4244741 h 4244741"/>
                <a:gd name="connsiteX3" fmla="*/ 1799924 w 1799924"/>
                <a:gd name="connsiteY3" fmla="*/ 105878 h 4244741"/>
                <a:gd name="connsiteX4" fmla="*/ 0 w 1799924"/>
                <a:gd name="connsiteY4" fmla="*/ 77002 h 4244741"/>
                <a:gd name="connsiteX0" fmla="*/ 586376 w 1840363"/>
                <a:gd name="connsiteY0" fmla="*/ 469225 h 4510979"/>
                <a:gd name="connsiteX1" fmla="*/ 40439 w 1840363"/>
                <a:gd name="connsiteY1" fmla="*/ 266238 h 4510979"/>
                <a:gd name="connsiteX2" fmla="*/ 40439 w 1840363"/>
                <a:gd name="connsiteY2" fmla="*/ 4510979 h 4510979"/>
                <a:gd name="connsiteX3" fmla="*/ 1840363 w 1840363"/>
                <a:gd name="connsiteY3" fmla="*/ 372116 h 4510979"/>
                <a:gd name="connsiteX4" fmla="*/ 586376 w 1840363"/>
                <a:gd name="connsiteY4" fmla="*/ 469225 h 4510979"/>
                <a:gd name="connsiteX0" fmla="*/ 1840363 w 1840363"/>
                <a:gd name="connsiteY0" fmla="*/ 105878 h 4244741"/>
                <a:gd name="connsiteX1" fmla="*/ 40439 w 1840363"/>
                <a:gd name="connsiteY1" fmla="*/ 0 h 4244741"/>
                <a:gd name="connsiteX2" fmla="*/ 40439 w 1840363"/>
                <a:gd name="connsiteY2" fmla="*/ 4244741 h 4244741"/>
                <a:gd name="connsiteX3" fmla="*/ 1840363 w 1840363"/>
                <a:gd name="connsiteY3" fmla="*/ 105878 h 4244741"/>
                <a:gd name="connsiteX0" fmla="*/ 1813097 w 1813097"/>
                <a:gd name="connsiteY0" fmla="*/ -1 h 4138862"/>
                <a:gd name="connsiteX1" fmla="*/ 55169 w 1813097"/>
                <a:gd name="connsiteY1" fmla="*/ 20106 h 4138862"/>
                <a:gd name="connsiteX2" fmla="*/ 13173 w 1813097"/>
                <a:gd name="connsiteY2" fmla="*/ 4138862 h 4138862"/>
                <a:gd name="connsiteX3" fmla="*/ 1813097 w 1813097"/>
                <a:gd name="connsiteY3" fmla="*/ -1 h 4138862"/>
                <a:gd name="connsiteX0" fmla="*/ 1799924 w 1799924"/>
                <a:gd name="connsiteY0" fmla="*/ 244112 h 4382975"/>
                <a:gd name="connsiteX1" fmla="*/ 41996 w 1799924"/>
                <a:gd name="connsiteY1" fmla="*/ 264219 h 4382975"/>
                <a:gd name="connsiteX2" fmla="*/ 0 w 1799924"/>
                <a:gd name="connsiteY2" fmla="*/ 4382975 h 4382975"/>
                <a:gd name="connsiteX3" fmla="*/ 1799924 w 1799924"/>
                <a:gd name="connsiteY3" fmla="*/ 244112 h 4382975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799944"/>
                <a:gd name="connsiteY0" fmla="*/ 529477 h 4668340"/>
                <a:gd name="connsiteX1" fmla="*/ 41996 w 1799944"/>
                <a:gd name="connsiteY1" fmla="*/ 549584 h 4668340"/>
                <a:gd name="connsiteX2" fmla="*/ 0 w 1799944"/>
                <a:gd name="connsiteY2" fmla="*/ 4668340 h 4668340"/>
                <a:gd name="connsiteX3" fmla="*/ 1799924 w 1799944"/>
                <a:gd name="connsiteY3" fmla="*/ 529477 h 4668340"/>
                <a:gd name="connsiteX0" fmla="*/ 1799924 w 1829156"/>
                <a:gd name="connsiteY0" fmla="*/ 484731 h 4623594"/>
                <a:gd name="connsiteX1" fmla="*/ 41996 w 1829156"/>
                <a:gd name="connsiteY1" fmla="*/ 504838 h 4623594"/>
                <a:gd name="connsiteX2" fmla="*/ 0 w 1829156"/>
                <a:gd name="connsiteY2" fmla="*/ 4623594 h 4623594"/>
                <a:gd name="connsiteX3" fmla="*/ 1799924 w 1829156"/>
                <a:gd name="connsiteY3" fmla="*/ 484731 h 4623594"/>
                <a:gd name="connsiteX0" fmla="*/ 1799924 w 1799924"/>
                <a:gd name="connsiteY0" fmla="*/ 289489 h 4428352"/>
                <a:gd name="connsiteX1" fmla="*/ 41996 w 1799924"/>
                <a:gd name="connsiteY1" fmla="*/ 309596 h 4428352"/>
                <a:gd name="connsiteX2" fmla="*/ 0 w 1799924"/>
                <a:gd name="connsiteY2" fmla="*/ 4428352 h 4428352"/>
                <a:gd name="connsiteX3" fmla="*/ 1799924 w 1799924"/>
                <a:gd name="connsiteY3" fmla="*/ 289489 h 4428352"/>
                <a:gd name="connsiteX0" fmla="*/ 1799924 w 1799924"/>
                <a:gd name="connsiteY0" fmla="*/ 1 h 4138864"/>
                <a:gd name="connsiteX1" fmla="*/ 41996 w 1799924"/>
                <a:gd name="connsiteY1" fmla="*/ 20108 h 4138864"/>
                <a:gd name="connsiteX2" fmla="*/ 0 w 1799924"/>
                <a:gd name="connsiteY2" fmla="*/ 4138864 h 4138864"/>
                <a:gd name="connsiteX3" fmla="*/ 1799924 w 1799924"/>
                <a:gd name="connsiteY3" fmla="*/ 1 h 4138864"/>
                <a:gd name="connsiteX0" fmla="*/ 1828845 w 1828845"/>
                <a:gd name="connsiteY0" fmla="*/ 0 h 4138863"/>
                <a:gd name="connsiteX1" fmla="*/ 925 w 1828845"/>
                <a:gd name="connsiteY1" fmla="*/ 20107 h 4138863"/>
                <a:gd name="connsiteX2" fmla="*/ 28921 w 1828845"/>
                <a:gd name="connsiteY2" fmla="*/ 4138863 h 4138863"/>
                <a:gd name="connsiteX3" fmla="*/ 1828845 w 1828845"/>
                <a:gd name="connsiteY3" fmla="*/ 0 h 4138863"/>
                <a:gd name="connsiteX0" fmla="*/ 1803035 w 1803035"/>
                <a:gd name="connsiteY0" fmla="*/ 0 h 4138863"/>
                <a:gd name="connsiteX1" fmla="*/ 3112 w 1803035"/>
                <a:gd name="connsiteY1" fmla="*/ 20108 h 4138863"/>
                <a:gd name="connsiteX2" fmla="*/ 3111 w 1803035"/>
                <a:gd name="connsiteY2" fmla="*/ 4138863 h 4138863"/>
                <a:gd name="connsiteX3" fmla="*/ 1803035 w 1803035"/>
                <a:gd name="connsiteY3" fmla="*/ 0 h 4138863"/>
                <a:gd name="connsiteX0" fmla="*/ 1803035 w 1803035"/>
                <a:gd name="connsiteY0" fmla="*/ 105877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105877 h 4244740"/>
                <a:gd name="connsiteX0" fmla="*/ 1803035 w 1803035"/>
                <a:gd name="connsiteY0" fmla="*/ 7888 h 4244740"/>
                <a:gd name="connsiteX1" fmla="*/ 3112 w 1803035"/>
                <a:gd name="connsiteY1" fmla="*/ 0 h 4244740"/>
                <a:gd name="connsiteX2" fmla="*/ 3111 w 1803035"/>
                <a:gd name="connsiteY2" fmla="*/ 4244740 h 4244740"/>
                <a:gd name="connsiteX3" fmla="*/ 1803035 w 1803035"/>
                <a:gd name="connsiteY3" fmla="*/ 7888 h 42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3035" h="4244740">
                  <a:moveTo>
                    <a:pt x="1803035" y="7888"/>
                  </a:moveTo>
                  <a:lnTo>
                    <a:pt x="3112" y="0"/>
                  </a:lnTo>
                  <a:cubicBezTo>
                    <a:pt x="-3888" y="687625"/>
                    <a:pt x="3111" y="2829826"/>
                    <a:pt x="3111" y="4244740"/>
                  </a:cubicBezTo>
                  <a:lnTo>
                    <a:pt x="1803035" y="7888"/>
                  </a:lnTo>
                  <a:close/>
                </a:path>
              </a:pathLst>
            </a:custGeom>
            <a:solidFill>
              <a:srgbClr val="2F815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-15625"/>
              <a:ext cx="6547888" cy="1210140"/>
            </a:xfrm>
            <a:custGeom>
              <a:avLst/>
              <a:gdLst>
                <a:gd name="connsiteX0" fmla="*/ 0 w 6718434"/>
                <a:gd name="connsiteY0" fmla="*/ 0 h 1241659"/>
                <a:gd name="connsiteX1" fmla="*/ 0 w 6718434"/>
                <a:gd name="connsiteY1" fmla="*/ 1241659 h 1241659"/>
                <a:gd name="connsiteX2" fmla="*/ 6718434 w 6718434"/>
                <a:gd name="connsiteY2" fmla="*/ 9625 h 1241659"/>
                <a:gd name="connsiteX3" fmla="*/ 0 w 6718434"/>
                <a:gd name="connsiteY3" fmla="*/ 0 h 124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434" h="1241659">
                  <a:moveTo>
                    <a:pt x="0" y="0"/>
                  </a:moveTo>
                  <a:lnTo>
                    <a:pt x="0" y="1241659"/>
                  </a:lnTo>
                  <a:lnTo>
                    <a:pt x="6718434" y="9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96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739322"/>
            <a:ext cx="9144000" cy="78825"/>
          </a:xfrm>
          <a:prstGeom prst="rect">
            <a:avLst/>
          </a:prstGeom>
          <a:solidFill>
            <a:srgbClr val="388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" y="9069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решению проблем (Часть 2) </a:t>
            </a:r>
          </a:p>
        </p:txBody>
      </p:sp>
      <p:sp>
        <p:nvSpPr>
          <p:cNvPr id="25" name="Номер слайда 6"/>
          <p:cNvSpPr txBox="1">
            <a:spLocks/>
          </p:cNvSpPr>
          <p:nvPr/>
        </p:nvSpPr>
        <p:spPr>
          <a:xfrm>
            <a:off x="8539253" y="6408472"/>
            <a:ext cx="454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pic>
        <p:nvPicPr>
          <p:cNvPr id="18" name="Рисунок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9" y="203657"/>
            <a:ext cx="1437541" cy="27987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27540AE-7DA6-4F48-A381-73F2E61FB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08959"/>
              </p:ext>
            </p:extLst>
          </p:nvPr>
        </p:nvGraphicFramePr>
        <p:xfrm>
          <a:off x="314462" y="913104"/>
          <a:ext cx="8515075" cy="5882640"/>
        </p:xfrm>
        <a:graphic>
          <a:graphicData uri="http://schemas.openxmlformats.org/drawingml/2006/table">
            <a:tbl>
              <a:tblPr firstRow="1" firstCol="1" bandRow="1"/>
              <a:tblGrid>
                <a:gridCol w="1932349">
                  <a:extLst>
                    <a:ext uri="{9D8B030D-6E8A-4147-A177-3AD203B41FA5}">
                      <a16:colId xmlns:a16="http://schemas.microsoft.com/office/drawing/2014/main" val="3540412635"/>
                    </a:ext>
                  </a:extLst>
                </a:gridCol>
                <a:gridCol w="2508069">
                  <a:extLst>
                    <a:ext uri="{9D8B030D-6E8A-4147-A177-3AD203B41FA5}">
                      <a16:colId xmlns:a16="http://schemas.microsoft.com/office/drawing/2014/main" val="501538760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val="337497969"/>
                    </a:ext>
                  </a:extLst>
                </a:gridCol>
                <a:gridCol w="1618840">
                  <a:extLst>
                    <a:ext uri="{9D8B030D-6E8A-4147-A177-3AD203B41FA5}">
                      <a16:colId xmlns:a16="http://schemas.microsoft.com/office/drawing/2014/main" val="3313285591"/>
                    </a:ext>
                  </a:extLst>
                </a:gridCol>
              </a:tblGrid>
              <a:tr h="46584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проблемы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Рекомендации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решению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0163"/>
                  </a:ext>
                </a:extLst>
              </a:tr>
              <a:tr h="221733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обучения не всегда в полной мере соответствует содержанию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реальной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производственной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деятельности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Актуализация</a:t>
                      </a:r>
                      <a:r>
                        <a:rPr lang="ru-RU" sz="16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 обучения с целью введения дополнительных часов на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практическую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подготовку</a:t>
                      </a:r>
                    </a:p>
                    <a:p>
                      <a:pPr algn="just"/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Диверсификация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применяемых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инструментов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обучения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Введение часов практической подготовки,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привлечение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 разработке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практиков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Разработка и реализация программы «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Управленческие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поединки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Сборник кейсов.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рекомендации по проведению практических занятий – треннингов в формате «Управленческие поединки»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15370"/>
                  </a:ext>
                </a:extLst>
              </a:tr>
              <a:tr h="163047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Отсутствует понятная и достоверная процедура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оценки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эффективности результатов обучения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Диверсификация существующей в организации системы оценки эффективности обучения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актуальной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модели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оценки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эффективности обучения персонала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Описание модели оценки эффективности обучения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11749"/>
                  </a:ext>
                </a:extLst>
              </a:tr>
              <a:tr h="1217433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Отсутствие программ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саморазвития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Предоставить возможность для саморазвития сотрудников и их детей. 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пула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дополнительных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программ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обучения. 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Актуализация стандарта «Обучение и развитие персонала».  </a:t>
                      </a:r>
                    </a:p>
                  </a:txBody>
                  <a:tcPr marL="59532" marR="5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4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43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26926</TotalTime>
  <Words>1109</Words>
  <Application>Microsoft Office PowerPoint</Application>
  <PresentationFormat>Экран (4:3)</PresentationFormat>
  <Paragraphs>221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Совершенствование инструментов обучения персонала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Бойков Евгений Викторович</dc:creator>
  <cp:lastModifiedBy>Яркова Светлана Анатольевна</cp:lastModifiedBy>
  <cp:revision>366</cp:revision>
  <cp:lastPrinted>2019-06-17T19:55:23Z</cp:lastPrinted>
  <dcterms:created xsi:type="dcterms:W3CDTF">2018-11-15T06:09:33Z</dcterms:created>
  <dcterms:modified xsi:type="dcterms:W3CDTF">2022-06-28T12:42:51Z</dcterms:modified>
</cp:coreProperties>
</file>